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rawings/drawing4.xml" ContentType="application/vnd.openxmlformats-officedocument.drawingml.chartshapes+xml"/>
  <Override PartName="/ppt/charts/chart15.xml" ContentType="application/vnd.openxmlformats-officedocument.drawingml.chart+xml"/>
  <Override PartName="/ppt/drawings/drawing5.xml" ContentType="application/vnd.openxmlformats-officedocument.drawingml.chartshape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6.xml" ContentType="application/vnd.openxmlformats-officedocument.drawingml.chart+xml"/>
  <Override PartName="/ppt/drawings/drawing6.xml" ContentType="application/vnd.openxmlformats-officedocument.drawingml.chartshapes+xml"/>
  <Override PartName="/ppt/charts/chart17.xml" ContentType="application/vnd.openxmlformats-officedocument.drawingml.chart+xml"/>
  <Override PartName="/ppt/drawings/drawing7.xml" ContentType="application/vnd.openxmlformats-officedocument.drawingml.chartshapes+xml"/>
  <Override PartName="/ppt/charts/chart18.xml" ContentType="application/vnd.openxmlformats-officedocument.drawingml.chart+xml"/>
  <Override PartName="/ppt/drawings/drawing8.xml" ContentType="application/vnd.openxmlformats-officedocument.drawingml.chartshapes+xml"/>
  <Override PartName="/ppt/charts/chart19.xml" ContentType="application/vnd.openxmlformats-officedocument.drawingml.chart+xml"/>
  <Override PartName="/ppt/drawings/drawing9.xml" ContentType="application/vnd.openxmlformats-officedocument.drawingml.chartshape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22.xml" ContentType="application/vnd.openxmlformats-officedocument.drawingml.chart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drawings/drawing10.xml" ContentType="application/vnd.openxmlformats-officedocument.drawingml.chartshapes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29.xml" ContentType="application/vnd.openxmlformats-officedocument.drawingml.chart+xml"/>
  <Override PartName="/ppt/drawings/drawing11.xml" ContentType="application/vnd.openxmlformats-officedocument.drawingml.chartshapes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charts/chart30.xml" ContentType="application/vnd.openxmlformats-officedocument.drawingml.chart+xml"/>
  <Override PartName="/ppt/drawings/drawing12.xml" ContentType="application/vnd.openxmlformats-officedocument.drawingml.chartshapes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7" r:id="rId1"/>
  </p:sldMasterIdLst>
  <p:notesMasterIdLst>
    <p:notesMasterId r:id="rId79"/>
  </p:notesMasterIdLst>
  <p:sldIdLst>
    <p:sldId id="537" r:id="rId2"/>
    <p:sldId id="520" r:id="rId3"/>
    <p:sldId id="538" r:id="rId4"/>
    <p:sldId id="521" r:id="rId5"/>
    <p:sldId id="541" r:id="rId6"/>
    <p:sldId id="543" r:id="rId7"/>
    <p:sldId id="542" r:id="rId8"/>
    <p:sldId id="545" r:id="rId9"/>
    <p:sldId id="546" r:id="rId10"/>
    <p:sldId id="547" r:id="rId11"/>
    <p:sldId id="548" r:id="rId12"/>
    <p:sldId id="549" r:id="rId13"/>
    <p:sldId id="544" r:id="rId14"/>
    <p:sldId id="467" r:id="rId15"/>
    <p:sldId id="397" r:id="rId16"/>
    <p:sldId id="466" r:id="rId17"/>
    <p:sldId id="430" r:id="rId18"/>
    <p:sldId id="504" r:id="rId19"/>
    <p:sldId id="432" r:id="rId20"/>
    <p:sldId id="505" r:id="rId21"/>
    <p:sldId id="434" r:id="rId22"/>
    <p:sldId id="476" r:id="rId23"/>
    <p:sldId id="477" r:id="rId24"/>
    <p:sldId id="478" r:id="rId25"/>
    <p:sldId id="437" r:id="rId26"/>
    <p:sldId id="438" r:id="rId27"/>
    <p:sldId id="439" r:id="rId28"/>
    <p:sldId id="506" r:id="rId29"/>
    <p:sldId id="441" r:id="rId30"/>
    <p:sldId id="508" r:id="rId31"/>
    <p:sldId id="442" r:id="rId32"/>
    <p:sldId id="443" r:id="rId33"/>
    <p:sldId id="444" r:id="rId34"/>
    <p:sldId id="445" r:id="rId35"/>
    <p:sldId id="479" r:id="rId36"/>
    <p:sldId id="447" r:id="rId37"/>
    <p:sldId id="448" r:id="rId38"/>
    <p:sldId id="449" r:id="rId39"/>
    <p:sldId id="469" r:id="rId40"/>
    <p:sldId id="470" r:id="rId41"/>
    <p:sldId id="471" r:id="rId42"/>
    <p:sldId id="451" r:id="rId43"/>
    <p:sldId id="452" r:id="rId44"/>
    <p:sldId id="453" r:id="rId45"/>
    <p:sldId id="454" r:id="rId46"/>
    <p:sldId id="455" r:id="rId47"/>
    <p:sldId id="457" r:id="rId48"/>
    <p:sldId id="456" r:id="rId49"/>
    <p:sldId id="459" r:id="rId50"/>
    <p:sldId id="460" r:id="rId51"/>
    <p:sldId id="461" r:id="rId52"/>
    <p:sldId id="462" r:id="rId53"/>
    <p:sldId id="463" r:id="rId54"/>
    <p:sldId id="464" r:id="rId55"/>
    <p:sldId id="465" r:id="rId56"/>
    <p:sldId id="473" r:id="rId57"/>
    <p:sldId id="474" r:id="rId58"/>
    <p:sldId id="510" r:id="rId59"/>
    <p:sldId id="519" r:id="rId60"/>
    <p:sldId id="511" r:id="rId61"/>
    <p:sldId id="512" r:id="rId62"/>
    <p:sldId id="514" r:id="rId63"/>
    <p:sldId id="515" r:id="rId64"/>
    <p:sldId id="516" r:id="rId65"/>
    <p:sldId id="475" r:id="rId66"/>
    <p:sldId id="525" r:id="rId67"/>
    <p:sldId id="526" r:id="rId68"/>
    <p:sldId id="527" r:id="rId69"/>
    <p:sldId id="528" r:id="rId70"/>
    <p:sldId id="529" r:id="rId71"/>
    <p:sldId id="530" r:id="rId72"/>
    <p:sldId id="531" r:id="rId73"/>
    <p:sldId id="532" r:id="rId74"/>
    <p:sldId id="533" r:id="rId75"/>
    <p:sldId id="534" r:id="rId76"/>
    <p:sldId id="535" r:id="rId77"/>
    <p:sldId id="536" r:id="rId78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006666"/>
    <a:srgbClr val="003399"/>
    <a:srgbClr val="000099"/>
    <a:srgbClr val="0000FF"/>
    <a:srgbClr val="2ED8FA"/>
    <a:srgbClr val="A1D05C"/>
    <a:srgbClr val="5B93D7"/>
    <a:srgbClr val="F2974C"/>
    <a:srgbClr val="D0D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0" autoAdjust="0"/>
    <p:restoredTop sz="93273" autoAdjust="0"/>
  </p:normalViewPr>
  <p:slideViewPr>
    <p:cSldViewPr>
      <p:cViewPr>
        <p:scale>
          <a:sx n="80" d="100"/>
          <a:sy n="80" d="100"/>
        </p:scale>
        <p:origin x="-18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17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27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0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&#1044;&#1080;&#1072;&#1075;&#1088;&#1072;&#1084;&#1084;&#1072;%20&#1074;%20Microsoft%20Office%20PowerPoint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369860017497931E-2"/>
          <c:y val="4.9572759426058793E-2"/>
          <c:w val="0.64931321084864391"/>
          <c:h val="0.728555891228427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F2974C"/>
            </a:solidFill>
          </c:spPr>
          <c:invertIfNegative val="0"/>
          <c:dLbls>
            <c:dLbl>
              <c:idx val="0"/>
              <c:layout>
                <c:manualLayout>
                  <c:x val="-5.5555555555555558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4 301,2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888888888888944E-2"/>
                  <c:y val="2.693583840872418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2 920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1 715,5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6666666666666701E-2"/>
                  <c:y val="2.693583840872421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707,8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2022 год (оценка)</c:v>
                </c:pt>
                <c:pt idx="1">
                  <c:v>2023 год (утверждено)</c:v>
                </c:pt>
                <c:pt idx="2">
                  <c:v>2024 год  (утверждено)</c:v>
                </c:pt>
                <c:pt idx="3">
                  <c:v>2025 год  (утверждено)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4301.2</c:v>
                </c:pt>
                <c:pt idx="1">
                  <c:v>2920.6</c:v>
                </c:pt>
                <c:pt idx="2" formatCode="0.0">
                  <c:v>1715.5</c:v>
                </c:pt>
                <c:pt idx="3">
                  <c:v>1707.8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3.1944444444444442E-2"/>
                  <c:y val="-3.232300609046879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339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388888888888878E-2"/>
                  <c:y val="-2.154867072697929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2 974,8,5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582E-2"/>
                  <c:y val="-2.962942224959638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1 715,5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166666666666667E-2"/>
                  <c:y val="-8.080751522617196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707,8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2022 год (оценка)</c:v>
                </c:pt>
                <c:pt idx="1">
                  <c:v>2023 год (утверждено)</c:v>
                </c:pt>
                <c:pt idx="2">
                  <c:v>2024 год  (утверждено)</c:v>
                </c:pt>
                <c:pt idx="3">
                  <c:v>2025 год  (утверждено)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4339.8</c:v>
                </c:pt>
                <c:pt idx="1">
                  <c:v>2974.8</c:v>
                </c:pt>
                <c:pt idx="2" formatCode="0.0">
                  <c:v>1715.5</c:v>
                </c:pt>
                <c:pt idx="3">
                  <c:v>1707.8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1.6666666666666687E-2"/>
                  <c:y val="8.08075152261719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88888888888911E-2"/>
                  <c:y val="9.9662602112278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2022 год (оценка)</c:v>
                </c:pt>
                <c:pt idx="1">
                  <c:v>2023 год (утверждено)</c:v>
                </c:pt>
                <c:pt idx="2">
                  <c:v>2024 год  (утверждено)</c:v>
                </c:pt>
                <c:pt idx="3">
                  <c:v>2025 год  (утверждено)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-38.600000000000364</c:v>
                </c:pt>
                <c:pt idx="1">
                  <c:v>-54.200000000000273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4928768"/>
        <c:axId val="64938752"/>
      </c:barChart>
      <c:catAx>
        <c:axId val="649287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938752"/>
        <c:crosses val="autoZero"/>
        <c:auto val="1"/>
        <c:lblAlgn val="ctr"/>
        <c:lblOffset val="100"/>
        <c:noMultiLvlLbl val="0"/>
      </c:catAx>
      <c:valAx>
        <c:axId val="6493875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4928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556 106,0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678 001,9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3822298165536516E-3"/>
                  <c:y val="-1.015855951626060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625 514,8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2022 (утвержено)</c:v>
                </c:pt>
                <c:pt idx="1">
                  <c:v>2022 (оценка)</c:v>
                </c:pt>
                <c:pt idx="2">
                  <c:v>2023 (утверждено)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556106</c:v>
                </c:pt>
                <c:pt idx="1">
                  <c:v>678001.9</c:v>
                </c:pt>
                <c:pt idx="2">
                  <c:v>625514.80000000005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5261696"/>
        <c:axId val="145263232"/>
        <c:axId val="65280192"/>
      </c:bar3DChart>
      <c:catAx>
        <c:axId val="1452616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ru-RU"/>
          </a:p>
        </c:txPr>
        <c:crossAx val="145263232"/>
        <c:crosses val="autoZero"/>
        <c:auto val="1"/>
        <c:lblAlgn val="ctr"/>
        <c:lblOffset val="100"/>
        <c:noMultiLvlLbl val="0"/>
      </c:catAx>
      <c:valAx>
        <c:axId val="145263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45261696"/>
        <c:crosses val="autoZero"/>
        <c:crossBetween val="between"/>
      </c:valAx>
      <c:serAx>
        <c:axId val="65280192"/>
        <c:scaling>
          <c:orientation val="minMax"/>
        </c:scaling>
        <c:delete val="1"/>
        <c:axPos val="b"/>
        <c:majorTickMark val="out"/>
        <c:minorTickMark val="none"/>
        <c:tickLblPos val="none"/>
        <c:crossAx val="145263232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284422456235778"/>
          <c:y val="0.10158659057004475"/>
          <c:w val="0.54952386285010379"/>
          <c:h val="0.686904828562629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rgbClr val="5B93D7"/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Pt>
            <c:idx val="2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4730055632656489"/>
                  <c:y val="-0.1523798858550676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174524962704922"/>
                  <c:y val="0.1460307239444393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473.3</c:v>
                </c:pt>
                <c:pt idx="1">
                  <c:v>126.2</c:v>
                </c:pt>
                <c:pt idx="2">
                  <c:v>0.60000000000000064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988347744994212E-2"/>
          <c:y val="4.2664809139035927E-2"/>
          <c:w val="0.5444445333216017"/>
          <c:h val="0.680555666652002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20"/>
            <c:spPr>
              <a:solidFill>
                <a:srgbClr val="5B93D7"/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Pt>
            <c:idx val="2"/>
            <c:bubble3D val="0"/>
            <c:explosion val="1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41707108454787506"/>
                  <c:y val="-0.50635728720150519"/>
                </c:manualLayout>
              </c:layout>
              <c:tx>
                <c:rich>
                  <a:bodyPr/>
                  <a:lstStyle/>
                  <a:p>
                    <a:r>
                      <a:rPr lang="en-US" sz="900" b="1" dirty="0" smtClean="0"/>
                      <a:t>2</a:t>
                    </a:r>
                    <a:r>
                      <a:rPr lang="ru-RU" sz="900" b="1" dirty="0" smtClean="0"/>
                      <a:t>1</a:t>
                    </a:r>
                    <a:r>
                      <a:rPr lang="en-US" sz="900" dirty="0" smtClean="0"/>
                      <a:t>,</a:t>
                    </a:r>
                    <a:r>
                      <a:rPr lang="ru-RU" sz="900" dirty="0" smtClean="0"/>
                      <a:t>8</a:t>
                    </a:r>
                    <a:r>
                      <a:rPr lang="en-US" sz="900" dirty="0" smtClean="0"/>
                      <a:t>%</a:t>
                    </a:r>
                    <a:endParaRPr lang="en-US" sz="900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34182522389803183"/>
                  <c:y val="-5.0671420993556844E-3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9368055830423546E-2"/>
                  <c:y val="0.49399267118652818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/>
                      <a:t>78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450.9</c:v>
                </c:pt>
                <c:pt idx="1">
                  <c:v>125.5</c:v>
                </c:pt>
                <c:pt idx="2">
                  <c:v>0.60000000000000064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362550446371374"/>
          <c:y val="0.18900951228284021"/>
          <c:w val="0.54952386285010379"/>
          <c:h val="0.686904828562629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1"/>
          <c:dPt>
            <c:idx val="0"/>
            <c:bubble3D val="0"/>
            <c:spPr>
              <a:solidFill>
                <a:srgbClr val="5B93D7"/>
              </a:solidFill>
            </c:spPr>
          </c:dPt>
          <c:dPt>
            <c:idx val="1"/>
            <c:bubble3D val="0"/>
            <c:explosion val="0"/>
            <c:spPr>
              <a:solidFill>
                <a:schemeClr val="accent2"/>
              </a:solidFill>
            </c:spPr>
          </c:dPt>
          <c:dPt>
            <c:idx val="2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39998920142541361"/>
                  <c:y val="-0.4742094043586248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22,</a:t>
                    </a:r>
                    <a:r>
                      <a:rPr lang="ru-RU" sz="1100" dirty="0" smtClean="0"/>
                      <a:t>5</a:t>
                    </a:r>
                    <a:r>
                      <a:rPr lang="en-US" sz="11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33913804627789235"/>
                  <c:y val="-3.4050785296340876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0,2</a:t>
                    </a:r>
                    <a:r>
                      <a:rPr lang="en-US" sz="11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5514321806491527E-2"/>
                  <c:y val="0.57008659472334156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7</a:t>
                    </a:r>
                    <a:r>
                      <a:rPr lang="ru-RU" sz="1100" dirty="0" smtClean="0"/>
                      <a:t>7,3</a:t>
                    </a:r>
                    <a:r>
                      <a:rPr lang="en-US" sz="11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430.8</c:v>
                </c:pt>
                <c:pt idx="1">
                  <c:v>125.3</c:v>
                </c:pt>
                <c:pt idx="2">
                  <c:v>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347886079037727"/>
          <c:y val="0.10158659057004475"/>
          <c:w val="0.5444445333216017"/>
          <c:h val="0.680555666652002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2974C"/>
            </a:solidFill>
          </c:spPr>
          <c:explosion val="15"/>
          <c:dPt>
            <c:idx val="0"/>
            <c:bubble3D val="0"/>
            <c:spPr>
              <a:solidFill>
                <a:srgbClr val="5B93D7"/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Lbls>
            <c:delete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418.4</c:v>
                </c:pt>
                <c:pt idx="1">
                  <c:v>225.8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767648573668012"/>
          <c:y val="4.8888768663972265E-2"/>
          <c:w val="0.74232351426333065"/>
          <c:h val="0.80044711057911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2022 год (оценка)</c:v>
                </c:pt>
                <c:pt idx="1">
                  <c:v>2023 год (план)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233200</c:v>
                </c:pt>
                <c:pt idx="1">
                  <c:v>250736.4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0662144"/>
        <c:axId val="150946560"/>
        <c:axId val="0"/>
      </c:bar3DChart>
      <c:catAx>
        <c:axId val="15066214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50946560"/>
        <c:crosses val="autoZero"/>
        <c:auto val="1"/>
        <c:lblAlgn val="ctr"/>
        <c:lblOffset val="100"/>
        <c:noMultiLvlLbl val="0"/>
      </c:catAx>
      <c:valAx>
        <c:axId val="150946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0662144"/>
        <c:crosses val="autoZero"/>
        <c:crossBetween val="between"/>
        <c:majorUnit val="4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bg1"/>
        </a:solidFill>
      </c:spPr>
    </c:sideWall>
    <c:backWall>
      <c:thickness val="0"/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5238178560430021"/>
          <c:y val="8.9206881408072064E-2"/>
          <c:w val="0.73206341227523264"/>
          <c:h val="0.818115322210304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2021 год (оценка)</c:v>
                </c:pt>
                <c:pt idx="1">
                  <c:v>2022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200700</c:v>
                </c:pt>
                <c:pt idx="1">
                  <c:v>201300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6"/>
        <c:gapDepth val="262"/>
        <c:shape val="cylinder"/>
        <c:axId val="151005056"/>
        <c:axId val="151006592"/>
        <c:axId val="0"/>
      </c:bar3DChart>
      <c:catAx>
        <c:axId val="1510050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51006592"/>
        <c:crosses val="autoZero"/>
        <c:auto val="1"/>
        <c:lblAlgn val="ctr"/>
        <c:lblOffset val="100"/>
        <c:noMultiLvlLbl val="0"/>
      </c:catAx>
      <c:valAx>
        <c:axId val="15100659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51005056"/>
        <c:crosses val="autoZero"/>
        <c:crossBetween val="between"/>
        <c:majorUnit val="1000"/>
      </c:valAx>
      <c:spPr>
        <a:solidFill>
          <a:prstClr val="white">
            <a:alpha val="40000"/>
          </a:prstClr>
        </a:solidFill>
      </c:spPr>
    </c:plotArea>
    <c:plotVisOnly val="1"/>
    <c:dispBlanksAs val="gap"/>
    <c:showDLblsOverMax val="0"/>
  </c:chart>
  <c:spPr>
    <a:solidFill>
      <a:prstClr val="white">
        <a:alpha val="40000"/>
      </a:prstClr>
    </a:solidFill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bg1"/>
        </a:solidFill>
      </c:spPr>
    </c:sideWall>
    <c:backWall>
      <c:thickness val="0"/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2276631538082029"/>
          <c:y val="5.0726645412592516E-2"/>
          <c:w val="0.78320855003374479"/>
          <c:h val="0.852983883739286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2019 год (оценка)</c:v>
                </c:pt>
                <c:pt idx="1">
                  <c:v>2020 год (план)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16100</c:v>
                </c:pt>
                <c:pt idx="1">
                  <c:v>17000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1064576"/>
        <c:axId val="151066112"/>
        <c:axId val="0"/>
      </c:bar3DChart>
      <c:catAx>
        <c:axId val="15106457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51066112"/>
        <c:crosses val="autoZero"/>
        <c:auto val="1"/>
        <c:lblAlgn val="ctr"/>
        <c:lblOffset val="100"/>
        <c:noMultiLvlLbl val="0"/>
      </c:catAx>
      <c:valAx>
        <c:axId val="15106611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51064576"/>
        <c:crosses val="autoZero"/>
        <c:crossBetween val="between"/>
        <c:majorUnit val="100"/>
      </c:valAx>
      <c:spPr>
        <a:solidFill>
          <a:prstClr val="white">
            <a:alpha val="40000"/>
          </a:prstClr>
        </a:solidFill>
      </c:spPr>
    </c:plotArea>
    <c:plotVisOnly val="1"/>
    <c:dispBlanksAs val="gap"/>
    <c:showDLblsOverMax val="0"/>
  </c:chart>
  <c:spPr>
    <a:solidFill>
      <a:prstClr val="white">
        <a:alpha val="40000"/>
      </a:prstClr>
    </a:solidFill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/>
              <a:t>ЕСХН</a:t>
            </a:r>
          </a:p>
        </c:rich>
      </c:tx>
      <c:layout>
        <c:manualLayout>
          <c:xMode val="edge"/>
          <c:yMode val="edge"/>
          <c:x val="0.37527164573924238"/>
          <c:y val="2.7133737277054851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bg1"/>
        </a:solidFill>
      </c:spPr>
    </c:sideWall>
    <c:backWall>
      <c:thickness val="0"/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5238178560430021"/>
          <c:y val="8.9206881408072064E-2"/>
          <c:w val="0.73206341227523264"/>
          <c:h val="0.818115322210304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2021 год (оценка)</c:v>
                </c:pt>
                <c:pt idx="1">
                  <c:v>2022 год (утв-но)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42100</c:v>
                </c:pt>
                <c:pt idx="1">
                  <c:v>46860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007552"/>
        <c:axId val="168009088"/>
        <c:axId val="0"/>
      </c:bar3DChart>
      <c:catAx>
        <c:axId val="1680075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68009088"/>
        <c:crosses val="autoZero"/>
        <c:auto val="1"/>
        <c:lblAlgn val="ctr"/>
        <c:lblOffset val="100"/>
        <c:noMultiLvlLbl val="0"/>
      </c:catAx>
      <c:valAx>
        <c:axId val="16800908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68007552"/>
        <c:crosses val="autoZero"/>
        <c:crossBetween val="between"/>
        <c:majorUnit val="1000"/>
      </c:valAx>
      <c:spPr>
        <a:solidFill>
          <a:prstClr val="white">
            <a:alpha val="40000"/>
          </a:prstClr>
        </a:solidFill>
      </c:spPr>
    </c:plotArea>
    <c:plotVisOnly val="1"/>
    <c:dispBlanksAs val="gap"/>
    <c:showDLblsOverMax val="0"/>
  </c:chart>
  <c:spPr>
    <a:solidFill>
      <a:prstClr val="white">
        <a:alpha val="40000"/>
      </a:prstClr>
    </a:solidFill>
    <a:ln>
      <a:noFill/>
    </a:ln>
  </c:spPr>
  <c:txPr>
    <a:bodyPr/>
    <a:lstStyle/>
    <a:p>
      <a:pPr algn="ctr"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37252419666888E-3"/>
          <c:y val="2.9941310904856036E-2"/>
          <c:w val="0.97355959972187778"/>
          <c:h val="0.819218431588098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3.89647196707021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 smtClean="0">
                        <a:latin typeface="Times New Roman" pitchFamily="18" charset="0"/>
                        <a:cs typeface="Times New Roman" pitchFamily="18" charset="0"/>
                      </a:rPr>
                      <a:t>17</a:t>
                    </a:r>
                    <a:r>
                      <a:rPr lang="ru-RU" sz="200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z="2000" dirty="0" smtClean="0">
                        <a:latin typeface="Times New Roman" pitchFamily="18" charset="0"/>
                        <a:cs typeface="Times New Roman" pitchFamily="18" charset="0"/>
                      </a:rPr>
                      <a:t>700</a:t>
                    </a:r>
                    <a:r>
                      <a:rPr lang="ru-RU" sz="2000" dirty="0" smtClean="0">
                        <a:latin typeface="Times New Roman" pitchFamily="18" charset="0"/>
                        <a:cs typeface="Times New Roman" pitchFamily="18" charset="0"/>
                      </a:rPr>
                      <a:t>,0</a:t>
                    </a:r>
                    <a:endParaRPr lang="en-US" sz="20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283829645597912E-2"/>
                  <c:y val="-4.6270604608958765E-2"/>
                </c:manualLayout>
              </c:layout>
              <c:tx>
                <c:rich>
                  <a:bodyPr/>
                  <a:lstStyle/>
                  <a:p>
                    <a:pPr>
                      <a:defRPr sz="20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dirty="0" smtClean="0"/>
                      <a:t>18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200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2019 год (оценка)</c:v>
                </c:pt>
                <c:pt idx="1">
                  <c:v>2020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17700</c:v>
                </c:pt>
                <c:pt idx="1">
                  <c:v>18200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2019 год (оценка)</c:v>
                </c:pt>
                <c:pt idx="1">
                  <c:v>2020 год (проект)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139008"/>
        <c:axId val="168148992"/>
        <c:axId val="0"/>
      </c:bar3DChart>
      <c:catAx>
        <c:axId val="16813900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68148992"/>
        <c:crosses val="autoZero"/>
        <c:auto val="1"/>
        <c:lblAlgn val="ctr"/>
        <c:lblOffset val="100"/>
        <c:noMultiLvlLbl val="0"/>
      </c:catAx>
      <c:valAx>
        <c:axId val="16814899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68139008"/>
        <c:crosses val="autoZero"/>
        <c:crossBetween val="between"/>
        <c:majorUnit val="5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602909011373624E-2"/>
          <c:y val="2.6119724848043688E-2"/>
          <c:w val="0.92039709098862643"/>
          <c:h val="0.7902855816593125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678</a:t>
                    </a:r>
                    <a:r>
                      <a:rPr lang="ru-RU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625,5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614,9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650,7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 (оценка)</c:v>
                </c:pt>
                <c:pt idx="1">
                  <c:v>2023 год (утверждено)</c:v>
                </c:pt>
                <c:pt idx="2">
                  <c:v>2024 год (утверждено)</c:v>
                </c:pt>
                <c:pt idx="3">
                  <c:v>2025 год (утверждено)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678</c:v>
                </c:pt>
                <c:pt idx="1">
                  <c:v>625</c:v>
                </c:pt>
                <c:pt idx="2">
                  <c:v>614.9</c:v>
                </c:pt>
                <c:pt idx="3">
                  <c:v>650.70000000000005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2974C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3 623,2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2 293,8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1 100,0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1 056,5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 (оценка)</c:v>
                </c:pt>
                <c:pt idx="1">
                  <c:v>2023 год (утверждено)</c:v>
                </c:pt>
                <c:pt idx="2">
                  <c:v>2024 год (утверждено)</c:v>
                </c:pt>
                <c:pt idx="3">
                  <c:v>2025 год (утверждено)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 formatCode="#,##0.00">
                  <c:v>3623.2</c:v>
                </c:pt>
                <c:pt idx="1">
                  <c:v>2293.8000000000002</c:v>
                </c:pt>
                <c:pt idx="2" formatCode="#,##0.00">
                  <c:v>1100</c:v>
                </c:pt>
                <c:pt idx="3" formatCode="General">
                  <c:v>1056.5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145534336"/>
        <c:axId val="145536128"/>
      </c:barChart>
      <c:catAx>
        <c:axId val="1455343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5536128"/>
        <c:crosses val="autoZero"/>
        <c:auto val="1"/>
        <c:lblAlgn val="ctr"/>
        <c:lblOffset val="100"/>
        <c:noMultiLvlLbl val="0"/>
      </c:catAx>
      <c:valAx>
        <c:axId val="145536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55343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7.5959973753280841E-2"/>
          <c:y val="0.94502579076677684"/>
          <c:w val="0.85641338582677107"/>
          <c:h val="5.4852996465302034E-2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522565021417177E-2"/>
          <c:y val="3.5311738850471751E-2"/>
          <c:w val="0.87794118676334765"/>
          <c:h val="0.78107102905894688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5B93D7"/>
            </a:solidFill>
          </c:spPr>
          <c:dPt>
            <c:idx val="0"/>
            <c:bubble3D val="0"/>
            <c:spPr>
              <a:solidFill>
                <a:srgbClr val="F2974C"/>
              </a:solidFill>
            </c:spPr>
          </c:dPt>
          <c:cat>
            <c:strRef>
              <c:f>Лист1!$A$2:$A$3</c:f>
              <c:strCache>
                <c:ptCount val="2"/>
                <c:pt idx="0">
                  <c:v>Другие доходы</c:v>
                </c:pt>
                <c:pt idx="1">
                  <c:v>Земельный налог 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0.85900000000000065</c:v>
                </c:pt>
                <c:pt idx="1">
                  <c:v>0.14100000000000001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72E-2"/>
          <c:y val="0"/>
          <c:w val="0.9724717800664946"/>
          <c:h val="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2974C"/>
              </a:solidFill>
            </c:spPr>
          </c:dPt>
          <c:dPt>
            <c:idx val="1"/>
            <c:bubble3D val="0"/>
            <c:spPr>
              <a:solidFill>
                <a:srgbClr val="5B93D7"/>
              </a:solidFill>
            </c:spPr>
          </c:dPt>
          <c:dPt>
            <c:idx val="2"/>
            <c:bubble3D val="0"/>
            <c:spPr>
              <a:solidFill>
                <a:srgbClr val="5B93D7"/>
              </a:solidFill>
            </c:spPr>
          </c:dPt>
          <c:cat>
            <c:strRef>
              <c:f>Лист1!$A$2:$A$3</c:f>
              <c:strCache>
                <c:ptCount val="2"/>
                <c:pt idx="0">
                  <c:v>Другие доходы </c:v>
                </c:pt>
                <c:pt idx="1">
                  <c:v>Земельный налог 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0.84600000000000064</c:v>
                </c:pt>
                <c:pt idx="1">
                  <c:v>0.15400000000000033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309724073143832E-2"/>
          <c:y val="9.7423614516413612E-2"/>
          <c:w val="0.91748459183845488"/>
          <c:h val="0.898535984159181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1784571877875979"/>
                  <c:y val="0.11270631707462436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en-US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8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9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8</a:t>
                    </a:r>
                    <a:r>
                      <a:rPr lang="en-US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Доходы от исп-ния муницип. имущества</c:v>
                </c:pt>
                <c:pt idx="1">
                  <c:v>Другие доходы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0.10199999999999998</c:v>
                </c:pt>
                <c:pt idx="1">
                  <c:v>0.89800000000000002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467948897412234E-2"/>
          <c:y val="5.1532941241499722E-2"/>
          <c:w val="0.93856907724773631"/>
          <c:h val="0.912000221731724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1427778649918056"/>
                  <c:y val="0.10696697457140675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9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8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90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,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en-US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Доходы от исп-ния муницип. имущества</c:v>
                </c:pt>
                <c:pt idx="1">
                  <c:v>Другие доходы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9.8000000000000226E-2</c:v>
                </c:pt>
                <c:pt idx="1">
                  <c:v>0.90200000000000002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</a:t>
            </a:r>
          </a:p>
          <a:p>
            <a:pPr>
              <a:defRPr sz="160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b="1" i="0" u="none" strike="noStrike" baseline="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b="1" i="0" u="none" strike="noStrike" baseline="0" dirty="0" smtClean="0">
                <a:solidFill>
                  <a:schemeClr val="tx2">
                    <a:lumMod val="75000"/>
                  </a:schemeClr>
                </a:solidFill>
                <a:effectLst/>
              </a:rPr>
              <a:t>ценка )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246200516326811E-2"/>
          <c:y val="0"/>
          <c:w val="0.63888780117327781"/>
          <c:h val="0.9175460825632293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Оценка 2022 года</c:v>
                </c:pt>
              </c:strCache>
            </c:strRef>
          </c:tx>
          <c:dPt>
            <c:idx val="0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2ED8FA"/>
              </a:solidFill>
            </c:spPr>
          </c:dPt>
          <c:dLbls>
            <c:dLbl>
              <c:idx val="0"/>
              <c:layout>
                <c:manualLayout>
                  <c:x val="1.0209020491347963E-2"/>
                  <c:y val="4.089306203625793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,1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3340678719313717"/>
                  <c:y val="-0.1479455986371889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r>
                      <a:rPr lang="ru-RU" baseline="0" dirty="0" smtClean="0"/>
                      <a:t>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30,5 млн.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3618129059106506E-2"/>
                  <c:y val="6.30589656704810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8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2545508126215745E-2"/>
                  <c:y val="5.399492648964933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8,5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7645808024973546E-2"/>
                  <c:y val="1.59401055610801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</a:t>
                    </a:r>
                    <a:r>
                      <a:rPr lang="ru-RU" dirty="0" smtClean="0"/>
                      <a:t>7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Гос. пошлина</c:v>
                </c:pt>
                <c:pt idx="1">
                  <c:v>Доходы от продажи материальных и нематериальных активов</c:v>
                </c:pt>
                <c:pt idx="2">
                  <c:v>Доходы от оказания плтных услуг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  <c:pt idx="5">
                  <c:v>Плата на негативное воздействие на окружающую среду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8.1</c:v>
                </c:pt>
                <c:pt idx="1">
                  <c:v>117.5</c:v>
                </c:pt>
                <c:pt idx="2">
                  <c:v>30.5</c:v>
                </c:pt>
                <c:pt idx="3">
                  <c:v>1.8</c:v>
                </c:pt>
                <c:pt idx="4">
                  <c:v>8.5</c:v>
                </c:pt>
                <c:pt idx="5">
                  <c:v>4.7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2023</c:v>
                </c:pt>
              </c:strCache>
            </c:strRef>
          </c:tx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Гос. пошлина</c:v>
                </c:pt>
                <c:pt idx="1">
                  <c:v>Доходы от продажи материальных и нематериальных активов</c:v>
                </c:pt>
                <c:pt idx="2">
                  <c:v>Доходы от оказания плтных услуг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  <c:pt idx="5">
                  <c:v>Плата на негативное воздействие на окружающую среду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8.2000000000000011</c:v>
                </c:pt>
                <c:pt idx="1">
                  <c:v>44.4</c:v>
                </c:pt>
                <c:pt idx="2">
                  <c:v>30.6</c:v>
                </c:pt>
                <c:pt idx="3">
                  <c:v>1.8</c:v>
                </c:pt>
                <c:pt idx="4">
                  <c:v>7.5</c:v>
                </c:pt>
                <c:pt idx="5">
                  <c:v>4.8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00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2023 год</a:t>
            </a:r>
          </a:p>
          <a:p>
            <a:pPr>
              <a:defRPr sz="1600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утв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-но)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39932252897826209"/>
          <c:y val="4.9949028393072876E-3"/>
        </c:manualLayout>
      </c:layout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409475449904528E-4"/>
          <c:y val="3.2334370255156855E-2"/>
          <c:w val="0.63177239565974164"/>
          <c:h val="0.839980051967691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2022 года</c:v>
                </c:pt>
              </c:strCache>
            </c:strRef>
          </c:tx>
          <c:dPt>
            <c:idx val="0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2ED8FA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8,</a:t>
                    </a:r>
                    <a:r>
                      <a:rPr lang="ru-RU" dirty="0" smtClean="0"/>
                      <a:t>2 млн.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44</a:t>
                    </a:r>
                    <a:r>
                      <a:rPr lang="en-US" dirty="0" smtClean="0"/>
                      <a:t>,4</a:t>
                    </a:r>
                    <a:r>
                      <a:rPr lang="ru-RU" dirty="0" smtClean="0"/>
                      <a:t>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7367942724032513E-2"/>
                  <c:y val="-0.1884913250379592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 млн.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1,8</a:t>
                    </a:r>
                    <a:r>
                      <a:rPr lang="ru-RU" dirty="0" smtClean="0"/>
                      <a:t> млн. 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7,5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млн.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8 млн.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Гос. пошлина</c:v>
                </c:pt>
                <c:pt idx="1">
                  <c:v>Доходы от продажи материальных и нематериальных активов</c:v>
                </c:pt>
                <c:pt idx="2">
                  <c:v>Доходы от оказания плтных услуг</c:v>
                </c:pt>
                <c:pt idx="3">
                  <c:v>Штрафы, санкции, возмещение ущерба</c:v>
                </c:pt>
                <c:pt idx="4">
                  <c:v>Прочие неналоговые доходы</c:v>
                </c:pt>
                <c:pt idx="5">
                  <c:v>Плата за негативное воздействие на окружающую среду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8.2000000000000011</c:v>
                </c:pt>
                <c:pt idx="1">
                  <c:v>44.4</c:v>
                </c:pt>
                <c:pt idx="2">
                  <c:v>30.6</c:v>
                </c:pt>
                <c:pt idx="3">
                  <c:v>1.8</c:v>
                </c:pt>
                <c:pt idx="4">
                  <c:v>7.5</c:v>
                </c:pt>
                <c:pt idx="5">
                  <c:v>4.8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000">
              <a:solidFill>
                <a:schemeClr val="tx2">
                  <a:lumMod val="75000"/>
                </a:schemeClr>
              </a:solidFill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05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37252419666905E-3"/>
          <c:y val="8.9788795823812467E-2"/>
          <c:w val="0.97355959972187778"/>
          <c:h val="0.883814390909772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2020 год (оценка)</c:v>
                </c:pt>
                <c:pt idx="1">
                  <c:v>2021 год (проект)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3272687</c:v>
                </c:pt>
                <c:pt idx="1">
                  <c:v>2974834.7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5632256"/>
        <c:axId val="185633792"/>
        <c:axId val="0"/>
      </c:bar3DChart>
      <c:catAx>
        <c:axId val="1856322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85633792"/>
        <c:crosses val="autoZero"/>
        <c:auto val="1"/>
        <c:lblAlgn val="ctr"/>
        <c:lblOffset val="100"/>
        <c:noMultiLvlLbl val="0"/>
      </c:catAx>
      <c:valAx>
        <c:axId val="1856337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85632256"/>
        <c:crosses val="autoZero"/>
        <c:crossBetween val="between"/>
        <c:majorUnit val="5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988347744994212E-2"/>
          <c:y val="4.2664809139035927E-2"/>
          <c:w val="0.5444445333216017"/>
          <c:h val="0.68055566665200262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947799890414697"/>
          <c:y val="7.287451163741282E-2"/>
          <c:w val="0.50961535577303751"/>
          <c:h val="0.7134644942376363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5B93D7"/>
              </a:solidFill>
            </c:spPr>
          </c:dPt>
          <c:dPt>
            <c:idx val="1"/>
            <c:bubble3D val="0"/>
            <c:spPr>
              <a:solidFill>
                <a:schemeClr val="accent4"/>
              </a:solidFill>
            </c:spPr>
          </c:dPt>
          <c:dPt>
            <c:idx val="2"/>
            <c:bubble3D val="0"/>
            <c:spPr>
              <a:solidFill>
                <a:schemeClr val="accent2"/>
              </a:solidFill>
            </c:spPr>
          </c:dPt>
          <c:dPt>
            <c:idx val="3"/>
            <c:bubble3D val="0"/>
            <c:spPr>
              <a:solidFill>
                <a:srgbClr val="F2974C"/>
              </a:solidFill>
            </c:spPr>
          </c:dPt>
          <c:cat>
            <c:strRef>
              <c:f>Лист1!$A$2:$A$5</c:f>
              <c:strCache>
                <c:ptCount val="3"/>
                <c:pt idx="0">
                  <c:v>Социально-значимые расходы</c:v>
                </c:pt>
                <c:pt idx="1">
                  <c:v>Первоочередные расходы</c:v>
                </c:pt>
                <c:pt idx="2">
                  <c:v>Капитальные вложения в основные фонды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1307105.8</c:v>
                </c:pt>
                <c:pt idx="1">
                  <c:v>785927.9</c:v>
                </c:pt>
                <c:pt idx="2">
                  <c:v>881801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4.3903579727475966E-2"/>
          <c:y val="0.7891115265469073"/>
          <c:w val="0.71378153083792939"/>
          <c:h val="0.21088847345309344"/>
        </c:manualLayout>
      </c:layout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71624435537576"/>
          <c:y val="0.1104186046511625"/>
          <c:w val="0.79941134133803449"/>
          <c:h val="0.7881415491668192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4F81BD">
                    <a:shade val="30000"/>
                    <a:satMod val="115000"/>
                  </a:srgbClr>
                </a:gs>
                <a:gs pos="50000">
                  <a:srgbClr val="4F81BD">
                    <a:shade val="67500"/>
                    <a:satMod val="115000"/>
                  </a:srgbClr>
                </a:gs>
                <a:gs pos="100000">
                  <a:srgbClr val="4F81BD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</c:spPr>
          <c:invertIfNegative val="0"/>
          <c:cat>
            <c:numRef>
              <c:f>Лист1!$A$2:$A$13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Лист1!$B$2:$B$13</c:f>
              <c:numCache>
                <c:formatCode>0.0</c:formatCode>
                <c:ptCount val="12"/>
                <c:pt idx="0">
                  <c:v>3076</c:v>
                </c:pt>
                <c:pt idx="1">
                  <c:v>891128.1</c:v>
                </c:pt>
                <c:pt idx="2">
                  <c:v>15607</c:v>
                </c:pt>
                <c:pt idx="3">
                  <c:v>11084.3</c:v>
                </c:pt>
                <c:pt idx="4">
                  <c:v>14376.5</c:v>
                </c:pt>
                <c:pt idx="5">
                  <c:v>22853</c:v>
                </c:pt>
                <c:pt idx="6">
                  <c:v>26388.9</c:v>
                </c:pt>
                <c:pt idx="7">
                  <c:v>53809.8</c:v>
                </c:pt>
                <c:pt idx="8">
                  <c:v>116458.7</c:v>
                </c:pt>
                <c:pt idx="9">
                  <c:v>406643</c:v>
                </c:pt>
                <c:pt idx="10">
                  <c:v>153682.70000000001</c:v>
                </c:pt>
                <c:pt idx="11">
                  <c:v>1557579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417920"/>
        <c:axId val="186419456"/>
      </c:barChart>
      <c:catAx>
        <c:axId val="1864179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86419456"/>
        <c:crosses val="autoZero"/>
        <c:auto val="1"/>
        <c:lblAlgn val="ctr"/>
        <c:lblOffset val="100"/>
        <c:noMultiLvlLbl val="0"/>
      </c:catAx>
      <c:valAx>
        <c:axId val="186419456"/>
        <c:scaling>
          <c:orientation val="minMax"/>
        </c:scaling>
        <c:delete val="0"/>
        <c:axPos val="b"/>
        <c:numFmt formatCode="0.0" sourceLinked="1"/>
        <c:majorTickMark val="out"/>
        <c:minorTickMark val="none"/>
        <c:tickLblPos val="none"/>
        <c:crossAx val="1864179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2759323038181"/>
          <c:y val="8.8184646150428578E-2"/>
          <c:w val="0.6039958523127148"/>
          <c:h val="0.823630707699149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202531</c:v>
                </c:pt>
                <c:pt idx="1">
                  <c:v>1415595.9</c:v>
                </c:pt>
                <c:pt idx="2">
                  <c:v>646175.9</c:v>
                </c:pt>
                <c:pt idx="3">
                  <c:v>29554.1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642866056023594"/>
          <c:y val="4.9019259371596334E-3"/>
          <c:w val="0.67725564071696387"/>
          <c:h val="0.9935969283581075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6"/>
          <c:dPt>
            <c:idx val="1"/>
            <c:bubble3D val="0"/>
            <c:spPr>
              <a:solidFill>
                <a:srgbClr val="F2974C"/>
              </a:solidFill>
            </c:spPr>
          </c:dPt>
          <c:dLbls>
            <c:dLbl>
              <c:idx val="0"/>
              <c:layout>
                <c:manualLayout>
                  <c:x val="-0.12055438997759432"/>
                  <c:y val="0.14288519125797741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/>
                      <a:t>500</a:t>
                    </a:r>
                    <a:r>
                      <a:rPr lang="ru-RU" sz="1400" dirty="0" smtClean="0"/>
                      <a:t>,0 </a:t>
                    </a:r>
                    <a:r>
                      <a:rPr lang="ru-RU" sz="1400" dirty="0" err="1" smtClean="0"/>
                      <a:t>т.р</a:t>
                    </a:r>
                    <a:r>
                      <a:rPr lang="ru-RU" sz="1400" dirty="0" smtClean="0"/>
                      <a:t>..</a:t>
                    </a:r>
                    <a:endParaRPr lang="en-US" sz="140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70,0</a:t>
                    </a:r>
                    <a:r>
                      <a:rPr lang="ru-RU" sz="1400" baseline="0" dirty="0" smtClean="0"/>
                      <a:t> </a:t>
                    </a:r>
                    <a:r>
                      <a:rPr lang="ru-RU" sz="1400" dirty="0" smtClean="0"/>
                      <a:t>т.р.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25665949131751647"/>
                  <c:y val="-0.1637190500252657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3 400,0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т.р.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мероприятия по развитию градостроительной
 деятельности</c:v>
                </c:pt>
                <c:pt idx="1">
                  <c:v>мероприятие по разработке стратегии социально-экономического развития городского округа на период до 2023г.</c:v>
                </c:pt>
                <c:pt idx="2">
                  <c:v>развитие и поддержка малого и среднего предпринимательства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500</c:v>
                </c:pt>
                <c:pt idx="1">
                  <c:v>66</c:v>
                </c:pt>
                <c:pt idx="2">
                  <c:v>2510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4">
            <a:lumMod val="20000"/>
            <a:lumOff val="80000"/>
          </a:schemeClr>
        </a:solidFill>
      </c:spPr>
    </c:sideWall>
    <c:backWall>
      <c:thickness val="0"/>
      <c:spPr>
        <a:solidFill>
          <a:schemeClr val="accent4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0"/>
          <c:y val="6.9433549644631914E-2"/>
          <c:w val="0.98538814046252821"/>
          <c:h val="0.897359100525327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3511040"/>
        <c:axId val="173512576"/>
        <c:axId val="0"/>
      </c:bar3DChart>
      <c:catAx>
        <c:axId val="17351104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73512576"/>
        <c:crosses val="autoZero"/>
        <c:auto val="1"/>
        <c:lblAlgn val="ctr"/>
        <c:lblOffset val="100"/>
        <c:noMultiLvlLbl val="0"/>
      </c:catAx>
      <c:valAx>
        <c:axId val="17351257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73511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8769849209173"/>
          <c:y val="0.15525289792182406"/>
          <c:w val="0.39546145762418211"/>
          <c:h val="0.704953033156150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144980</c:v>
                </c:pt>
                <c:pt idx="1">
                  <c:v>225804.3</c:v>
                </c:pt>
                <c:pt idx="2">
                  <c:v>699044.6</c:v>
                </c:pt>
                <c:pt idx="3">
                  <c:v>30047.3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.0">
                  <c:v>145769</c:v>
                </c:pt>
                <c:pt idx="1">
                  <c:v>130107.5</c:v>
                </c:pt>
                <c:pt idx="2">
                  <c:v>750547.9</c:v>
                </c:pt>
                <c:pt idx="3">
                  <c:v>30047.3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149831131381731E-3"/>
          <c:y val="2.258551266596143E-2"/>
          <c:w val="0.60399585231271524"/>
          <c:h val="0.8236307076991499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202531</c:v>
                </c:pt>
                <c:pt idx="1">
                  <c:v>2751402</c:v>
                </c:pt>
                <c:pt idx="2">
                  <c:v>612009.69999999925</c:v>
                </c:pt>
                <c:pt idx="3">
                  <c:v>56022.400000000001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149831131381757E-3"/>
          <c:y val="2.2585512665961448E-2"/>
          <c:w val="0.6039958523127158"/>
          <c:h val="0.8236307076991501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bubble3D val="0"/>
            <c:spPr>
              <a:solidFill>
                <a:schemeClr val="accent6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202531</c:v>
                </c:pt>
                <c:pt idx="1">
                  <c:v>1662621.7</c:v>
                </c:pt>
                <c:pt idx="2">
                  <c:v>533229.5</c:v>
                </c:pt>
                <c:pt idx="3">
                  <c:v>26043.8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8240532249743034"/>
          <c:y val="2.9853751612480012E-2"/>
          <c:w val="0.49871441847191456"/>
          <c:h val="0.94567939254243116"/>
        </c:manualLayout>
      </c:layout>
      <c:barChart>
        <c:barDir val="bar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5926144"/>
        <c:axId val="135927680"/>
      </c:barChart>
      <c:catAx>
        <c:axId val="135926144"/>
        <c:scaling>
          <c:orientation val="minMax"/>
        </c:scaling>
        <c:delete val="1"/>
        <c:axPos val="l"/>
        <c:majorTickMark val="none"/>
        <c:minorTickMark val="none"/>
        <c:tickLblPos val="none"/>
        <c:crossAx val="135927680"/>
        <c:crosses val="autoZero"/>
        <c:auto val="1"/>
        <c:lblAlgn val="ctr"/>
        <c:lblOffset val="100"/>
        <c:noMultiLvlLbl val="0"/>
      </c:catAx>
      <c:valAx>
        <c:axId val="135927680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one"/>
        <c:crossAx val="135926144"/>
        <c:crosses val="autoZero"/>
        <c:crossBetween val="between"/>
      </c:valAx>
    </c:plotArea>
    <c:plotVisOnly val="1"/>
    <c:dispBlanksAs val="gap"/>
    <c:showDLblsOverMax val="0"/>
  </c:chart>
  <c:spPr>
    <a:solidFill>
      <a:prstClr val="white">
        <a:alpha val="70000"/>
      </a:prstClr>
    </a:solidFill>
    <a:ln w="28575">
      <a:solidFill>
        <a:schemeClr val="tx2"/>
      </a:solidFill>
    </a:ln>
  </c:sp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665668943293691E-2"/>
          <c:y val="0.1012916764057296"/>
          <c:w val="0.75329196546055965"/>
          <c:h val="0.8945739694552412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0"/>
          <c:dLbls>
            <c:dLbl>
              <c:idx val="0"/>
              <c:layout>
                <c:manualLayout>
                  <c:x val="-0.16526908303176596"/>
                  <c:y val="-1.524469842328104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Н</a:t>
                    </a:r>
                    <a:r>
                      <a:rPr lang="ru-RU" sz="1000" dirty="0" smtClean="0"/>
                      <a:t>ДФЛ 8,6%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8744692367274346"/>
                  <c:y val="-0.13935394043014221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УСН </a:t>
                    </a:r>
                    <a:r>
                      <a:rPr lang="ru-RU" sz="1000" dirty="0" smtClean="0"/>
                      <a:t>0,6%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7404369289920403E-2"/>
                  <c:y val="-0.17392723276283781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Н</a:t>
                    </a:r>
                    <a:r>
                      <a:rPr lang="ru-RU" sz="1000" dirty="0" smtClean="0"/>
                      <a:t>алог на имущество 0,6%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1507564479749542E-3"/>
                  <c:y val="-0.10077488213835309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З</a:t>
                    </a:r>
                    <a:r>
                      <a:rPr lang="ru-RU" sz="1000" dirty="0" smtClean="0"/>
                      <a:t>емельный налог 3,3%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5505716723643983E-4"/>
                  <c:y val="-5.4061563462987107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А</a:t>
                    </a:r>
                    <a:r>
                      <a:rPr lang="ru-RU" sz="1000" dirty="0" smtClean="0"/>
                      <a:t>рендная плата 1,7%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7.7258845310679766E-2"/>
                  <c:y val="2.2192041075296681E-3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П</a:t>
                    </a:r>
                    <a:r>
                      <a:rPr lang="ru-RU" sz="1000" dirty="0" smtClean="0"/>
                      <a:t>латные услуги 1,0%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2663913290981809E-2"/>
                  <c:y val="5.3595227848488886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Д</a:t>
                    </a:r>
                    <a:r>
                      <a:rPr lang="ru-RU" sz="1000" dirty="0" smtClean="0"/>
                      <a:t>ругие доходы 4,1%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3.3327977518561896E-2"/>
                  <c:y val="8.7492537002469492E-2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Д</a:t>
                    </a:r>
                    <a:r>
                      <a:rPr lang="ru-RU" sz="1000" dirty="0" smtClean="0"/>
                      <a:t>отация </a:t>
                    </a:r>
                  </a:p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dirty="0" smtClean="0"/>
                      <a:t>6,9%</a:t>
                    </a:r>
                    <a:endParaRPr lang="ru-RU" sz="1000" dirty="0"/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0.19371312551960534"/>
                  <c:y val="0.10816853971356413"/>
                </c:manualLayout>
              </c:layout>
              <c:tx>
                <c:rich>
                  <a:bodyPr/>
                  <a:lstStyle/>
                  <a:p>
                    <a:r>
                      <a:rPr lang="ru-RU" sz="1000" b="0" dirty="0" smtClean="0"/>
                      <a:t>Д</a:t>
                    </a:r>
                    <a:r>
                      <a:rPr lang="ru-RU" sz="1000" dirty="0" smtClean="0"/>
                      <a:t>оходы от продажи материальных и нематериальных активов 1,5%</a:t>
                    </a:r>
                    <a:endParaRPr lang="ru-RU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10214411118022276"/>
                  <c:y val="0.11850849430728734"/>
                </c:manualLayout>
              </c:layout>
              <c:tx>
                <c:rich>
                  <a:bodyPr/>
                  <a:lstStyle/>
                  <a:p>
                    <a:pPr>
                      <a:defRPr sz="1000" b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000" b="0" dirty="0" smtClean="0"/>
                      <a:t>С</a:t>
                    </a:r>
                    <a:r>
                      <a:rPr lang="ru-RU" sz="1000" dirty="0" smtClean="0"/>
                      <a:t>убсидии, субвенции,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иные МБТ 71,7%                                                                          </a:t>
                    </a:r>
                  </a:p>
                </c:rich>
              </c:tx>
              <c:spPr>
                <a:solidFill>
                  <a:schemeClr val="bg1"/>
                </a:solidFill>
                <a:ln>
                  <a:solidFill>
                    <a:schemeClr val="accent1"/>
                  </a:solidFill>
                  <a:prstDash val="solid"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  <a:ln>
                <a:solidFill>
                  <a:schemeClr val="accent1"/>
                </a:solidFill>
                <a:prstDash val="solid"/>
              </a:ln>
            </c:spPr>
            <c:txPr>
              <a:bodyPr/>
              <a:lstStyle/>
              <a:p>
                <a:pPr>
                  <a:defRPr sz="12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УСН</c:v>
                </c:pt>
                <c:pt idx="2">
                  <c:v>Налог на имущество</c:v>
                </c:pt>
                <c:pt idx="3">
                  <c:v>Земельный налог</c:v>
                </c:pt>
                <c:pt idx="4">
                  <c:v>Арендная плата</c:v>
                </c:pt>
                <c:pt idx="5">
                  <c:v>Платные услуги</c:v>
                </c:pt>
                <c:pt idx="6">
                  <c:v>Другие доходы</c:v>
                </c:pt>
                <c:pt idx="7">
                  <c:v>Дотация</c:v>
                </c:pt>
                <c:pt idx="8">
                  <c:v>Доходы от продажи материальных и нематериальных активов</c:v>
                </c:pt>
                <c:pt idx="9">
                  <c:v>Субсидии, субвенции, иные 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8.6000000000000021E-2</c:v>
                </c:pt>
                <c:pt idx="1">
                  <c:v>6.0000000000000062E-3</c:v>
                </c:pt>
                <c:pt idx="2">
                  <c:v>6.0000000000000062E-3</c:v>
                </c:pt>
                <c:pt idx="3">
                  <c:v>3.3000000000000002E-2</c:v>
                </c:pt>
                <c:pt idx="4">
                  <c:v>1.7000000000000001E-2</c:v>
                </c:pt>
                <c:pt idx="5">
                  <c:v>1.0000000000000005E-2</c:v>
                </c:pt>
                <c:pt idx="6">
                  <c:v>4.1000000000000002E-2</c:v>
                </c:pt>
                <c:pt idx="7">
                  <c:v>6.9000000000000034E-2</c:v>
                </c:pt>
                <c:pt idx="8">
                  <c:v>1.4999999999999998E-2</c:v>
                </c:pt>
                <c:pt idx="9">
                  <c:v>0.71700000000000064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7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1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.jpeg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jpe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7.gif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3.jpe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5.jpe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7.jpe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1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3.jpe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jpeg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7.gif"/></Relationships>
</file>

<file path=ppt/diagrams/_rels/drawing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3.jpe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5.jpeg"/></Relationships>
</file>

<file path=ppt/diagrams/_rels/drawing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4B4F95-F702-416E-8955-15B569334890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B91992-1528-408F-B6BC-6639320095C4}">
      <dgm:prSet phldrT="[Текст]" custT="1"/>
      <dgm:spPr>
        <a:solidFill>
          <a:schemeClr val="accent2"/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Земельный налог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F61EF14-4869-426C-B199-B07CBCE0D62C}" type="parTrans" cxnId="{3B4986FE-9D58-47A7-ADE7-954E01E62C2C}">
      <dgm:prSet/>
      <dgm:spPr/>
      <dgm:t>
        <a:bodyPr/>
        <a:lstStyle/>
        <a:p>
          <a:endParaRPr lang="ru-RU"/>
        </a:p>
      </dgm:t>
    </dgm:pt>
    <dgm:pt modelId="{5A13348D-3D5F-4035-85E9-C7C9FECE17B6}" type="sibTrans" cxnId="{3B4986FE-9D58-47A7-ADE7-954E01E62C2C}">
      <dgm:prSet/>
      <dgm:spPr/>
      <dgm:t>
        <a:bodyPr/>
        <a:lstStyle/>
        <a:p>
          <a:endParaRPr lang="ru-RU"/>
        </a:p>
      </dgm:t>
    </dgm:pt>
    <dgm:pt modelId="{A9DFBF9D-1F44-428B-BBC3-4BC594B18C9B}">
      <dgm:prSet phldrT="[Текст]" custT="1"/>
      <dgm:spPr>
        <a:solidFill>
          <a:schemeClr val="accent3"/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 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7616DD1-3EA7-4C8C-8FBA-AB6D47437DB6}" type="parTrans" cxnId="{603C6195-B810-43C6-A6E4-1000A8641F51}">
      <dgm:prSet/>
      <dgm:spPr/>
      <dgm:t>
        <a:bodyPr/>
        <a:lstStyle/>
        <a:p>
          <a:endParaRPr lang="ru-RU"/>
        </a:p>
      </dgm:t>
    </dgm:pt>
    <dgm:pt modelId="{9821C92E-D579-46CD-AE41-E872B3FCB5EF}" type="sibTrans" cxnId="{603C6195-B810-43C6-A6E4-1000A8641F51}">
      <dgm:prSet/>
      <dgm:spPr/>
      <dgm:t>
        <a:bodyPr/>
        <a:lstStyle/>
        <a:p>
          <a:endParaRPr lang="ru-RU"/>
        </a:p>
      </dgm:t>
    </dgm:pt>
    <dgm:pt modelId="{AD4E3500-31CD-4CEC-BDEC-366449079CAF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22 %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14C20CC-7AB4-4ADA-AE45-28A10951890F}" type="parTrans" cxnId="{F23EB055-472C-4C91-9540-5B5B1F6C4347}">
      <dgm:prSet/>
      <dgm:spPr/>
      <dgm:t>
        <a:bodyPr/>
        <a:lstStyle/>
        <a:p>
          <a:endParaRPr lang="ru-RU"/>
        </a:p>
      </dgm:t>
    </dgm:pt>
    <dgm:pt modelId="{A7224B7B-2BBE-4594-86BD-916B061FD023}" type="sibTrans" cxnId="{F23EB055-472C-4C91-9540-5B5B1F6C4347}">
      <dgm:prSet/>
      <dgm:spPr/>
      <dgm:t>
        <a:bodyPr/>
        <a:lstStyle/>
        <a:p>
          <a:endParaRPr lang="ru-RU"/>
        </a:p>
      </dgm:t>
    </dgm:pt>
    <dgm:pt modelId="{255094FF-4CCD-4EC9-80AC-52592ACADBEF}" type="pres">
      <dgm:prSet presAssocID="{AE4B4F95-F702-416E-8955-15B56933489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0E5DE9-7FDB-4071-93B4-0DDFDA2B31A7}" type="pres">
      <dgm:prSet presAssocID="{AE4B4F95-F702-416E-8955-15B569334890}" presName="cycle" presStyleCnt="0"/>
      <dgm:spPr/>
    </dgm:pt>
    <dgm:pt modelId="{B0DA8040-27B9-4AD0-B0BF-0FC243E5006B}" type="pres">
      <dgm:prSet presAssocID="{AE4B4F95-F702-416E-8955-15B569334890}" presName="centerShape" presStyleCnt="0"/>
      <dgm:spPr/>
    </dgm:pt>
    <dgm:pt modelId="{0DDAA0C1-2E69-41B9-BC9D-AF48435D70E0}" type="pres">
      <dgm:prSet presAssocID="{AE4B4F95-F702-416E-8955-15B569334890}" presName="connSite" presStyleLbl="node1" presStyleIdx="0" presStyleCnt="4"/>
      <dgm:spPr/>
    </dgm:pt>
    <dgm:pt modelId="{D31F6BA2-4623-46F4-91BE-A6331CE1CE3D}" type="pres">
      <dgm:prSet presAssocID="{AE4B4F95-F702-416E-8955-15B569334890}" presName="visible" presStyleLbl="node1" presStyleIdx="0" presStyleCnt="4" custScaleX="102158" custScaleY="10070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39326F0-F1F0-48B4-9B50-A6DBDC2A8E0E}" type="pres">
      <dgm:prSet presAssocID="{7F61EF14-4869-426C-B199-B07CBCE0D62C}" presName="Name25" presStyleLbl="parChTrans1D1" presStyleIdx="0" presStyleCnt="3"/>
      <dgm:spPr/>
      <dgm:t>
        <a:bodyPr/>
        <a:lstStyle/>
        <a:p>
          <a:endParaRPr lang="ru-RU"/>
        </a:p>
      </dgm:t>
    </dgm:pt>
    <dgm:pt modelId="{F3272A99-1D06-4215-A50F-1465B2C2C67A}" type="pres">
      <dgm:prSet presAssocID="{73B91992-1528-408F-B6BC-6639320095C4}" presName="node" presStyleCnt="0"/>
      <dgm:spPr/>
    </dgm:pt>
    <dgm:pt modelId="{22A86CA5-CFC6-46CF-8CB2-6A009E6DD3EE}" type="pres">
      <dgm:prSet presAssocID="{73B91992-1528-408F-B6BC-6639320095C4}" presName="parentNode" presStyleLbl="node1" presStyleIdx="1" presStyleCnt="4" custScaleX="148151" custScaleY="143744" custLinFactNeighborX="262" custLinFactNeighborY="-155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F0995-882E-4EEF-A7B0-96E48558228C}" type="pres">
      <dgm:prSet presAssocID="{73B91992-1528-408F-B6BC-6639320095C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61CC56-B154-43C7-B562-B63BD568DB75}" type="pres">
      <dgm:prSet presAssocID="{67616DD1-3EA7-4C8C-8FBA-AB6D47437DB6}" presName="Name25" presStyleLbl="parChTrans1D1" presStyleIdx="1" presStyleCnt="3"/>
      <dgm:spPr/>
      <dgm:t>
        <a:bodyPr/>
        <a:lstStyle/>
        <a:p>
          <a:endParaRPr lang="ru-RU"/>
        </a:p>
      </dgm:t>
    </dgm:pt>
    <dgm:pt modelId="{D785DFD2-32DA-4758-953F-67F3BAA4835A}" type="pres">
      <dgm:prSet presAssocID="{A9DFBF9D-1F44-428B-BBC3-4BC594B18C9B}" presName="node" presStyleCnt="0"/>
      <dgm:spPr/>
    </dgm:pt>
    <dgm:pt modelId="{5C685698-C19D-4E5E-B90D-975B2E999CCD}" type="pres">
      <dgm:prSet presAssocID="{A9DFBF9D-1F44-428B-BBC3-4BC594B18C9B}" presName="parentNode" presStyleLbl="node1" presStyleIdx="2" presStyleCnt="4" custScaleX="153414" custScaleY="147042" custLinFactNeighborX="32785" custLinFactNeighborY="31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6EFC1-EA87-418D-B14B-D135881B924F}" type="pres">
      <dgm:prSet presAssocID="{A9DFBF9D-1F44-428B-BBC3-4BC594B18C9B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1BF42-03FF-4F98-84C2-C4FEE75B8B98}" type="pres">
      <dgm:prSet presAssocID="{614C20CC-7AB4-4ADA-AE45-28A10951890F}" presName="Name25" presStyleLbl="parChTrans1D1" presStyleIdx="2" presStyleCnt="3"/>
      <dgm:spPr/>
      <dgm:t>
        <a:bodyPr/>
        <a:lstStyle/>
        <a:p>
          <a:endParaRPr lang="ru-RU"/>
        </a:p>
      </dgm:t>
    </dgm:pt>
    <dgm:pt modelId="{60CB8FCF-3235-4D2B-83F1-BA8A91224B33}" type="pres">
      <dgm:prSet presAssocID="{AD4E3500-31CD-4CEC-BDEC-366449079CAF}" presName="node" presStyleCnt="0"/>
      <dgm:spPr/>
    </dgm:pt>
    <dgm:pt modelId="{4B0D0541-9B0E-4133-9F67-DFAF80304FAE}" type="pres">
      <dgm:prSet presAssocID="{AD4E3500-31CD-4CEC-BDEC-366449079CAF}" presName="parentNode" presStyleLbl="node1" presStyleIdx="3" presStyleCnt="4" custScaleX="153686" custScaleY="149067" custLinFactNeighborX="5346" custLinFactNeighborY="243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9BE77-37E1-4726-840B-1F6B2256BB4F}" type="pres">
      <dgm:prSet presAssocID="{AD4E3500-31CD-4CEC-BDEC-366449079CA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AD14D2-3186-4295-9F51-D477AA43AEAB}" type="presOf" srcId="{67616DD1-3EA7-4C8C-8FBA-AB6D47437DB6}" destId="{6D61CC56-B154-43C7-B562-B63BD568DB75}" srcOrd="0" destOrd="0" presId="urn:microsoft.com/office/officeart/2005/8/layout/radial2"/>
    <dgm:cxn modelId="{7A7C5135-E41C-4228-934A-A963115361EF}" type="presOf" srcId="{7F61EF14-4869-426C-B199-B07CBCE0D62C}" destId="{939326F0-F1F0-48B4-9B50-A6DBDC2A8E0E}" srcOrd="0" destOrd="0" presId="urn:microsoft.com/office/officeart/2005/8/layout/radial2"/>
    <dgm:cxn modelId="{3B4986FE-9D58-47A7-ADE7-954E01E62C2C}" srcId="{AE4B4F95-F702-416E-8955-15B569334890}" destId="{73B91992-1528-408F-B6BC-6639320095C4}" srcOrd="0" destOrd="0" parTransId="{7F61EF14-4869-426C-B199-B07CBCE0D62C}" sibTransId="{5A13348D-3D5F-4035-85E9-C7C9FECE17B6}"/>
    <dgm:cxn modelId="{F23EB055-472C-4C91-9540-5B5B1F6C4347}" srcId="{AE4B4F95-F702-416E-8955-15B569334890}" destId="{AD4E3500-31CD-4CEC-BDEC-366449079CAF}" srcOrd="2" destOrd="0" parTransId="{614C20CC-7AB4-4ADA-AE45-28A10951890F}" sibTransId="{A7224B7B-2BBE-4594-86BD-916B061FD023}"/>
    <dgm:cxn modelId="{603C6195-B810-43C6-A6E4-1000A8641F51}" srcId="{AE4B4F95-F702-416E-8955-15B569334890}" destId="{A9DFBF9D-1F44-428B-BBC3-4BC594B18C9B}" srcOrd="1" destOrd="0" parTransId="{67616DD1-3EA7-4C8C-8FBA-AB6D47437DB6}" sibTransId="{9821C92E-D579-46CD-AE41-E872B3FCB5EF}"/>
    <dgm:cxn modelId="{B22259A4-07B9-4F67-AB6C-8AE4E3027C4C}" type="presOf" srcId="{614C20CC-7AB4-4ADA-AE45-28A10951890F}" destId="{D401BF42-03FF-4F98-84C2-C4FEE75B8B98}" srcOrd="0" destOrd="0" presId="urn:microsoft.com/office/officeart/2005/8/layout/radial2"/>
    <dgm:cxn modelId="{62BEAD67-5421-4C61-A783-F3E16DF7E8AB}" type="presOf" srcId="{A9DFBF9D-1F44-428B-BBC3-4BC594B18C9B}" destId="{5C685698-C19D-4E5E-B90D-975B2E999CCD}" srcOrd="0" destOrd="0" presId="urn:microsoft.com/office/officeart/2005/8/layout/radial2"/>
    <dgm:cxn modelId="{24428BA5-A5F4-49D0-97E8-8F0AE4ABC67D}" type="presOf" srcId="{AE4B4F95-F702-416E-8955-15B569334890}" destId="{255094FF-4CCD-4EC9-80AC-52592ACADBEF}" srcOrd="0" destOrd="0" presId="urn:microsoft.com/office/officeart/2005/8/layout/radial2"/>
    <dgm:cxn modelId="{1EEA3DC2-58FE-4DB4-A66E-502C4C519989}" type="presOf" srcId="{AD4E3500-31CD-4CEC-BDEC-366449079CAF}" destId="{4B0D0541-9B0E-4133-9F67-DFAF80304FAE}" srcOrd="0" destOrd="0" presId="urn:microsoft.com/office/officeart/2005/8/layout/radial2"/>
    <dgm:cxn modelId="{59D254FD-C247-4733-80D7-F50F265B02B8}" type="presOf" srcId="{73B91992-1528-408F-B6BC-6639320095C4}" destId="{22A86CA5-CFC6-46CF-8CB2-6A009E6DD3EE}" srcOrd="0" destOrd="0" presId="urn:microsoft.com/office/officeart/2005/8/layout/radial2"/>
    <dgm:cxn modelId="{F5765D8F-E1B3-4A7E-AC4A-986DD6052265}" type="presParOf" srcId="{255094FF-4CCD-4EC9-80AC-52592ACADBEF}" destId="{810E5DE9-7FDB-4071-93B4-0DDFDA2B31A7}" srcOrd="0" destOrd="0" presId="urn:microsoft.com/office/officeart/2005/8/layout/radial2"/>
    <dgm:cxn modelId="{578B08E3-EB93-47CD-AE0E-FB9660B99AAC}" type="presParOf" srcId="{810E5DE9-7FDB-4071-93B4-0DDFDA2B31A7}" destId="{B0DA8040-27B9-4AD0-B0BF-0FC243E5006B}" srcOrd="0" destOrd="0" presId="urn:microsoft.com/office/officeart/2005/8/layout/radial2"/>
    <dgm:cxn modelId="{0F14EA8C-2992-43C7-8E31-A03B4E2FED92}" type="presParOf" srcId="{B0DA8040-27B9-4AD0-B0BF-0FC243E5006B}" destId="{0DDAA0C1-2E69-41B9-BC9D-AF48435D70E0}" srcOrd="0" destOrd="0" presId="urn:microsoft.com/office/officeart/2005/8/layout/radial2"/>
    <dgm:cxn modelId="{C7CDFA65-BC56-41A3-B517-D9D42802B7AC}" type="presParOf" srcId="{B0DA8040-27B9-4AD0-B0BF-0FC243E5006B}" destId="{D31F6BA2-4623-46F4-91BE-A6331CE1CE3D}" srcOrd="1" destOrd="0" presId="urn:microsoft.com/office/officeart/2005/8/layout/radial2"/>
    <dgm:cxn modelId="{13810E0A-119F-40E7-A2B9-D4A3BC715D1F}" type="presParOf" srcId="{810E5DE9-7FDB-4071-93B4-0DDFDA2B31A7}" destId="{939326F0-F1F0-48B4-9B50-A6DBDC2A8E0E}" srcOrd="1" destOrd="0" presId="urn:microsoft.com/office/officeart/2005/8/layout/radial2"/>
    <dgm:cxn modelId="{4632C36B-0F53-4110-BCD6-D6148B9FEF75}" type="presParOf" srcId="{810E5DE9-7FDB-4071-93B4-0DDFDA2B31A7}" destId="{F3272A99-1D06-4215-A50F-1465B2C2C67A}" srcOrd="2" destOrd="0" presId="urn:microsoft.com/office/officeart/2005/8/layout/radial2"/>
    <dgm:cxn modelId="{4CA6D34F-D61F-47E7-91BB-91EF65FBD78B}" type="presParOf" srcId="{F3272A99-1D06-4215-A50F-1465B2C2C67A}" destId="{22A86CA5-CFC6-46CF-8CB2-6A009E6DD3EE}" srcOrd="0" destOrd="0" presId="urn:microsoft.com/office/officeart/2005/8/layout/radial2"/>
    <dgm:cxn modelId="{E702856C-27B3-4D44-B667-320365AA65F1}" type="presParOf" srcId="{F3272A99-1D06-4215-A50F-1465B2C2C67A}" destId="{D39F0995-882E-4EEF-A7B0-96E48558228C}" srcOrd="1" destOrd="0" presId="urn:microsoft.com/office/officeart/2005/8/layout/radial2"/>
    <dgm:cxn modelId="{C7A50892-42C2-4E06-9DB7-20E92B9C14F3}" type="presParOf" srcId="{810E5DE9-7FDB-4071-93B4-0DDFDA2B31A7}" destId="{6D61CC56-B154-43C7-B562-B63BD568DB75}" srcOrd="3" destOrd="0" presId="urn:microsoft.com/office/officeart/2005/8/layout/radial2"/>
    <dgm:cxn modelId="{A1EBF4A8-892A-4123-997C-22D8EB70F021}" type="presParOf" srcId="{810E5DE9-7FDB-4071-93B4-0DDFDA2B31A7}" destId="{D785DFD2-32DA-4758-953F-67F3BAA4835A}" srcOrd="4" destOrd="0" presId="urn:microsoft.com/office/officeart/2005/8/layout/radial2"/>
    <dgm:cxn modelId="{8B4B1001-6C51-4088-A2A4-589CDA0519A5}" type="presParOf" srcId="{D785DFD2-32DA-4758-953F-67F3BAA4835A}" destId="{5C685698-C19D-4E5E-B90D-975B2E999CCD}" srcOrd="0" destOrd="0" presId="urn:microsoft.com/office/officeart/2005/8/layout/radial2"/>
    <dgm:cxn modelId="{C9F347E9-A614-4092-8505-D88427AB593E}" type="presParOf" srcId="{D785DFD2-32DA-4758-953F-67F3BAA4835A}" destId="{7436EFC1-EA87-418D-B14B-D135881B924F}" srcOrd="1" destOrd="0" presId="urn:microsoft.com/office/officeart/2005/8/layout/radial2"/>
    <dgm:cxn modelId="{6B1200FD-6679-4A5A-9906-D929DFDC705E}" type="presParOf" srcId="{810E5DE9-7FDB-4071-93B4-0DDFDA2B31A7}" destId="{D401BF42-03FF-4F98-84C2-C4FEE75B8B98}" srcOrd="5" destOrd="0" presId="urn:microsoft.com/office/officeart/2005/8/layout/radial2"/>
    <dgm:cxn modelId="{6387782D-0E7E-4DD8-9BB8-36C50E33EE66}" type="presParOf" srcId="{810E5DE9-7FDB-4071-93B4-0DDFDA2B31A7}" destId="{60CB8FCF-3235-4D2B-83F1-BA8A91224B33}" srcOrd="6" destOrd="0" presId="urn:microsoft.com/office/officeart/2005/8/layout/radial2"/>
    <dgm:cxn modelId="{6B0CD700-F5D9-4E99-9875-1A370D3E32DC}" type="presParOf" srcId="{60CB8FCF-3235-4D2B-83F1-BA8A91224B33}" destId="{4B0D0541-9B0E-4133-9F67-DFAF80304FAE}" srcOrd="0" destOrd="0" presId="urn:microsoft.com/office/officeart/2005/8/layout/radial2"/>
    <dgm:cxn modelId="{EB0652EA-C2B6-4D9C-AC5E-25660C3D4977}" type="presParOf" srcId="{60CB8FCF-3235-4D2B-83F1-BA8A91224B33}" destId="{7759BE77-37E1-4726-840B-1F6B2256BB4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CC7FDA3-81A7-4163-A5BA-002E9C410E04}" type="doc">
      <dgm:prSet loTypeId="urn:microsoft.com/office/officeart/2005/8/layout/hList7#1" loCatId="process" qsTypeId="urn:microsoft.com/office/officeart/2005/8/quickstyle/simple1" qsCatId="simple" csTypeId="urn:microsoft.com/office/officeart/2005/8/colors/accent1_2" csCatId="accent1" phldr="1"/>
      <dgm:spPr/>
    </dgm:pt>
    <dgm:pt modelId="{FA7D109E-6082-4F12-B906-771CE2D96920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 lIns="36000" tIns="144000" rIns="36000"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Социально значимые расходы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Первоочередные расходы</a:t>
          </a:r>
        </a:p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Расходы на капитальные вложения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3817CD5-2DE3-4727-816F-3EE301825F3D}" type="parTrans" cxnId="{C6F4C834-950D-4D56-B146-9882DB151420}">
      <dgm:prSet/>
      <dgm:spPr/>
      <dgm:t>
        <a:bodyPr/>
        <a:lstStyle/>
        <a:p>
          <a:endParaRPr lang="ru-RU"/>
        </a:p>
      </dgm:t>
    </dgm:pt>
    <dgm:pt modelId="{7B72A53C-070D-4935-B24B-2C2D88AC03ED}" type="sibTrans" cxnId="{C6F4C834-950D-4D56-B146-9882DB151420}">
      <dgm:prSet/>
      <dgm:spPr/>
      <dgm:t>
        <a:bodyPr/>
        <a:lstStyle/>
        <a:p>
          <a:endParaRPr lang="ru-RU"/>
        </a:p>
      </dgm:t>
    </dgm:pt>
    <dgm:pt modelId="{9EDC1140-BD07-40C9-8A32-D9AD17880941}" type="pres">
      <dgm:prSet presAssocID="{ACC7FDA3-81A7-4163-A5BA-002E9C410E04}" presName="Name0" presStyleCnt="0">
        <dgm:presLayoutVars>
          <dgm:dir/>
          <dgm:resizeHandles val="exact"/>
        </dgm:presLayoutVars>
      </dgm:prSet>
      <dgm:spPr/>
    </dgm:pt>
    <dgm:pt modelId="{8CD0DF85-F968-4C18-9865-E9A72B6B3165}" type="pres">
      <dgm:prSet presAssocID="{ACC7FDA3-81A7-4163-A5BA-002E9C410E04}" presName="fgShape" presStyleLbl="fgShp" presStyleIdx="0" presStyleCnt="1" custScaleX="106269" custScaleY="64063" custLinFactNeighborX="-1213" custLinFactNeighborY="29171"/>
      <dgm:spPr/>
    </dgm:pt>
    <dgm:pt modelId="{FD265411-FEA9-4BA1-968A-FE4D2D84EF26}" type="pres">
      <dgm:prSet presAssocID="{ACC7FDA3-81A7-4163-A5BA-002E9C410E04}" presName="linComp" presStyleCnt="0"/>
      <dgm:spPr/>
    </dgm:pt>
    <dgm:pt modelId="{853B91F1-4FF0-4E8E-B57E-223CA010BD3E}" type="pres">
      <dgm:prSet presAssocID="{FA7D109E-6082-4F12-B906-771CE2D96920}" presName="compNode" presStyleCnt="0"/>
      <dgm:spPr/>
    </dgm:pt>
    <dgm:pt modelId="{35627487-4001-40B2-8220-34486D26F759}" type="pres">
      <dgm:prSet presAssocID="{FA7D109E-6082-4F12-B906-771CE2D96920}" presName="bkgdShape" presStyleLbl="node1" presStyleIdx="0" presStyleCnt="1" custLinFactNeighborX="6316"/>
      <dgm:spPr/>
      <dgm:t>
        <a:bodyPr/>
        <a:lstStyle/>
        <a:p>
          <a:endParaRPr lang="ru-RU"/>
        </a:p>
      </dgm:t>
    </dgm:pt>
    <dgm:pt modelId="{C7C312F1-552E-4FF2-AD6C-F0A49EE2E90D}" type="pres">
      <dgm:prSet presAssocID="{FA7D109E-6082-4F12-B906-771CE2D96920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97D1E-015C-4CAF-B69D-60FBA123727D}" type="pres">
      <dgm:prSet presAssocID="{FA7D109E-6082-4F12-B906-771CE2D96920}" presName="invisiNode" presStyleLbl="node1" presStyleIdx="0" presStyleCnt="1"/>
      <dgm:spPr/>
    </dgm:pt>
    <dgm:pt modelId="{92F75515-97BA-4DF0-A3F1-92919E340532}" type="pres">
      <dgm:prSet presAssocID="{FA7D109E-6082-4F12-B906-771CE2D96920}" presName="imagNode" presStyleLbl="fgImgPlace1" presStyleIdx="0" presStyleCnt="1" custLinFactNeighborX="731" custLinFactNeighborY="-127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65738AE1-0C71-42BB-8F49-4F95C63F1F86}" type="presOf" srcId="{FA7D109E-6082-4F12-B906-771CE2D96920}" destId="{C7C312F1-552E-4FF2-AD6C-F0A49EE2E90D}" srcOrd="1" destOrd="0" presId="urn:microsoft.com/office/officeart/2005/8/layout/hList7#1"/>
    <dgm:cxn modelId="{FDAA2D56-522A-4F3B-A7A9-EC513FD07147}" type="presOf" srcId="{FA7D109E-6082-4F12-B906-771CE2D96920}" destId="{35627487-4001-40B2-8220-34486D26F759}" srcOrd="0" destOrd="0" presId="urn:microsoft.com/office/officeart/2005/8/layout/hList7#1"/>
    <dgm:cxn modelId="{C6F4C834-950D-4D56-B146-9882DB151420}" srcId="{ACC7FDA3-81A7-4163-A5BA-002E9C410E04}" destId="{FA7D109E-6082-4F12-B906-771CE2D96920}" srcOrd="0" destOrd="0" parTransId="{C3817CD5-2DE3-4727-816F-3EE301825F3D}" sibTransId="{7B72A53C-070D-4935-B24B-2C2D88AC03ED}"/>
    <dgm:cxn modelId="{66202618-F8E0-4A29-B3EC-D08911F57B12}" type="presOf" srcId="{ACC7FDA3-81A7-4163-A5BA-002E9C410E04}" destId="{9EDC1140-BD07-40C9-8A32-D9AD17880941}" srcOrd="0" destOrd="0" presId="urn:microsoft.com/office/officeart/2005/8/layout/hList7#1"/>
    <dgm:cxn modelId="{D18FE230-EC91-4C80-9FB4-0D3B371EAF12}" type="presParOf" srcId="{9EDC1140-BD07-40C9-8A32-D9AD17880941}" destId="{8CD0DF85-F968-4C18-9865-E9A72B6B3165}" srcOrd="0" destOrd="0" presId="urn:microsoft.com/office/officeart/2005/8/layout/hList7#1"/>
    <dgm:cxn modelId="{108A6C60-C68E-4A4E-AB41-F056E50E983F}" type="presParOf" srcId="{9EDC1140-BD07-40C9-8A32-D9AD17880941}" destId="{FD265411-FEA9-4BA1-968A-FE4D2D84EF26}" srcOrd="1" destOrd="0" presId="urn:microsoft.com/office/officeart/2005/8/layout/hList7#1"/>
    <dgm:cxn modelId="{DA3866F8-6C80-4018-9098-52A64AE0982F}" type="presParOf" srcId="{FD265411-FEA9-4BA1-968A-FE4D2D84EF26}" destId="{853B91F1-4FF0-4E8E-B57E-223CA010BD3E}" srcOrd="0" destOrd="0" presId="urn:microsoft.com/office/officeart/2005/8/layout/hList7#1"/>
    <dgm:cxn modelId="{249BD0FA-6BAF-44CF-8278-FA364EF1DE0E}" type="presParOf" srcId="{853B91F1-4FF0-4E8E-B57E-223CA010BD3E}" destId="{35627487-4001-40B2-8220-34486D26F759}" srcOrd="0" destOrd="0" presId="urn:microsoft.com/office/officeart/2005/8/layout/hList7#1"/>
    <dgm:cxn modelId="{79599DB5-15D4-4C54-8053-D6FA096AECD0}" type="presParOf" srcId="{853B91F1-4FF0-4E8E-B57E-223CA010BD3E}" destId="{C7C312F1-552E-4FF2-AD6C-F0A49EE2E90D}" srcOrd="1" destOrd="0" presId="urn:microsoft.com/office/officeart/2005/8/layout/hList7#1"/>
    <dgm:cxn modelId="{05B80874-6A95-473A-A02D-4F38FD477BB6}" type="presParOf" srcId="{853B91F1-4FF0-4E8E-B57E-223CA010BD3E}" destId="{C0797D1E-015C-4CAF-B69D-60FBA123727D}" srcOrd="2" destOrd="0" presId="urn:microsoft.com/office/officeart/2005/8/layout/hList7#1"/>
    <dgm:cxn modelId="{B7B9AFE5-A9F0-4439-9AD0-B12338E8A032}" type="presParOf" srcId="{853B91F1-4FF0-4E8E-B57E-223CA010BD3E}" destId="{92F75515-97BA-4DF0-A3F1-92919E340532}" srcOrd="3" destOrd="0" presId="urn:microsoft.com/office/officeart/2005/8/layout/hList7#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9218344-70B6-435F-9A33-52FA3BF073D9}" type="doc">
      <dgm:prSet loTypeId="urn:microsoft.com/office/officeart/2005/8/layout/vList3#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49DCB8-B53B-402C-BE77-D58EA50C4E1B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образования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»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9F398F4-8288-4BC3-BFE6-D6F64121A2BD}" type="parTrans" cxnId="{71BC1A7A-5BD7-4CFF-A3A2-0AC443870D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76AD243-C499-4E3D-97F2-D2432E3AFDD6}" type="sibTrans" cxnId="{71BC1A7A-5BD7-4CFF-A3A2-0AC443870D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C8E2C6E-D115-4CF0-B7A6-F322D064D429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культуры и туризма»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7C9837E-FFCC-4DF3-850F-2092E550155C}" type="parTrans" cxnId="{E532AF8B-D61B-44E0-B225-4C3134824D2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0207533-EA6C-43D7-884B-79283DFF83F6}" type="sibTrans" cxnId="{E532AF8B-D61B-44E0-B225-4C3134824D2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2868BB4-6642-43FF-911D-2AB203EA083F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«Муниципальное управление и гражданское общество»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0424CBD-F77A-497D-A302-73175A80FF05}" type="parTrans" cxnId="{0CB8E7E0-3354-4BFA-88A5-C1B54219F64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0EDAF1A-CAC4-4548-8BD1-B96D9CCD1FE4}" type="sibTrans" cxnId="{0CB8E7E0-3354-4BFA-88A5-C1B54219F64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D4FF413-85DD-49CF-8BEB-791C59735C2C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«Обеспечение доступным комфортным жильем и создание эффективной системы жизнеобеспечения»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455E85-24EC-485F-879C-5901180FBE5F}" type="parTrans" cxnId="{31A30512-CDB5-42E0-8C91-EAA17A7DCFC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8752051-FFB3-4E84-ADBC-65FD90EC53F2}" type="sibTrans" cxnId="{31A30512-CDB5-42E0-8C91-EAA17A7DCFC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F19BE82-63A5-4380-BC3B-1059FDAA7ECF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«Управление муниципальными финансами»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415E31-D88B-4E47-8850-451905B46FB4}" type="parTrans" cxnId="{3D0E3462-42DB-4192-98EE-260C8AB315B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2486C12-00A4-472B-8C7D-CA5E1C777EE5}" type="sibTrans" cxnId="{3D0E3462-42DB-4192-98EE-260C8AB315B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B1574C3-6E27-4BED-AEFB-142EE5A8356E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«Социальная поддержка отдельных категорий граждан»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3037682-1957-44A3-8078-76B3E8CBB837}" type="parTrans" cxnId="{DBE1CF88-EFFA-405A-868E-7615814DA2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A96176B-397E-4D59-BE2A-AF5ACB615653}" type="sibTrans" cxnId="{DBE1CF88-EFFA-405A-868E-7615814DA2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8141434-8B1C-4577-BA94-266319A04244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«Безопасность городского округа»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10E6A9-4450-4BD7-B8D3-581DB3681841}" type="parTrans" cxnId="{73529399-E707-444F-9143-64E0D5EF95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6F4DD5-58B6-49D3-80FB-A3F210D05C8B}" type="sibTrans" cxnId="{73529399-E707-444F-9143-64E0D5EF95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8A223EF-FA22-44EB-8C7D-841DA2D60C85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pPr algn="ctr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сельского хозяйства, производства пищевых продуктов и инфраструктуры агропродовольственного рынка»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8F0BBB-6225-46D6-AACD-06E56E9F3E32}" type="parTrans" cxnId="{518E1EDE-6C5C-42D3-B185-7C3FCEDE0B5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E4EB2AA-1E34-4DBE-A2E0-00D8B13A8BCE}" type="sibTrans" cxnId="{518E1EDE-6C5C-42D3-B185-7C3FCEDE0B5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1731D8B-5253-45F2-A6CF-A582AAF7AB90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«Энергоэффективность и развитие энергетики»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B14DBA6-CE80-4471-9E10-0CFB60DFFC5B}" type="parTrans" cxnId="{2403798E-4FE5-480E-B7AB-73238839710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FE0930D-056A-4A93-A0DB-CDE8B1694AEA}" type="sibTrans" cxnId="{2403798E-4FE5-480E-B7AB-73238839710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62495B6-8FF5-4AD5-BF1B-0B8CFAD8F191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физической культуры и спорта»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6E801F-9582-47F5-80AC-5D05EB1A049F}" type="parTrans" cxnId="{DCFA250C-9791-4FC3-8F5D-72D5659BB0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49B6B77-D8C6-4B27-B96B-BC6C7A6EAD43}" type="sibTrans" cxnId="{DCFA250C-9791-4FC3-8F5D-72D5659BB05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57810F5-7F0C-4C83-BD56-8F55AC7453D0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«Экономическое развитие и инновационная экономика» 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6A3CD83-1BAC-4D1F-B95A-75EE795FF8D1}" type="parTrans" cxnId="{6D96F929-C657-4E9E-BA4A-7B1737F6FF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002620A-46D5-4B63-9FA9-A686FBFA3245}" type="sibTrans" cxnId="{6D96F929-C657-4E9E-BA4A-7B1737F6FF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582ADA6-7C4B-48C8-BAE7-1394CF859A7C}">
      <dgm:prSet custT="1"/>
      <dgm:spPr>
        <a:solidFill>
          <a:schemeClr val="bg1">
            <a:alpha val="7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транспортной системы»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350DCAD-A306-4699-8910-52B1F9EA9968}" type="parTrans" cxnId="{5D9A3E3C-715D-4785-8E39-D4475064DA1A}">
      <dgm:prSet/>
      <dgm:spPr/>
      <dgm:t>
        <a:bodyPr/>
        <a:lstStyle/>
        <a:p>
          <a:endParaRPr lang="ru-RU"/>
        </a:p>
      </dgm:t>
    </dgm:pt>
    <dgm:pt modelId="{B7AD9929-503E-40E1-AD55-7BDE2B03C937}" type="sibTrans" cxnId="{5D9A3E3C-715D-4785-8E39-D4475064DA1A}">
      <dgm:prSet/>
      <dgm:spPr/>
      <dgm:t>
        <a:bodyPr/>
        <a:lstStyle/>
        <a:p>
          <a:endParaRPr lang="ru-RU"/>
        </a:p>
      </dgm:t>
    </dgm:pt>
    <dgm:pt modelId="{6CA30B4C-CFCB-4DA0-8FD7-581CC67792B6}" type="pres">
      <dgm:prSet presAssocID="{D9218344-70B6-435F-9A33-52FA3BF073D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D9D58D-C103-4B02-B84B-049C8840144D}" type="pres">
      <dgm:prSet presAssocID="{6E49DCB8-B53B-402C-BE77-D58EA50C4E1B}" presName="composite" presStyleCnt="0"/>
      <dgm:spPr/>
    </dgm:pt>
    <dgm:pt modelId="{5DAAA4F1-18E9-4395-8CDC-71398A9D31B3}" type="pres">
      <dgm:prSet presAssocID="{6E49DCB8-B53B-402C-BE77-D58EA50C4E1B}" presName="imgShp" presStyleLbl="fgImgPlace1" presStyleIdx="0" presStyleCnt="12" custScaleX="196862" custScaleY="189234" custLinFactNeighborX="-46567" custLinFactNeighborY="-350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E2B317E-6D6D-44DB-ACD6-9EBC841EC3B6}" type="pres">
      <dgm:prSet presAssocID="{6E49DCB8-B53B-402C-BE77-D58EA50C4E1B}" presName="txShp" presStyleLbl="node1" presStyleIdx="0" presStyleCnt="12" custScaleX="96086" custScaleY="185333" custLinFactNeighborX="-720" custLinFactNeighborY="-2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13493-1817-41E0-B18D-DE36EB85CF9D}" type="pres">
      <dgm:prSet presAssocID="{C76AD243-C499-4E3D-97F2-D2432E3AFDD6}" presName="spacing" presStyleCnt="0"/>
      <dgm:spPr/>
    </dgm:pt>
    <dgm:pt modelId="{3890DE48-4729-4C8D-9ABF-76869FDE1C79}" type="pres">
      <dgm:prSet presAssocID="{6C8E2C6E-D115-4CF0-B7A6-F322D064D429}" presName="composite" presStyleCnt="0"/>
      <dgm:spPr/>
    </dgm:pt>
    <dgm:pt modelId="{D2CA621D-A414-4581-998E-59ABF503EB58}" type="pres">
      <dgm:prSet presAssocID="{6C8E2C6E-D115-4CF0-B7A6-F322D064D429}" presName="imgShp" presStyleLbl="fgImgPlace1" presStyleIdx="1" presStyleCnt="12" custScaleX="207456" custScaleY="202107" custLinFactNeighborX="-43833" custLinFactNeighborY="-651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ABF6975-3299-4B13-B22D-0383BD5DB463}" type="pres">
      <dgm:prSet presAssocID="{6C8E2C6E-D115-4CF0-B7A6-F322D064D429}" presName="txShp" presStyleLbl="node1" presStyleIdx="1" presStyleCnt="12" custScaleX="96077" custScaleY="139521" custLinFactNeighborX="-861" custLinFactNeighborY="-14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C4E798-408B-4F53-87C6-6576684DD2FD}" type="pres">
      <dgm:prSet presAssocID="{F0207533-EA6C-43D7-884B-79283DFF83F6}" presName="spacing" presStyleCnt="0"/>
      <dgm:spPr/>
    </dgm:pt>
    <dgm:pt modelId="{DD4DD651-CB0E-4E93-BE17-E60106908998}" type="pres">
      <dgm:prSet presAssocID="{92868BB4-6642-43FF-911D-2AB203EA083F}" presName="composite" presStyleCnt="0"/>
      <dgm:spPr/>
    </dgm:pt>
    <dgm:pt modelId="{6B1B02F8-9FED-4CAD-8F87-D44805A6F91C}" type="pres">
      <dgm:prSet presAssocID="{92868BB4-6642-43FF-911D-2AB203EA083F}" presName="imgShp" presStyleLbl="fgImgPlace1" presStyleIdx="2" presStyleCnt="12" custScaleX="205084" custScaleY="198981" custLinFactNeighborX="-19431" custLinFactNeighborY="-2160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BB433D5-6D84-4233-BB3E-02C1F08A2569}" type="pres">
      <dgm:prSet presAssocID="{92868BB4-6642-43FF-911D-2AB203EA083F}" presName="txShp" presStyleLbl="node1" presStyleIdx="2" presStyleCnt="12" custScaleY="238818" custLinFactNeighborX="-2088" custLinFactNeighborY="-11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F3B64-3A19-4E75-909E-AAA3CE27EC18}" type="pres">
      <dgm:prSet presAssocID="{E0EDAF1A-CAC4-4548-8BD1-B96D9CCD1FE4}" presName="spacing" presStyleCnt="0"/>
      <dgm:spPr/>
    </dgm:pt>
    <dgm:pt modelId="{F99F9724-0607-4D1C-A5BB-A19152DAA607}" type="pres">
      <dgm:prSet presAssocID="{1D4FF413-85DD-49CF-8BEB-791C59735C2C}" presName="composite" presStyleCnt="0"/>
      <dgm:spPr/>
    </dgm:pt>
    <dgm:pt modelId="{6F5D58F6-E2DB-48FC-80AE-6FC2904ACC03}" type="pres">
      <dgm:prSet presAssocID="{1D4FF413-85DD-49CF-8BEB-791C59735C2C}" presName="imgShp" presStyleLbl="fgImgPlace1" presStyleIdx="3" presStyleCnt="12" custScaleX="217861" custScaleY="234720" custLinFactNeighborX="-24741" custLinFactNeighborY="-3265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553F76B6-E6E8-4D05-BA5A-A07D91771AC3}" type="pres">
      <dgm:prSet presAssocID="{1D4FF413-85DD-49CF-8BEB-791C59735C2C}" presName="txShp" presStyleLbl="node1" presStyleIdx="3" presStyleCnt="12" custScaleY="188620" custLinFactNeighborX="-2076" custLinFactNeighborY="-213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66C6A-F801-4FE2-8FE6-CD34857774E7}" type="pres">
      <dgm:prSet presAssocID="{B8752051-FFB3-4E84-ADBC-65FD90EC53F2}" presName="spacing" presStyleCnt="0"/>
      <dgm:spPr/>
    </dgm:pt>
    <dgm:pt modelId="{1ACF3903-4A53-49DA-BBB9-3BF2AD5389DA}" type="pres">
      <dgm:prSet presAssocID="{CF19BE82-63A5-4380-BC3B-1059FDAA7ECF}" presName="composite" presStyleCnt="0"/>
      <dgm:spPr/>
    </dgm:pt>
    <dgm:pt modelId="{55BB3629-F250-46AA-8BBA-25641E3ECF16}" type="pres">
      <dgm:prSet presAssocID="{CF19BE82-63A5-4380-BC3B-1059FDAA7ECF}" presName="imgShp" presStyleLbl="fgImgPlace1" presStyleIdx="4" presStyleCnt="12" custScaleX="172477" custScaleY="159272" custLinFactNeighborX="-24613" custLinFactNeighborY="-2122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1BDF88F0-3E27-4116-82DE-54F666E0ABF5}" type="pres">
      <dgm:prSet presAssocID="{CF19BE82-63A5-4380-BC3B-1059FDAA7ECF}" presName="txShp" presStyleLbl="node1" presStyleIdx="4" presStyleCnt="12" custScaleY="176956" custLinFactNeighborX="-2082" custLinFactNeighborY="-123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648DC-BDAE-49CA-A221-59D893A3ECE9}" type="pres">
      <dgm:prSet presAssocID="{02486C12-00A4-472B-8C7D-CA5E1C777EE5}" presName="spacing" presStyleCnt="0"/>
      <dgm:spPr/>
    </dgm:pt>
    <dgm:pt modelId="{5A9CB194-5ECB-4E8C-9F92-B14F886514E9}" type="pres">
      <dgm:prSet presAssocID="{DB1574C3-6E27-4BED-AEFB-142EE5A8356E}" presName="composite" presStyleCnt="0"/>
      <dgm:spPr/>
    </dgm:pt>
    <dgm:pt modelId="{26776BD5-49DD-4DD7-AB3B-F13682086520}" type="pres">
      <dgm:prSet presAssocID="{DB1574C3-6E27-4BED-AEFB-142EE5A8356E}" presName="imgShp" presStyleLbl="fgImgPlace1" presStyleIdx="5" presStyleCnt="12" custScaleX="200041" custScaleY="180116" custLinFactNeighborX="-30138" custLinFactNeighborY="-42880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2FC73FF1-0C97-46E5-BAAC-D9A40DF11B57}" type="pres">
      <dgm:prSet presAssocID="{DB1574C3-6E27-4BED-AEFB-142EE5A8356E}" presName="txShp" presStyleLbl="node1" presStyleIdx="5" presStyleCnt="12" custScaleX="97608" custScaleY="182065" custLinFactNeighborX="-1240" custLinFactNeighborY="8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52FEC-DDB2-4F09-813A-947314EA2B81}" type="pres">
      <dgm:prSet presAssocID="{EA96176B-397E-4D59-BE2A-AF5ACB615653}" presName="spacing" presStyleCnt="0"/>
      <dgm:spPr/>
    </dgm:pt>
    <dgm:pt modelId="{D46209F9-DF13-4032-8F5C-CCC7ABC0820E}" type="pres">
      <dgm:prSet presAssocID="{68141434-8B1C-4577-BA94-266319A04244}" presName="composite" presStyleCnt="0"/>
      <dgm:spPr/>
    </dgm:pt>
    <dgm:pt modelId="{8A49F167-8989-4F81-B8AA-B083BCDCF6BA}" type="pres">
      <dgm:prSet presAssocID="{68141434-8B1C-4577-BA94-266319A04244}" presName="imgShp" presStyleLbl="fgImgPlace1" presStyleIdx="6" presStyleCnt="12" custScaleX="206044" custScaleY="186223" custLinFactNeighborX="-15585" custLinFactNeighborY="-28560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70E11797-5045-4790-A03A-2D25393C10C2}" type="pres">
      <dgm:prSet presAssocID="{68141434-8B1C-4577-BA94-266319A04244}" presName="txShp" presStyleLbl="node1" presStyleIdx="6" presStyleCnt="12" custScaleX="97870" custScaleY="143673" custLinFactNeighborX="-989" custLinFactNeighborY="4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94BB4D-C41F-4186-8F2E-336CEFE3A90B}" type="pres">
      <dgm:prSet presAssocID="{366F4DD5-58B6-49D3-80FB-A3F210D05C8B}" presName="spacing" presStyleCnt="0"/>
      <dgm:spPr/>
    </dgm:pt>
    <dgm:pt modelId="{9D7B9C99-26C4-41C2-AE06-F0C329096D31}" type="pres">
      <dgm:prSet presAssocID="{58A223EF-FA22-44EB-8C7D-841DA2D60C85}" presName="composite" presStyleCnt="0"/>
      <dgm:spPr/>
    </dgm:pt>
    <dgm:pt modelId="{A563649C-3BF3-4E74-81F6-D4C1C6E9FCCB}" type="pres">
      <dgm:prSet presAssocID="{58A223EF-FA22-44EB-8C7D-841DA2D60C85}" presName="imgShp" presStyleLbl="fgImgPlace1" presStyleIdx="7" presStyleCnt="12" custScaleX="235721" custScaleY="231381" custLinFactNeighborX="-20768" custLinFactNeighborY="-41490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</dgm:pt>
    <dgm:pt modelId="{75F89508-A0D6-49DA-AAA6-FFEE43F6E110}" type="pres">
      <dgm:prSet presAssocID="{58A223EF-FA22-44EB-8C7D-841DA2D60C85}" presName="txShp" presStyleLbl="node1" presStyleIdx="7" presStyleCnt="12" custScaleX="94833" custScaleY="281647" custLinFactNeighborX="-745" custLinFactNeighborY="2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C7E1BE-F3A3-4B66-BA74-EED4DD415508}" type="pres">
      <dgm:prSet presAssocID="{DE4EB2AA-1E34-4DBE-A2E0-00D8B13A8BCE}" presName="spacing" presStyleCnt="0"/>
      <dgm:spPr/>
    </dgm:pt>
    <dgm:pt modelId="{3A1AA17D-457E-4A5A-91E8-1500EDDCC465}" type="pres">
      <dgm:prSet presAssocID="{41731D8B-5253-45F2-A6CF-A582AAF7AB90}" presName="composite" presStyleCnt="0"/>
      <dgm:spPr/>
    </dgm:pt>
    <dgm:pt modelId="{BEA1256C-BEF1-4E6B-BEB0-FD1F9A9BFA54}" type="pres">
      <dgm:prSet presAssocID="{41731D8B-5253-45F2-A6CF-A582AAF7AB90}" presName="imgShp" presStyleLbl="fgImgPlace1" presStyleIdx="8" presStyleCnt="12" custScaleX="217122" custScaleY="185546" custLinFactNeighborX="-24673" custLinFactNeighborY="-66303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</dgm:pt>
    <dgm:pt modelId="{B05DDB2D-2D69-4F51-8D1D-FD37D6F551E6}" type="pres">
      <dgm:prSet presAssocID="{41731D8B-5253-45F2-A6CF-A582AAF7AB90}" presName="txShp" presStyleLbl="node1" presStyleIdx="8" presStyleCnt="12" custScaleX="98934" custScaleY="219982" custLinFactNeighborX="-1914" custLinFactNeighborY="15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B6EA80-AEC2-4928-8A32-410B97D01E68}" type="pres">
      <dgm:prSet presAssocID="{5FE0930D-056A-4A93-A0DB-CDE8B1694AEA}" presName="spacing" presStyleCnt="0"/>
      <dgm:spPr/>
    </dgm:pt>
    <dgm:pt modelId="{AA6E96AF-4B8E-4DD5-BCB2-08B703BD5A57}" type="pres">
      <dgm:prSet presAssocID="{6582ADA6-7C4B-48C8-BAE7-1394CF859A7C}" presName="composite" presStyleCnt="0"/>
      <dgm:spPr/>
    </dgm:pt>
    <dgm:pt modelId="{527014CE-E8C9-4262-9E5E-3E0A09D494A8}" type="pres">
      <dgm:prSet presAssocID="{6582ADA6-7C4B-48C8-BAE7-1394CF859A7C}" presName="imgShp" presStyleLbl="fgImgPlace1" presStyleIdx="9" presStyleCnt="12" custScaleX="212937" custScaleY="177561" custLinFactNeighborX="-19420" custLinFactNeighborY="-54993"/>
      <dgm:spPr>
        <a:blipFill rotWithShape="0">
          <a:blip xmlns:r="http://schemas.openxmlformats.org/officeDocument/2006/relationships" r:embed="rId10"/>
          <a:stretch>
            <a:fillRect/>
          </a:stretch>
        </a:blipFill>
      </dgm:spPr>
    </dgm:pt>
    <dgm:pt modelId="{F4A1B3A7-2EB7-42FD-A415-91321FEE18DB}" type="pres">
      <dgm:prSet presAssocID="{6582ADA6-7C4B-48C8-BAE7-1394CF859A7C}" presName="txShp" presStyleLbl="node1" presStyleIdx="9" presStyleCnt="12" custScaleY="108146" custLinFactNeighborX="-1208" custLinFactNeighborY="-5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B45CB0-1ED6-4153-ADDA-670097154AAD}" type="pres">
      <dgm:prSet presAssocID="{B7AD9929-503E-40E1-AD55-7BDE2B03C937}" presName="spacing" presStyleCnt="0"/>
      <dgm:spPr/>
    </dgm:pt>
    <dgm:pt modelId="{A981CD1D-0396-4900-BC4D-DA03FCE0A38A}" type="pres">
      <dgm:prSet presAssocID="{962495B6-8FF5-4AD5-BF1B-0B8CFAD8F191}" presName="composite" presStyleCnt="0"/>
      <dgm:spPr/>
    </dgm:pt>
    <dgm:pt modelId="{9FACBDE6-86C0-4DD3-84FD-3D07776F5D3C}" type="pres">
      <dgm:prSet presAssocID="{962495B6-8FF5-4AD5-BF1B-0B8CFAD8F191}" presName="imgShp" presStyleLbl="fgImgPlace1" presStyleIdx="10" presStyleCnt="12" custScaleX="223911" custScaleY="202802" custLinFactNeighborX="-8025" custLinFactNeighborY="-55385"/>
      <dgm:spPr>
        <a:blipFill rotWithShape="0">
          <a:blip xmlns:r="http://schemas.openxmlformats.org/officeDocument/2006/relationships" r:embed="rId11"/>
          <a:stretch>
            <a:fillRect/>
          </a:stretch>
        </a:blipFill>
      </dgm:spPr>
    </dgm:pt>
    <dgm:pt modelId="{9C3E8F32-B958-420F-B085-490A6B4A3B87}" type="pres">
      <dgm:prSet presAssocID="{962495B6-8FF5-4AD5-BF1B-0B8CFAD8F191}" presName="txShp" presStyleLbl="node1" presStyleIdx="10" presStyleCnt="12" custScaleY="129792" custLinFactNeighborX="-1339" custLinFactNeighborY="-45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B3CC9-9FB6-4FB8-BFBF-BCFA4A25F101}" type="pres">
      <dgm:prSet presAssocID="{649B6B77-D8C6-4B27-B96B-BC6C7A6EAD43}" presName="spacing" presStyleCnt="0"/>
      <dgm:spPr/>
    </dgm:pt>
    <dgm:pt modelId="{DDB78DD6-8B02-452E-A5DF-A5E2EFC76D39}" type="pres">
      <dgm:prSet presAssocID="{257810F5-7F0C-4C83-BD56-8F55AC7453D0}" presName="composite" presStyleCnt="0"/>
      <dgm:spPr/>
    </dgm:pt>
    <dgm:pt modelId="{32D09C81-9E1C-49DD-8AB9-B4E5FD11DC9B}" type="pres">
      <dgm:prSet presAssocID="{257810F5-7F0C-4C83-BD56-8F55AC7453D0}" presName="imgShp" presStyleLbl="fgImgPlace1" presStyleIdx="11" presStyleCnt="12" custScaleX="204579" custScaleY="201648" custLinFactNeighborX="-12858" custLinFactNeighborY="-73160"/>
      <dgm:spPr>
        <a:blipFill rotWithShape="0">
          <a:blip xmlns:r="http://schemas.openxmlformats.org/officeDocument/2006/relationships" r:embed="rId12"/>
          <a:stretch>
            <a:fillRect/>
          </a:stretch>
        </a:blipFill>
      </dgm:spPr>
    </dgm:pt>
    <dgm:pt modelId="{E77A2840-8BEC-4AF7-829D-63AA3EC90A4D}" type="pres">
      <dgm:prSet presAssocID="{257810F5-7F0C-4C83-BD56-8F55AC7453D0}" presName="txShp" presStyleLbl="node1" presStyleIdx="11" presStyleCnt="12" custScaleY="192360" custLinFactNeighborX="-1107" custLinFactNeighborY="-6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925B6B-01B8-4632-98DB-9AB98AD14437}" type="presOf" srcId="{6E49DCB8-B53B-402C-BE77-D58EA50C4E1B}" destId="{4E2B317E-6D6D-44DB-ACD6-9EBC841EC3B6}" srcOrd="0" destOrd="0" presId="urn:microsoft.com/office/officeart/2005/8/layout/vList3#2"/>
    <dgm:cxn modelId="{E8743388-6817-4F74-A37E-C784505DB192}" type="presOf" srcId="{962495B6-8FF5-4AD5-BF1B-0B8CFAD8F191}" destId="{9C3E8F32-B958-420F-B085-490A6B4A3B87}" srcOrd="0" destOrd="0" presId="urn:microsoft.com/office/officeart/2005/8/layout/vList3#2"/>
    <dgm:cxn modelId="{2403798E-4FE5-480E-B7AB-73238839710F}" srcId="{D9218344-70B6-435F-9A33-52FA3BF073D9}" destId="{41731D8B-5253-45F2-A6CF-A582AAF7AB90}" srcOrd="8" destOrd="0" parTransId="{1B14DBA6-CE80-4471-9E10-0CFB60DFFC5B}" sibTransId="{5FE0930D-056A-4A93-A0DB-CDE8B1694AEA}"/>
    <dgm:cxn modelId="{0CB8E7E0-3354-4BFA-88A5-C1B54219F640}" srcId="{D9218344-70B6-435F-9A33-52FA3BF073D9}" destId="{92868BB4-6642-43FF-911D-2AB203EA083F}" srcOrd="2" destOrd="0" parTransId="{D0424CBD-F77A-497D-A302-73175A80FF05}" sibTransId="{E0EDAF1A-CAC4-4548-8BD1-B96D9CCD1FE4}"/>
    <dgm:cxn modelId="{518E1EDE-6C5C-42D3-B185-7C3FCEDE0B51}" srcId="{D9218344-70B6-435F-9A33-52FA3BF073D9}" destId="{58A223EF-FA22-44EB-8C7D-841DA2D60C85}" srcOrd="7" destOrd="0" parTransId="{7B8F0BBB-6225-46D6-AACD-06E56E9F3E32}" sibTransId="{DE4EB2AA-1E34-4DBE-A2E0-00D8B13A8BCE}"/>
    <dgm:cxn modelId="{27A20606-65B1-4517-97DD-3F32E83E27A3}" type="presOf" srcId="{68141434-8B1C-4577-BA94-266319A04244}" destId="{70E11797-5045-4790-A03A-2D25393C10C2}" srcOrd="0" destOrd="0" presId="urn:microsoft.com/office/officeart/2005/8/layout/vList3#2"/>
    <dgm:cxn modelId="{71BC1A7A-5BD7-4CFF-A3A2-0AC443870DEB}" srcId="{D9218344-70B6-435F-9A33-52FA3BF073D9}" destId="{6E49DCB8-B53B-402C-BE77-D58EA50C4E1B}" srcOrd="0" destOrd="0" parTransId="{09F398F4-8288-4BC3-BFE6-D6F64121A2BD}" sibTransId="{C76AD243-C499-4E3D-97F2-D2432E3AFDD6}"/>
    <dgm:cxn modelId="{3D0E3462-42DB-4192-98EE-260C8AB315BE}" srcId="{D9218344-70B6-435F-9A33-52FA3BF073D9}" destId="{CF19BE82-63A5-4380-BC3B-1059FDAA7ECF}" srcOrd="4" destOrd="0" parTransId="{CC415E31-D88B-4E47-8850-451905B46FB4}" sibTransId="{02486C12-00A4-472B-8C7D-CA5E1C777EE5}"/>
    <dgm:cxn modelId="{C83128A1-BF43-4095-B707-9968EF8D2AF5}" type="presOf" srcId="{41731D8B-5253-45F2-A6CF-A582AAF7AB90}" destId="{B05DDB2D-2D69-4F51-8D1D-FD37D6F551E6}" srcOrd="0" destOrd="0" presId="urn:microsoft.com/office/officeart/2005/8/layout/vList3#2"/>
    <dgm:cxn modelId="{73529399-E707-444F-9143-64E0D5EF956A}" srcId="{D9218344-70B6-435F-9A33-52FA3BF073D9}" destId="{68141434-8B1C-4577-BA94-266319A04244}" srcOrd="6" destOrd="0" parTransId="{9210E6A9-4450-4BD7-B8D3-581DB3681841}" sibTransId="{366F4DD5-58B6-49D3-80FB-A3F210D05C8B}"/>
    <dgm:cxn modelId="{85BCBD72-3D69-41B6-834A-4EE504B9B4ED}" type="presOf" srcId="{6C8E2C6E-D115-4CF0-B7A6-F322D064D429}" destId="{3ABF6975-3299-4B13-B22D-0383BD5DB463}" srcOrd="0" destOrd="0" presId="urn:microsoft.com/office/officeart/2005/8/layout/vList3#2"/>
    <dgm:cxn modelId="{5C3021EB-1454-432B-82AB-3C424148BA52}" type="presOf" srcId="{CF19BE82-63A5-4380-BC3B-1059FDAA7ECF}" destId="{1BDF88F0-3E27-4116-82DE-54F666E0ABF5}" srcOrd="0" destOrd="0" presId="urn:microsoft.com/office/officeart/2005/8/layout/vList3#2"/>
    <dgm:cxn modelId="{20982201-DCFA-4FA9-AF59-202EE92ACC23}" type="presOf" srcId="{257810F5-7F0C-4C83-BD56-8F55AC7453D0}" destId="{E77A2840-8BEC-4AF7-829D-63AA3EC90A4D}" srcOrd="0" destOrd="0" presId="urn:microsoft.com/office/officeart/2005/8/layout/vList3#2"/>
    <dgm:cxn modelId="{E532AF8B-D61B-44E0-B225-4C3134824D2F}" srcId="{D9218344-70B6-435F-9A33-52FA3BF073D9}" destId="{6C8E2C6E-D115-4CF0-B7A6-F322D064D429}" srcOrd="1" destOrd="0" parTransId="{B7C9837E-FFCC-4DF3-850F-2092E550155C}" sibTransId="{F0207533-EA6C-43D7-884B-79283DFF83F6}"/>
    <dgm:cxn modelId="{E2EA6291-2677-457C-B2AD-1CCBE33DF024}" type="presOf" srcId="{1D4FF413-85DD-49CF-8BEB-791C59735C2C}" destId="{553F76B6-E6E8-4D05-BA5A-A07D91771AC3}" srcOrd="0" destOrd="0" presId="urn:microsoft.com/office/officeart/2005/8/layout/vList3#2"/>
    <dgm:cxn modelId="{31A30512-CDB5-42E0-8C91-EAA17A7DCFC4}" srcId="{D9218344-70B6-435F-9A33-52FA3BF073D9}" destId="{1D4FF413-85DD-49CF-8BEB-791C59735C2C}" srcOrd="3" destOrd="0" parTransId="{E4455E85-24EC-485F-879C-5901180FBE5F}" sibTransId="{B8752051-FFB3-4E84-ADBC-65FD90EC53F2}"/>
    <dgm:cxn modelId="{DCFA250C-9791-4FC3-8F5D-72D5659BB053}" srcId="{D9218344-70B6-435F-9A33-52FA3BF073D9}" destId="{962495B6-8FF5-4AD5-BF1B-0B8CFAD8F191}" srcOrd="10" destOrd="0" parTransId="{066E801F-9582-47F5-80AC-5D05EB1A049F}" sibTransId="{649B6B77-D8C6-4B27-B96B-BC6C7A6EAD43}"/>
    <dgm:cxn modelId="{DB720D14-DB6D-49B8-9F99-8BDF2E1BB084}" type="presOf" srcId="{D9218344-70B6-435F-9A33-52FA3BF073D9}" destId="{6CA30B4C-CFCB-4DA0-8FD7-581CC67792B6}" srcOrd="0" destOrd="0" presId="urn:microsoft.com/office/officeart/2005/8/layout/vList3#2"/>
    <dgm:cxn modelId="{6D96F929-C657-4E9E-BA4A-7B1737F6FF0D}" srcId="{D9218344-70B6-435F-9A33-52FA3BF073D9}" destId="{257810F5-7F0C-4C83-BD56-8F55AC7453D0}" srcOrd="11" destOrd="0" parTransId="{96A3CD83-1BAC-4D1F-B95A-75EE795FF8D1}" sibTransId="{8002620A-46D5-4B63-9FA9-A686FBFA3245}"/>
    <dgm:cxn modelId="{C14E4F3C-2416-4585-A992-FA1979D72B42}" type="presOf" srcId="{58A223EF-FA22-44EB-8C7D-841DA2D60C85}" destId="{75F89508-A0D6-49DA-AAA6-FFEE43F6E110}" srcOrd="0" destOrd="0" presId="urn:microsoft.com/office/officeart/2005/8/layout/vList3#2"/>
    <dgm:cxn modelId="{8CF71355-3FC3-4C60-AF3A-9B0DDD9772B2}" type="presOf" srcId="{6582ADA6-7C4B-48C8-BAE7-1394CF859A7C}" destId="{F4A1B3A7-2EB7-42FD-A415-91321FEE18DB}" srcOrd="0" destOrd="0" presId="urn:microsoft.com/office/officeart/2005/8/layout/vList3#2"/>
    <dgm:cxn modelId="{DBE1CF88-EFFA-405A-868E-7615814DA253}" srcId="{D9218344-70B6-435F-9A33-52FA3BF073D9}" destId="{DB1574C3-6E27-4BED-AEFB-142EE5A8356E}" srcOrd="5" destOrd="0" parTransId="{73037682-1957-44A3-8078-76B3E8CBB837}" sibTransId="{EA96176B-397E-4D59-BE2A-AF5ACB615653}"/>
    <dgm:cxn modelId="{B93B5704-57B5-411F-B681-AF904E15FCE4}" type="presOf" srcId="{DB1574C3-6E27-4BED-AEFB-142EE5A8356E}" destId="{2FC73FF1-0C97-46E5-BAAC-D9A40DF11B57}" srcOrd="0" destOrd="0" presId="urn:microsoft.com/office/officeart/2005/8/layout/vList3#2"/>
    <dgm:cxn modelId="{A3758EFC-F403-4A89-B94E-FC1F746C3E94}" type="presOf" srcId="{92868BB4-6642-43FF-911D-2AB203EA083F}" destId="{8BB433D5-6D84-4233-BB3E-02C1F08A2569}" srcOrd="0" destOrd="0" presId="urn:microsoft.com/office/officeart/2005/8/layout/vList3#2"/>
    <dgm:cxn modelId="{5D9A3E3C-715D-4785-8E39-D4475064DA1A}" srcId="{D9218344-70B6-435F-9A33-52FA3BF073D9}" destId="{6582ADA6-7C4B-48C8-BAE7-1394CF859A7C}" srcOrd="9" destOrd="0" parTransId="{D350DCAD-A306-4699-8910-52B1F9EA9968}" sibTransId="{B7AD9929-503E-40E1-AD55-7BDE2B03C937}"/>
    <dgm:cxn modelId="{A0B4AFE3-F8E9-42B9-BE55-6A63A1958700}" type="presParOf" srcId="{6CA30B4C-CFCB-4DA0-8FD7-581CC67792B6}" destId="{4ED9D58D-C103-4B02-B84B-049C8840144D}" srcOrd="0" destOrd="0" presId="urn:microsoft.com/office/officeart/2005/8/layout/vList3#2"/>
    <dgm:cxn modelId="{3CD01D55-7554-4E33-8B56-AD8DF9926017}" type="presParOf" srcId="{4ED9D58D-C103-4B02-B84B-049C8840144D}" destId="{5DAAA4F1-18E9-4395-8CDC-71398A9D31B3}" srcOrd="0" destOrd="0" presId="urn:microsoft.com/office/officeart/2005/8/layout/vList3#2"/>
    <dgm:cxn modelId="{4C33D730-7835-410F-AAFB-8508AAE9A72C}" type="presParOf" srcId="{4ED9D58D-C103-4B02-B84B-049C8840144D}" destId="{4E2B317E-6D6D-44DB-ACD6-9EBC841EC3B6}" srcOrd="1" destOrd="0" presId="urn:microsoft.com/office/officeart/2005/8/layout/vList3#2"/>
    <dgm:cxn modelId="{5EB285DB-5733-44B5-9FA4-0E29E9DAEBD6}" type="presParOf" srcId="{6CA30B4C-CFCB-4DA0-8FD7-581CC67792B6}" destId="{D9E13493-1817-41E0-B18D-DE36EB85CF9D}" srcOrd="1" destOrd="0" presId="urn:microsoft.com/office/officeart/2005/8/layout/vList3#2"/>
    <dgm:cxn modelId="{A9A41B05-EB4B-4DF5-9249-6757BE40C611}" type="presParOf" srcId="{6CA30B4C-CFCB-4DA0-8FD7-581CC67792B6}" destId="{3890DE48-4729-4C8D-9ABF-76869FDE1C79}" srcOrd="2" destOrd="0" presId="urn:microsoft.com/office/officeart/2005/8/layout/vList3#2"/>
    <dgm:cxn modelId="{0FD1F48A-5AD3-4C3E-96CE-1B48F3AA2DE5}" type="presParOf" srcId="{3890DE48-4729-4C8D-9ABF-76869FDE1C79}" destId="{D2CA621D-A414-4581-998E-59ABF503EB58}" srcOrd="0" destOrd="0" presId="urn:microsoft.com/office/officeart/2005/8/layout/vList3#2"/>
    <dgm:cxn modelId="{89674684-E982-4257-97E7-A98F96420802}" type="presParOf" srcId="{3890DE48-4729-4C8D-9ABF-76869FDE1C79}" destId="{3ABF6975-3299-4B13-B22D-0383BD5DB463}" srcOrd="1" destOrd="0" presId="urn:microsoft.com/office/officeart/2005/8/layout/vList3#2"/>
    <dgm:cxn modelId="{C867681A-AD51-4422-B178-C10368C669EC}" type="presParOf" srcId="{6CA30B4C-CFCB-4DA0-8FD7-581CC67792B6}" destId="{7BC4E798-408B-4F53-87C6-6576684DD2FD}" srcOrd="3" destOrd="0" presId="urn:microsoft.com/office/officeart/2005/8/layout/vList3#2"/>
    <dgm:cxn modelId="{81616349-8787-454C-8B5E-5233837F4318}" type="presParOf" srcId="{6CA30B4C-CFCB-4DA0-8FD7-581CC67792B6}" destId="{DD4DD651-CB0E-4E93-BE17-E60106908998}" srcOrd="4" destOrd="0" presId="urn:microsoft.com/office/officeart/2005/8/layout/vList3#2"/>
    <dgm:cxn modelId="{E49F32B2-D0D4-470E-BE55-B7D5B2523BFC}" type="presParOf" srcId="{DD4DD651-CB0E-4E93-BE17-E60106908998}" destId="{6B1B02F8-9FED-4CAD-8F87-D44805A6F91C}" srcOrd="0" destOrd="0" presId="urn:microsoft.com/office/officeart/2005/8/layout/vList3#2"/>
    <dgm:cxn modelId="{7FBF2479-95B9-42AA-8EE0-3FFF82AABCCA}" type="presParOf" srcId="{DD4DD651-CB0E-4E93-BE17-E60106908998}" destId="{8BB433D5-6D84-4233-BB3E-02C1F08A2569}" srcOrd="1" destOrd="0" presId="urn:microsoft.com/office/officeart/2005/8/layout/vList3#2"/>
    <dgm:cxn modelId="{F4A34E01-B38D-4038-B26B-F9D4A5F58FF7}" type="presParOf" srcId="{6CA30B4C-CFCB-4DA0-8FD7-581CC67792B6}" destId="{4F9F3B64-3A19-4E75-909E-AAA3CE27EC18}" srcOrd="5" destOrd="0" presId="urn:microsoft.com/office/officeart/2005/8/layout/vList3#2"/>
    <dgm:cxn modelId="{109F0FC9-6512-4F47-AF32-240AF00C5A10}" type="presParOf" srcId="{6CA30B4C-CFCB-4DA0-8FD7-581CC67792B6}" destId="{F99F9724-0607-4D1C-A5BB-A19152DAA607}" srcOrd="6" destOrd="0" presId="urn:microsoft.com/office/officeart/2005/8/layout/vList3#2"/>
    <dgm:cxn modelId="{FB17A6CC-A0D6-4DC0-BC5D-309A01F8B409}" type="presParOf" srcId="{F99F9724-0607-4D1C-A5BB-A19152DAA607}" destId="{6F5D58F6-E2DB-48FC-80AE-6FC2904ACC03}" srcOrd="0" destOrd="0" presId="urn:microsoft.com/office/officeart/2005/8/layout/vList3#2"/>
    <dgm:cxn modelId="{DE7BACC8-4C4E-463C-9FF0-A3BC5E96EEDE}" type="presParOf" srcId="{F99F9724-0607-4D1C-A5BB-A19152DAA607}" destId="{553F76B6-E6E8-4D05-BA5A-A07D91771AC3}" srcOrd="1" destOrd="0" presId="urn:microsoft.com/office/officeart/2005/8/layout/vList3#2"/>
    <dgm:cxn modelId="{5CB36927-0B32-4FEE-B095-7D9C18371D58}" type="presParOf" srcId="{6CA30B4C-CFCB-4DA0-8FD7-581CC67792B6}" destId="{3D766C6A-F801-4FE2-8FE6-CD34857774E7}" srcOrd="7" destOrd="0" presId="urn:microsoft.com/office/officeart/2005/8/layout/vList3#2"/>
    <dgm:cxn modelId="{FB28EE63-F290-4AE7-838F-1284B4771630}" type="presParOf" srcId="{6CA30B4C-CFCB-4DA0-8FD7-581CC67792B6}" destId="{1ACF3903-4A53-49DA-BBB9-3BF2AD5389DA}" srcOrd="8" destOrd="0" presId="urn:microsoft.com/office/officeart/2005/8/layout/vList3#2"/>
    <dgm:cxn modelId="{EB57E79A-52C3-4F7F-B0C0-F9506A11C9F4}" type="presParOf" srcId="{1ACF3903-4A53-49DA-BBB9-3BF2AD5389DA}" destId="{55BB3629-F250-46AA-8BBA-25641E3ECF16}" srcOrd="0" destOrd="0" presId="urn:microsoft.com/office/officeart/2005/8/layout/vList3#2"/>
    <dgm:cxn modelId="{AD050006-4A20-4032-9392-B5D60631B830}" type="presParOf" srcId="{1ACF3903-4A53-49DA-BBB9-3BF2AD5389DA}" destId="{1BDF88F0-3E27-4116-82DE-54F666E0ABF5}" srcOrd="1" destOrd="0" presId="urn:microsoft.com/office/officeart/2005/8/layout/vList3#2"/>
    <dgm:cxn modelId="{0A6C406B-0053-44F3-AB5C-C65C80717334}" type="presParOf" srcId="{6CA30B4C-CFCB-4DA0-8FD7-581CC67792B6}" destId="{EF9648DC-BDAE-49CA-A221-59D893A3ECE9}" srcOrd="9" destOrd="0" presId="urn:microsoft.com/office/officeart/2005/8/layout/vList3#2"/>
    <dgm:cxn modelId="{86E55CEC-B90F-4C95-A012-F2DBEF45B831}" type="presParOf" srcId="{6CA30B4C-CFCB-4DA0-8FD7-581CC67792B6}" destId="{5A9CB194-5ECB-4E8C-9F92-B14F886514E9}" srcOrd="10" destOrd="0" presId="urn:microsoft.com/office/officeart/2005/8/layout/vList3#2"/>
    <dgm:cxn modelId="{FE672D2B-A68E-48BE-A6FD-A5137968684D}" type="presParOf" srcId="{5A9CB194-5ECB-4E8C-9F92-B14F886514E9}" destId="{26776BD5-49DD-4DD7-AB3B-F13682086520}" srcOrd="0" destOrd="0" presId="urn:microsoft.com/office/officeart/2005/8/layout/vList3#2"/>
    <dgm:cxn modelId="{E36C9F3D-6365-457C-9DA4-43BB5AA03B49}" type="presParOf" srcId="{5A9CB194-5ECB-4E8C-9F92-B14F886514E9}" destId="{2FC73FF1-0C97-46E5-BAAC-D9A40DF11B57}" srcOrd="1" destOrd="0" presId="urn:microsoft.com/office/officeart/2005/8/layout/vList3#2"/>
    <dgm:cxn modelId="{4B5952B9-8B7E-4C81-B215-6E481D8ACEA2}" type="presParOf" srcId="{6CA30B4C-CFCB-4DA0-8FD7-581CC67792B6}" destId="{28452FEC-DDB2-4F09-813A-947314EA2B81}" srcOrd="11" destOrd="0" presId="urn:microsoft.com/office/officeart/2005/8/layout/vList3#2"/>
    <dgm:cxn modelId="{E03CB0FB-1ADB-47E2-879E-53423165B8EC}" type="presParOf" srcId="{6CA30B4C-CFCB-4DA0-8FD7-581CC67792B6}" destId="{D46209F9-DF13-4032-8F5C-CCC7ABC0820E}" srcOrd="12" destOrd="0" presId="urn:microsoft.com/office/officeart/2005/8/layout/vList3#2"/>
    <dgm:cxn modelId="{03800332-02F5-48E3-B4A8-27DD1375578C}" type="presParOf" srcId="{D46209F9-DF13-4032-8F5C-CCC7ABC0820E}" destId="{8A49F167-8989-4F81-B8AA-B083BCDCF6BA}" srcOrd="0" destOrd="0" presId="urn:microsoft.com/office/officeart/2005/8/layout/vList3#2"/>
    <dgm:cxn modelId="{91CA43FD-B4B0-40E1-93F3-80445CAC3FC5}" type="presParOf" srcId="{D46209F9-DF13-4032-8F5C-CCC7ABC0820E}" destId="{70E11797-5045-4790-A03A-2D25393C10C2}" srcOrd="1" destOrd="0" presId="urn:microsoft.com/office/officeart/2005/8/layout/vList3#2"/>
    <dgm:cxn modelId="{CF3E2862-CAC8-4DC0-9730-4308A162DC00}" type="presParOf" srcId="{6CA30B4C-CFCB-4DA0-8FD7-581CC67792B6}" destId="{4494BB4D-C41F-4186-8F2E-336CEFE3A90B}" srcOrd="13" destOrd="0" presId="urn:microsoft.com/office/officeart/2005/8/layout/vList3#2"/>
    <dgm:cxn modelId="{C9CDD64E-7706-4E39-BA5C-0D467A4A5A8A}" type="presParOf" srcId="{6CA30B4C-CFCB-4DA0-8FD7-581CC67792B6}" destId="{9D7B9C99-26C4-41C2-AE06-F0C329096D31}" srcOrd="14" destOrd="0" presId="urn:microsoft.com/office/officeart/2005/8/layout/vList3#2"/>
    <dgm:cxn modelId="{278F266A-D410-40C0-844A-63B46C1966CA}" type="presParOf" srcId="{9D7B9C99-26C4-41C2-AE06-F0C329096D31}" destId="{A563649C-3BF3-4E74-81F6-D4C1C6E9FCCB}" srcOrd="0" destOrd="0" presId="urn:microsoft.com/office/officeart/2005/8/layout/vList3#2"/>
    <dgm:cxn modelId="{CB5C70F1-4C08-4305-BA40-28F5B15E74C6}" type="presParOf" srcId="{9D7B9C99-26C4-41C2-AE06-F0C329096D31}" destId="{75F89508-A0D6-49DA-AAA6-FFEE43F6E110}" srcOrd="1" destOrd="0" presId="urn:microsoft.com/office/officeart/2005/8/layout/vList3#2"/>
    <dgm:cxn modelId="{301BC423-D363-4964-BF6D-28F316BB703A}" type="presParOf" srcId="{6CA30B4C-CFCB-4DA0-8FD7-581CC67792B6}" destId="{D1C7E1BE-F3A3-4B66-BA74-EED4DD415508}" srcOrd="15" destOrd="0" presId="urn:microsoft.com/office/officeart/2005/8/layout/vList3#2"/>
    <dgm:cxn modelId="{998E480A-905E-46DB-A4DE-34A9C2ECF885}" type="presParOf" srcId="{6CA30B4C-CFCB-4DA0-8FD7-581CC67792B6}" destId="{3A1AA17D-457E-4A5A-91E8-1500EDDCC465}" srcOrd="16" destOrd="0" presId="urn:microsoft.com/office/officeart/2005/8/layout/vList3#2"/>
    <dgm:cxn modelId="{3D78E304-0A3E-43CC-89FD-0BE1954505BB}" type="presParOf" srcId="{3A1AA17D-457E-4A5A-91E8-1500EDDCC465}" destId="{BEA1256C-BEF1-4E6B-BEB0-FD1F9A9BFA54}" srcOrd="0" destOrd="0" presId="urn:microsoft.com/office/officeart/2005/8/layout/vList3#2"/>
    <dgm:cxn modelId="{92694D04-0431-4E11-9861-8DDDD0DC2286}" type="presParOf" srcId="{3A1AA17D-457E-4A5A-91E8-1500EDDCC465}" destId="{B05DDB2D-2D69-4F51-8D1D-FD37D6F551E6}" srcOrd="1" destOrd="0" presId="urn:microsoft.com/office/officeart/2005/8/layout/vList3#2"/>
    <dgm:cxn modelId="{D9C18A0B-4D2B-43E5-8E93-95BB5994B835}" type="presParOf" srcId="{6CA30B4C-CFCB-4DA0-8FD7-581CC67792B6}" destId="{3CB6EA80-AEC2-4928-8A32-410B97D01E68}" srcOrd="17" destOrd="0" presId="urn:microsoft.com/office/officeart/2005/8/layout/vList3#2"/>
    <dgm:cxn modelId="{5961B6D0-2762-4958-949C-147830156FAF}" type="presParOf" srcId="{6CA30B4C-CFCB-4DA0-8FD7-581CC67792B6}" destId="{AA6E96AF-4B8E-4DD5-BCB2-08B703BD5A57}" srcOrd="18" destOrd="0" presId="urn:microsoft.com/office/officeart/2005/8/layout/vList3#2"/>
    <dgm:cxn modelId="{8D6FAF95-2790-4D59-BEF2-837080F2A01C}" type="presParOf" srcId="{AA6E96AF-4B8E-4DD5-BCB2-08B703BD5A57}" destId="{527014CE-E8C9-4262-9E5E-3E0A09D494A8}" srcOrd="0" destOrd="0" presId="urn:microsoft.com/office/officeart/2005/8/layout/vList3#2"/>
    <dgm:cxn modelId="{FD9C5F54-470A-4FDC-AAC2-0EC525D7EEF0}" type="presParOf" srcId="{AA6E96AF-4B8E-4DD5-BCB2-08B703BD5A57}" destId="{F4A1B3A7-2EB7-42FD-A415-91321FEE18DB}" srcOrd="1" destOrd="0" presId="urn:microsoft.com/office/officeart/2005/8/layout/vList3#2"/>
    <dgm:cxn modelId="{954DDB61-8261-4F50-9357-C5759AC7B713}" type="presParOf" srcId="{6CA30B4C-CFCB-4DA0-8FD7-581CC67792B6}" destId="{2DB45CB0-1ED6-4153-ADDA-670097154AAD}" srcOrd="19" destOrd="0" presId="urn:microsoft.com/office/officeart/2005/8/layout/vList3#2"/>
    <dgm:cxn modelId="{E5BFC075-6D18-46E4-B1C3-551A23BE6589}" type="presParOf" srcId="{6CA30B4C-CFCB-4DA0-8FD7-581CC67792B6}" destId="{A981CD1D-0396-4900-BC4D-DA03FCE0A38A}" srcOrd="20" destOrd="0" presId="urn:microsoft.com/office/officeart/2005/8/layout/vList3#2"/>
    <dgm:cxn modelId="{53865C81-A469-44B8-AE6A-D702CF4F8D6A}" type="presParOf" srcId="{A981CD1D-0396-4900-BC4D-DA03FCE0A38A}" destId="{9FACBDE6-86C0-4DD3-84FD-3D07776F5D3C}" srcOrd="0" destOrd="0" presId="urn:microsoft.com/office/officeart/2005/8/layout/vList3#2"/>
    <dgm:cxn modelId="{85D59420-A1E7-42B2-BD45-BACC3A1AC44F}" type="presParOf" srcId="{A981CD1D-0396-4900-BC4D-DA03FCE0A38A}" destId="{9C3E8F32-B958-420F-B085-490A6B4A3B87}" srcOrd="1" destOrd="0" presId="urn:microsoft.com/office/officeart/2005/8/layout/vList3#2"/>
    <dgm:cxn modelId="{3266B7AE-D95D-40F4-A2AC-6785A054BEDC}" type="presParOf" srcId="{6CA30B4C-CFCB-4DA0-8FD7-581CC67792B6}" destId="{FEDB3CC9-9FB6-4FB8-BFBF-BCFA4A25F101}" srcOrd="21" destOrd="0" presId="urn:microsoft.com/office/officeart/2005/8/layout/vList3#2"/>
    <dgm:cxn modelId="{03DD7CB7-1C55-47DD-8CC4-4794ED477523}" type="presParOf" srcId="{6CA30B4C-CFCB-4DA0-8FD7-581CC67792B6}" destId="{DDB78DD6-8B02-452E-A5DF-A5E2EFC76D39}" srcOrd="22" destOrd="0" presId="urn:microsoft.com/office/officeart/2005/8/layout/vList3#2"/>
    <dgm:cxn modelId="{FE2E6044-B996-44FB-9E4D-7DE3B2750390}" type="presParOf" srcId="{DDB78DD6-8B02-452E-A5DF-A5E2EFC76D39}" destId="{32D09C81-9E1C-49DD-8AB9-B4E5FD11DC9B}" srcOrd="0" destOrd="0" presId="urn:microsoft.com/office/officeart/2005/8/layout/vList3#2"/>
    <dgm:cxn modelId="{E4C99025-CDCA-4972-857A-D79C807C6F4A}" type="presParOf" srcId="{DDB78DD6-8B02-452E-A5DF-A5E2EFC76D39}" destId="{E77A2840-8BEC-4AF7-829D-63AA3EC90A4D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2B49365-47A3-428E-825C-636430C0202E}" type="doc">
      <dgm:prSet loTypeId="urn:microsoft.com/office/officeart/2005/8/layout/vList6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FC0CC7-9769-48A1-9179-BE14B8878CBD}">
      <dgm:prSet phldrT="[Текст]" custT="1"/>
      <dgm:spPr>
        <a:solidFill>
          <a:srgbClr val="F2974C"/>
        </a:solidFill>
      </dgm:spPr>
      <dgm:t>
        <a:bodyPr lIns="18000" rIns="18000"/>
        <a:lstStyle/>
        <a:p>
          <a:pPr>
            <a:lnSpc>
              <a:spcPct val="100000"/>
            </a:lnSpc>
          </a:pP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>
            <a:lnSpc>
              <a:spcPct val="90000"/>
            </a:lnSpc>
          </a:pP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муниципальных программ Борисоглебского городского округа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FE5790FF-5EAB-40DE-A309-D6C448A41165}" type="parTrans" cxnId="{F85E8799-D203-4E22-BE90-A71B73FA43FA}">
      <dgm:prSet/>
      <dgm:spPr/>
      <dgm:t>
        <a:bodyPr/>
        <a:lstStyle/>
        <a:p>
          <a:endParaRPr lang="ru-RU"/>
        </a:p>
      </dgm:t>
    </dgm:pt>
    <dgm:pt modelId="{8C7BC563-4A16-49FD-9283-BA12EC1FA99D}" type="sibTrans" cxnId="{F85E8799-D203-4E22-BE90-A71B73FA43FA}">
      <dgm:prSet/>
      <dgm:spPr/>
      <dgm:t>
        <a:bodyPr/>
        <a:lstStyle/>
        <a:p>
          <a:endParaRPr lang="ru-RU"/>
        </a:p>
      </dgm:t>
    </dgm:pt>
    <dgm:pt modelId="{6EDF16E0-6294-4188-AADC-2B269E8B1743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800" dirty="0"/>
        </a:p>
      </dgm:t>
    </dgm:pt>
    <dgm:pt modelId="{2C43C01B-5CA0-4019-9115-2D8D030624C2}" type="parTrans" cxnId="{35B8AC94-1DC6-4882-82CA-96AC0889AE10}">
      <dgm:prSet/>
      <dgm:spPr/>
      <dgm:t>
        <a:bodyPr/>
        <a:lstStyle/>
        <a:p>
          <a:endParaRPr lang="ru-RU"/>
        </a:p>
      </dgm:t>
    </dgm:pt>
    <dgm:pt modelId="{062FDC0F-EFCD-4F65-A33B-CFA99EAE1249}" type="sibTrans" cxnId="{35B8AC94-1DC6-4882-82CA-96AC0889AE10}">
      <dgm:prSet/>
      <dgm:spPr/>
      <dgm:t>
        <a:bodyPr/>
        <a:lstStyle/>
        <a:p>
          <a:endParaRPr lang="ru-RU"/>
        </a:p>
      </dgm:t>
    </dgm:pt>
    <dgm:pt modelId="{DFE0D944-58A3-462B-9567-F7674C68B767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800" dirty="0"/>
        </a:p>
      </dgm:t>
    </dgm:pt>
    <dgm:pt modelId="{22A1DF14-25F8-451F-9962-F45B19E1D65C}" type="parTrans" cxnId="{1F759C92-0ED9-4DB2-8831-233178B83580}">
      <dgm:prSet/>
      <dgm:spPr/>
      <dgm:t>
        <a:bodyPr/>
        <a:lstStyle/>
        <a:p>
          <a:endParaRPr lang="ru-RU"/>
        </a:p>
      </dgm:t>
    </dgm:pt>
    <dgm:pt modelId="{45821359-28C8-4DAB-A73B-FA2579B0A40A}" type="sibTrans" cxnId="{1F759C92-0ED9-4DB2-8831-233178B83580}">
      <dgm:prSet/>
      <dgm:spPr/>
      <dgm:t>
        <a:bodyPr/>
        <a:lstStyle/>
        <a:p>
          <a:endParaRPr lang="ru-RU"/>
        </a:p>
      </dgm:t>
    </dgm:pt>
    <dgm:pt modelId="{C72618E0-682A-491F-B884-505266F7EC3F}" type="pres">
      <dgm:prSet presAssocID="{12B49365-47A3-428E-825C-636430C0202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5932C9B-05FB-4A44-909A-DAB3E6D64AF5}" type="pres">
      <dgm:prSet presAssocID="{4AFC0CC7-9769-48A1-9179-BE14B8878CBD}" presName="linNode" presStyleCnt="0"/>
      <dgm:spPr/>
    </dgm:pt>
    <dgm:pt modelId="{65428A04-33AE-426D-9D1D-971B54623A15}" type="pres">
      <dgm:prSet presAssocID="{4AFC0CC7-9769-48A1-9179-BE14B8878CBD}" presName="parentShp" presStyleLbl="node1" presStyleIdx="0" presStyleCnt="1" custScaleX="155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07513-3452-4C9A-B50D-E5D980F34F30}" type="pres">
      <dgm:prSet presAssocID="{4AFC0CC7-9769-48A1-9179-BE14B8878CBD}" presName="childShp" presStyleLbl="bgAccFollowNode1" presStyleIdx="0" presStyleCnt="1" custScaleY="100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2C3F93-8318-4112-97D2-27E5DE3103FC}" type="presOf" srcId="{6EDF16E0-6294-4188-AADC-2B269E8B1743}" destId="{1E507513-3452-4C9A-B50D-E5D980F34F30}" srcOrd="0" destOrd="0" presId="urn:microsoft.com/office/officeart/2005/8/layout/vList6"/>
    <dgm:cxn modelId="{F85E8799-D203-4E22-BE90-A71B73FA43FA}" srcId="{12B49365-47A3-428E-825C-636430C0202E}" destId="{4AFC0CC7-9769-48A1-9179-BE14B8878CBD}" srcOrd="0" destOrd="0" parTransId="{FE5790FF-5EAB-40DE-A309-D6C448A41165}" sibTransId="{8C7BC563-4A16-49FD-9283-BA12EC1FA99D}"/>
    <dgm:cxn modelId="{626EF385-2EEE-4C2D-B014-C80F8EBECB57}" type="presOf" srcId="{12B49365-47A3-428E-825C-636430C0202E}" destId="{C72618E0-682A-491F-B884-505266F7EC3F}" srcOrd="0" destOrd="0" presId="urn:microsoft.com/office/officeart/2005/8/layout/vList6"/>
    <dgm:cxn modelId="{4E55C105-AEFE-4F96-A023-BA5792071520}" type="presOf" srcId="{DFE0D944-58A3-462B-9567-F7674C68B767}" destId="{1E507513-3452-4C9A-B50D-E5D980F34F30}" srcOrd="0" destOrd="1" presId="urn:microsoft.com/office/officeart/2005/8/layout/vList6"/>
    <dgm:cxn modelId="{35B8AC94-1DC6-4882-82CA-96AC0889AE10}" srcId="{4AFC0CC7-9769-48A1-9179-BE14B8878CBD}" destId="{6EDF16E0-6294-4188-AADC-2B269E8B1743}" srcOrd="0" destOrd="0" parTransId="{2C43C01B-5CA0-4019-9115-2D8D030624C2}" sibTransId="{062FDC0F-EFCD-4F65-A33B-CFA99EAE1249}"/>
    <dgm:cxn modelId="{2471BD6C-27F1-40A7-9E59-BB5F9659A86B}" type="presOf" srcId="{4AFC0CC7-9769-48A1-9179-BE14B8878CBD}" destId="{65428A04-33AE-426D-9D1D-971B54623A15}" srcOrd="0" destOrd="0" presId="urn:microsoft.com/office/officeart/2005/8/layout/vList6"/>
    <dgm:cxn modelId="{1F759C92-0ED9-4DB2-8831-233178B83580}" srcId="{4AFC0CC7-9769-48A1-9179-BE14B8878CBD}" destId="{DFE0D944-58A3-462B-9567-F7674C68B767}" srcOrd="1" destOrd="0" parTransId="{22A1DF14-25F8-451F-9962-F45B19E1D65C}" sibTransId="{45821359-28C8-4DAB-A73B-FA2579B0A40A}"/>
    <dgm:cxn modelId="{3064FF59-B69C-413A-A5E0-9A17F1DE1516}" type="presParOf" srcId="{C72618E0-682A-491F-B884-505266F7EC3F}" destId="{35932C9B-05FB-4A44-909A-DAB3E6D64AF5}" srcOrd="0" destOrd="0" presId="urn:microsoft.com/office/officeart/2005/8/layout/vList6"/>
    <dgm:cxn modelId="{432359F4-8F94-433B-97B6-D347CB8CB80D}" type="presParOf" srcId="{35932C9B-05FB-4A44-909A-DAB3E6D64AF5}" destId="{65428A04-33AE-426D-9D1D-971B54623A15}" srcOrd="0" destOrd="0" presId="urn:microsoft.com/office/officeart/2005/8/layout/vList6"/>
    <dgm:cxn modelId="{3B2CCF26-7449-43B3-8518-02D970A1B600}" type="presParOf" srcId="{35932C9B-05FB-4A44-909A-DAB3E6D64AF5}" destId="{1E507513-3452-4C9A-B50D-E5D980F34F3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2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2022год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1 557 579,0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1 337 233,1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3188" custScaleY="62810" custLinFactNeighborX="4349" custLinFactNeighborY="24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9706" custScaleY="71392" custLinFactNeighborX="2853" custLinFactNeighborY="-2656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23944" custLinFactNeighborY="-3517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2216" custScaleY="63529" custLinFactNeighborX="11436" custLinFactNeighborY="24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1472" custLinFactNeighborY="-28165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349" custLinFactNeighborY="-3381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A725A15-5722-4D3A-83CA-2DF75A259917}" type="presOf" srcId="{666CAB67-9A4F-435D-8715-80188866E6FA}" destId="{1EB2FF78-13F4-4426-941B-B425E871C2D4}" srcOrd="0" destOrd="0" presId="urn:microsoft.com/office/officeart/2005/8/layout/bList2#2"/>
    <dgm:cxn modelId="{3E442C15-1D65-45B1-B3BF-57B14C26AE0D}" type="presOf" srcId="{47548285-C1AA-470A-B035-AFEC0DED838B}" destId="{DCC97561-6E7F-4E4D-98F3-F9D4E12DBC3C}" srcOrd="0" destOrd="0" presId="urn:microsoft.com/office/officeart/2005/8/layout/bList2#2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CDCB1BD5-03DB-4A4D-8533-CE75D2EA5CD5}" type="presOf" srcId="{8C42A307-23A3-4C5E-91FD-C3730BC2F9CB}" destId="{0BEC990D-6A33-43B1-BED4-645BE56BEE3A}" srcOrd="0" destOrd="0" presId="urn:microsoft.com/office/officeart/2005/8/layout/bList2#2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7F920827-AD5D-4C41-BDE5-BC1805F034CC}" type="presOf" srcId="{652C3139-718D-4507-8A54-DF1C831196D6}" destId="{B534FA06-63DA-4F7D-89A3-0FE2A4CA21C2}" srcOrd="1" destOrd="0" presId="urn:microsoft.com/office/officeart/2005/8/layout/bList2#2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868542F-C9F5-4A97-BD55-1DF5C6C1EA20}" type="presOf" srcId="{666CAB67-9A4F-435D-8715-80188866E6FA}" destId="{28098F1D-55C6-49A3-B04D-D9F93AA4DEA0}" srcOrd="1" destOrd="0" presId="urn:microsoft.com/office/officeart/2005/8/layout/bList2#2"/>
    <dgm:cxn modelId="{CB5D17A8-ED60-4A1E-BEA6-0AB1F998339F}" type="presOf" srcId="{652C3139-718D-4507-8A54-DF1C831196D6}" destId="{0A20F677-A627-4B50-B1AF-EC6E4F4183D6}" srcOrd="0" destOrd="0" presId="urn:microsoft.com/office/officeart/2005/8/layout/bList2#2"/>
    <dgm:cxn modelId="{B0FAA9AF-ACA6-43DB-B7A7-CE22C696F8BC}" type="presOf" srcId="{3CB3C44A-81D3-42C8-9B40-E2C6B01AFED0}" destId="{69EB2970-CD27-4B7B-80B4-890201B87ABE}" srcOrd="0" destOrd="0" presId="urn:microsoft.com/office/officeart/2005/8/layout/bList2#2"/>
    <dgm:cxn modelId="{F7314618-8A76-4CE1-930B-946C96564BBF}" type="presOf" srcId="{920E7E5D-2EFB-47A1-AF73-22A6EE0FD74B}" destId="{4F8518CF-6253-42E0-B773-A25D24F589A5}" srcOrd="0" destOrd="0" presId="urn:microsoft.com/office/officeart/2005/8/layout/bList2#2"/>
    <dgm:cxn modelId="{427E3439-F75B-464F-ACA7-573F88007D26}" type="presParOf" srcId="{4F8518CF-6253-42E0-B773-A25D24F589A5}" destId="{1B2DEA3A-19C1-4058-8865-651058996E57}" srcOrd="0" destOrd="0" presId="urn:microsoft.com/office/officeart/2005/8/layout/bList2#2"/>
    <dgm:cxn modelId="{636D27B2-3076-4AD9-8938-CA28683543CB}" type="presParOf" srcId="{1B2DEA3A-19C1-4058-8865-651058996E57}" destId="{69EB2970-CD27-4B7B-80B4-890201B87ABE}" srcOrd="0" destOrd="0" presId="urn:microsoft.com/office/officeart/2005/8/layout/bList2#2"/>
    <dgm:cxn modelId="{276E5699-68C3-409F-81F6-FD4204C640CD}" type="presParOf" srcId="{1B2DEA3A-19C1-4058-8865-651058996E57}" destId="{0A20F677-A627-4B50-B1AF-EC6E4F4183D6}" srcOrd="1" destOrd="0" presId="urn:microsoft.com/office/officeart/2005/8/layout/bList2#2"/>
    <dgm:cxn modelId="{68165919-427E-4DAC-AA0B-564387F280ED}" type="presParOf" srcId="{1B2DEA3A-19C1-4058-8865-651058996E57}" destId="{B534FA06-63DA-4F7D-89A3-0FE2A4CA21C2}" srcOrd="2" destOrd="0" presId="urn:microsoft.com/office/officeart/2005/8/layout/bList2#2"/>
    <dgm:cxn modelId="{88BB8BB7-3BF5-4280-BC9D-2FEA0510545A}" type="presParOf" srcId="{1B2DEA3A-19C1-4058-8865-651058996E57}" destId="{7B127399-449A-4E3A-B835-ED8358564BCD}" srcOrd="3" destOrd="0" presId="urn:microsoft.com/office/officeart/2005/8/layout/bList2#2"/>
    <dgm:cxn modelId="{BD7855A4-5B51-40F8-8A18-1FFA7E3C324A}" type="presParOf" srcId="{4F8518CF-6253-42E0-B773-A25D24F589A5}" destId="{0BEC990D-6A33-43B1-BED4-645BE56BEE3A}" srcOrd="1" destOrd="0" presId="urn:microsoft.com/office/officeart/2005/8/layout/bList2#2"/>
    <dgm:cxn modelId="{1EC7C2A9-9B6E-44FB-B001-37DBB93B52A3}" type="presParOf" srcId="{4F8518CF-6253-42E0-B773-A25D24F589A5}" destId="{EFB63A2E-83B8-4503-A2D4-63D03B672346}" srcOrd="2" destOrd="0" presId="urn:microsoft.com/office/officeart/2005/8/layout/bList2#2"/>
    <dgm:cxn modelId="{C9AB099A-0595-47BA-8470-5E78F246AD5F}" type="presParOf" srcId="{EFB63A2E-83B8-4503-A2D4-63D03B672346}" destId="{DCC97561-6E7F-4E4D-98F3-F9D4E12DBC3C}" srcOrd="0" destOrd="0" presId="urn:microsoft.com/office/officeart/2005/8/layout/bList2#2"/>
    <dgm:cxn modelId="{A3E7AE2E-157B-47B7-9672-9DFA1A127944}" type="presParOf" srcId="{EFB63A2E-83B8-4503-A2D4-63D03B672346}" destId="{1EB2FF78-13F4-4426-941B-B425E871C2D4}" srcOrd="1" destOrd="0" presId="urn:microsoft.com/office/officeart/2005/8/layout/bList2#2"/>
    <dgm:cxn modelId="{47019123-0AF4-4586-887D-BA75733EB3D4}" type="presParOf" srcId="{EFB63A2E-83B8-4503-A2D4-63D03B672346}" destId="{28098F1D-55C6-49A3-B04D-D9F93AA4DEA0}" srcOrd="2" destOrd="0" presId="urn:microsoft.com/office/officeart/2005/8/layout/bList2#2"/>
    <dgm:cxn modelId="{26774559-ADDD-4D51-BDA4-7A1FB48AB999}" type="presParOf" srcId="{EFB63A2E-83B8-4503-A2D4-63D03B672346}" destId="{75A386AE-E84C-47E3-86B6-BFD08150CE74}" srcOrd="3" destOrd="0" presId="urn:microsoft.com/office/officeart/2005/8/layout/b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3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26 388,9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31 435,9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9753" custScaleY="63886" custLinFactNeighborX="417" custLinFactNeighborY="24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922" custLinFactNeighborY="-19608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30731" custLinFactNeighborY="-3501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1162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86765" custLinFactNeighborX="10936" custLinFactNeighborY="-17608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64" custLinFactNeighborY="-355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321D9825-6795-49C6-817E-DCA598C5EF54}" type="presOf" srcId="{47548285-C1AA-470A-B035-AFEC0DED838B}" destId="{DCC97561-6E7F-4E4D-98F3-F9D4E12DBC3C}" srcOrd="0" destOrd="0" presId="urn:microsoft.com/office/officeart/2005/8/layout/bList2#3"/>
    <dgm:cxn modelId="{27342DF7-ECDD-4399-BC2E-688FD881D872}" type="presOf" srcId="{652C3139-718D-4507-8A54-DF1C831196D6}" destId="{0A20F677-A627-4B50-B1AF-EC6E4F4183D6}" srcOrd="0" destOrd="0" presId="urn:microsoft.com/office/officeart/2005/8/layout/bList2#3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D7F9E5F-B56E-4645-9DB7-CCB0C3C7A8DD}" type="presOf" srcId="{652C3139-718D-4507-8A54-DF1C831196D6}" destId="{B534FA06-63DA-4F7D-89A3-0FE2A4CA21C2}" srcOrd="1" destOrd="0" presId="urn:microsoft.com/office/officeart/2005/8/layout/bList2#3"/>
    <dgm:cxn modelId="{E85C330E-B726-4DA6-9755-C413F38A1DAE}" type="presOf" srcId="{8C42A307-23A3-4C5E-91FD-C3730BC2F9CB}" destId="{0BEC990D-6A33-43B1-BED4-645BE56BEE3A}" srcOrd="0" destOrd="0" presId="urn:microsoft.com/office/officeart/2005/8/layout/bList2#3"/>
    <dgm:cxn modelId="{08CFC1F3-D5BF-4D0E-B5F8-9A4584A108A4}" type="presOf" srcId="{666CAB67-9A4F-435D-8715-80188866E6FA}" destId="{28098F1D-55C6-49A3-B04D-D9F93AA4DEA0}" srcOrd="1" destOrd="0" presId="urn:microsoft.com/office/officeart/2005/8/layout/bList2#3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76114DED-B0A6-4C62-A614-C577EA3E3E76}" type="presOf" srcId="{3CB3C44A-81D3-42C8-9B40-E2C6B01AFED0}" destId="{69EB2970-CD27-4B7B-80B4-890201B87ABE}" srcOrd="0" destOrd="0" presId="urn:microsoft.com/office/officeart/2005/8/layout/bList2#3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7E9D5137-11E1-4945-B95C-3741B6F82632}" type="presOf" srcId="{920E7E5D-2EFB-47A1-AF73-22A6EE0FD74B}" destId="{4F8518CF-6253-42E0-B773-A25D24F589A5}" srcOrd="0" destOrd="0" presId="urn:microsoft.com/office/officeart/2005/8/layout/bList2#3"/>
    <dgm:cxn modelId="{39EBD10C-7501-4D9F-ADA1-D734BF5CF876}" type="presOf" srcId="{666CAB67-9A4F-435D-8715-80188866E6FA}" destId="{1EB2FF78-13F4-4426-941B-B425E871C2D4}" srcOrd="0" destOrd="0" presId="urn:microsoft.com/office/officeart/2005/8/layout/bList2#3"/>
    <dgm:cxn modelId="{49BAA80A-1D34-4F35-8F7B-9801D3F5FF55}" type="presParOf" srcId="{4F8518CF-6253-42E0-B773-A25D24F589A5}" destId="{1B2DEA3A-19C1-4058-8865-651058996E57}" srcOrd="0" destOrd="0" presId="urn:microsoft.com/office/officeart/2005/8/layout/bList2#3"/>
    <dgm:cxn modelId="{5EBFF899-D8A6-42C4-8D88-60FDD7007FBB}" type="presParOf" srcId="{1B2DEA3A-19C1-4058-8865-651058996E57}" destId="{69EB2970-CD27-4B7B-80B4-890201B87ABE}" srcOrd="0" destOrd="0" presId="urn:microsoft.com/office/officeart/2005/8/layout/bList2#3"/>
    <dgm:cxn modelId="{9F4B353E-E219-4787-998E-B2B5CDEEF424}" type="presParOf" srcId="{1B2DEA3A-19C1-4058-8865-651058996E57}" destId="{0A20F677-A627-4B50-B1AF-EC6E4F4183D6}" srcOrd="1" destOrd="0" presId="urn:microsoft.com/office/officeart/2005/8/layout/bList2#3"/>
    <dgm:cxn modelId="{01C5952A-EC37-4AEC-AE11-C6CA33CDC55F}" type="presParOf" srcId="{1B2DEA3A-19C1-4058-8865-651058996E57}" destId="{B534FA06-63DA-4F7D-89A3-0FE2A4CA21C2}" srcOrd="2" destOrd="0" presId="urn:microsoft.com/office/officeart/2005/8/layout/bList2#3"/>
    <dgm:cxn modelId="{EE09500D-3364-4E03-B322-1F8EA79BF13B}" type="presParOf" srcId="{1B2DEA3A-19C1-4058-8865-651058996E57}" destId="{7B127399-449A-4E3A-B835-ED8358564BCD}" srcOrd="3" destOrd="0" presId="urn:microsoft.com/office/officeart/2005/8/layout/bList2#3"/>
    <dgm:cxn modelId="{470706E0-2BD2-414E-8C2E-CD627046DFA1}" type="presParOf" srcId="{4F8518CF-6253-42E0-B773-A25D24F589A5}" destId="{0BEC990D-6A33-43B1-BED4-645BE56BEE3A}" srcOrd="1" destOrd="0" presId="urn:microsoft.com/office/officeart/2005/8/layout/bList2#3"/>
    <dgm:cxn modelId="{BF642BD0-56BF-4DEA-9C33-13819DDD85BB}" type="presParOf" srcId="{4F8518CF-6253-42E0-B773-A25D24F589A5}" destId="{EFB63A2E-83B8-4503-A2D4-63D03B672346}" srcOrd="2" destOrd="0" presId="urn:microsoft.com/office/officeart/2005/8/layout/bList2#3"/>
    <dgm:cxn modelId="{04CA8FC3-43DB-44EE-A537-11AA3FB511BE}" type="presParOf" srcId="{EFB63A2E-83B8-4503-A2D4-63D03B672346}" destId="{DCC97561-6E7F-4E4D-98F3-F9D4E12DBC3C}" srcOrd="0" destOrd="0" presId="urn:microsoft.com/office/officeart/2005/8/layout/bList2#3"/>
    <dgm:cxn modelId="{92A0EBEA-20AD-40C7-971A-BD92A11ED777}" type="presParOf" srcId="{EFB63A2E-83B8-4503-A2D4-63D03B672346}" destId="{1EB2FF78-13F4-4426-941B-B425E871C2D4}" srcOrd="1" destOrd="0" presId="urn:microsoft.com/office/officeart/2005/8/layout/bList2#3"/>
    <dgm:cxn modelId="{953E42A9-8CCE-4419-9CB8-89BE787AE405}" type="presParOf" srcId="{EFB63A2E-83B8-4503-A2D4-63D03B672346}" destId="{28098F1D-55C6-49A3-B04D-D9F93AA4DEA0}" srcOrd="2" destOrd="0" presId="urn:microsoft.com/office/officeart/2005/8/layout/bList2#3"/>
    <dgm:cxn modelId="{257C9248-938C-4F96-B1FB-940628B1FB5C}" type="presParOf" srcId="{EFB63A2E-83B8-4503-A2D4-63D03B672346}" destId="{75A386AE-E84C-47E3-86B6-BFD08150CE74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4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406 643,0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442 550,1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487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34700" custLinFactNeighborY="-3883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805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7683" custLinFactNeighborY="-3964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F015DB8E-27BD-4A96-A2A6-A47EE8C37933}" type="presOf" srcId="{920E7E5D-2EFB-47A1-AF73-22A6EE0FD74B}" destId="{4F8518CF-6253-42E0-B773-A25D24F589A5}" srcOrd="0" destOrd="0" presId="urn:microsoft.com/office/officeart/2005/8/layout/bList2#4"/>
    <dgm:cxn modelId="{1605D944-2683-4158-874C-5FF64F2923A0}" type="presOf" srcId="{666CAB67-9A4F-435D-8715-80188866E6FA}" destId="{1EB2FF78-13F4-4426-941B-B425E871C2D4}" srcOrd="0" destOrd="0" presId="urn:microsoft.com/office/officeart/2005/8/layout/bList2#4"/>
    <dgm:cxn modelId="{27E97526-D96D-4DC8-B990-4E38FEE256EB}" type="presOf" srcId="{3CB3C44A-81D3-42C8-9B40-E2C6B01AFED0}" destId="{69EB2970-CD27-4B7B-80B4-890201B87ABE}" srcOrd="0" destOrd="0" presId="urn:microsoft.com/office/officeart/2005/8/layout/bList2#4"/>
    <dgm:cxn modelId="{C9C98BC1-4231-4817-A01E-CF1F0B4C180F}" type="presOf" srcId="{652C3139-718D-4507-8A54-DF1C831196D6}" destId="{B534FA06-63DA-4F7D-89A3-0FE2A4CA21C2}" srcOrd="1" destOrd="0" presId="urn:microsoft.com/office/officeart/2005/8/layout/bList2#4"/>
    <dgm:cxn modelId="{63305CBA-8CFB-4672-BE7E-12B791F85019}" type="presOf" srcId="{666CAB67-9A4F-435D-8715-80188866E6FA}" destId="{28098F1D-55C6-49A3-B04D-D9F93AA4DEA0}" srcOrd="1" destOrd="0" presId="urn:microsoft.com/office/officeart/2005/8/layout/bList2#4"/>
    <dgm:cxn modelId="{BDCACF8B-B234-4B24-A7C3-828109346697}" type="presOf" srcId="{652C3139-718D-4507-8A54-DF1C831196D6}" destId="{0A20F677-A627-4B50-B1AF-EC6E4F4183D6}" srcOrd="0" destOrd="0" presId="urn:microsoft.com/office/officeart/2005/8/layout/bList2#4"/>
    <dgm:cxn modelId="{DBE04B45-C078-4356-8C67-52476CD70BC6}" type="presOf" srcId="{47548285-C1AA-470A-B035-AFEC0DED838B}" destId="{DCC97561-6E7F-4E4D-98F3-F9D4E12DBC3C}" srcOrd="0" destOrd="0" presId="urn:microsoft.com/office/officeart/2005/8/layout/bList2#4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AAC22AA-1340-4F86-B117-7C3B9A8C8502}" type="presOf" srcId="{8C42A307-23A3-4C5E-91FD-C3730BC2F9CB}" destId="{0BEC990D-6A33-43B1-BED4-645BE56BEE3A}" srcOrd="0" destOrd="0" presId="urn:microsoft.com/office/officeart/2005/8/layout/bList2#4"/>
    <dgm:cxn modelId="{EDAD2F05-2D8E-45B1-A628-E8C1F37F3F37}" type="presParOf" srcId="{4F8518CF-6253-42E0-B773-A25D24F589A5}" destId="{1B2DEA3A-19C1-4058-8865-651058996E57}" srcOrd="0" destOrd="0" presId="urn:microsoft.com/office/officeart/2005/8/layout/bList2#4"/>
    <dgm:cxn modelId="{BDC04A66-3439-48BA-BD5E-DA862CB52682}" type="presParOf" srcId="{1B2DEA3A-19C1-4058-8865-651058996E57}" destId="{69EB2970-CD27-4B7B-80B4-890201B87ABE}" srcOrd="0" destOrd="0" presId="urn:microsoft.com/office/officeart/2005/8/layout/bList2#4"/>
    <dgm:cxn modelId="{6CC622D8-27D3-4396-A6B3-8C382A98AD23}" type="presParOf" srcId="{1B2DEA3A-19C1-4058-8865-651058996E57}" destId="{0A20F677-A627-4B50-B1AF-EC6E4F4183D6}" srcOrd="1" destOrd="0" presId="urn:microsoft.com/office/officeart/2005/8/layout/bList2#4"/>
    <dgm:cxn modelId="{6D868E70-B82F-41EC-8F1F-5E65791B89D2}" type="presParOf" srcId="{1B2DEA3A-19C1-4058-8865-651058996E57}" destId="{B534FA06-63DA-4F7D-89A3-0FE2A4CA21C2}" srcOrd="2" destOrd="0" presId="urn:microsoft.com/office/officeart/2005/8/layout/bList2#4"/>
    <dgm:cxn modelId="{D86A4796-24F2-4B8F-8957-E5EB938ECBAC}" type="presParOf" srcId="{1B2DEA3A-19C1-4058-8865-651058996E57}" destId="{7B127399-449A-4E3A-B835-ED8358564BCD}" srcOrd="3" destOrd="0" presId="urn:microsoft.com/office/officeart/2005/8/layout/bList2#4"/>
    <dgm:cxn modelId="{E4533C27-3619-4D7A-83D7-37478FDC41C8}" type="presParOf" srcId="{4F8518CF-6253-42E0-B773-A25D24F589A5}" destId="{0BEC990D-6A33-43B1-BED4-645BE56BEE3A}" srcOrd="1" destOrd="0" presId="urn:microsoft.com/office/officeart/2005/8/layout/bList2#4"/>
    <dgm:cxn modelId="{008474BA-0D3A-496E-8F21-0DBF8CCA1DA9}" type="presParOf" srcId="{4F8518CF-6253-42E0-B773-A25D24F589A5}" destId="{EFB63A2E-83B8-4503-A2D4-63D03B672346}" srcOrd="2" destOrd="0" presId="urn:microsoft.com/office/officeart/2005/8/layout/bList2#4"/>
    <dgm:cxn modelId="{729B35EA-0E0E-4A8B-B58B-07EDD4F9DEDD}" type="presParOf" srcId="{EFB63A2E-83B8-4503-A2D4-63D03B672346}" destId="{DCC97561-6E7F-4E4D-98F3-F9D4E12DBC3C}" srcOrd="0" destOrd="0" presId="urn:microsoft.com/office/officeart/2005/8/layout/bList2#4"/>
    <dgm:cxn modelId="{BA5FB048-09B2-4E8D-9585-237B691D83BD}" type="presParOf" srcId="{EFB63A2E-83B8-4503-A2D4-63D03B672346}" destId="{1EB2FF78-13F4-4426-941B-B425E871C2D4}" srcOrd="1" destOrd="0" presId="urn:microsoft.com/office/officeart/2005/8/layout/bList2#4"/>
    <dgm:cxn modelId="{DF468F23-0E67-4F4C-8EC3-73C18A33A93B}" type="presParOf" srcId="{EFB63A2E-83B8-4503-A2D4-63D03B672346}" destId="{28098F1D-55C6-49A3-B04D-D9F93AA4DEA0}" srcOrd="2" destOrd="0" presId="urn:microsoft.com/office/officeart/2005/8/layout/bList2#4"/>
    <dgm:cxn modelId="{EF197BC2-0819-4086-B486-CC9985D51EE3}" type="presParOf" srcId="{EFB63A2E-83B8-4503-A2D4-63D03B672346}" destId="{75A386AE-E84C-47E3-86B6-BFD08150CE74}" srcOrd="3" destOrd="0" presId="urn:microsoft.com/office/officeart/2005/8/layout/bList2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5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22 853,0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24 114,8 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487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24582" custLinFactNeighborY="-3539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805" custScaleY="69811" custLinFactNeighborX="9418" custLinFactNeighborY="24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8625" custLinFactNeighborY="-27872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3119" custLinFactNeighborY="-3619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5AF19104-F439-42BA-ADE5-B64041140777}" type="presOf" srcId="{3CB3C44A-81D3-42C8-9B40-E2C6B01AFED0}" destId="{69EB2970-CD27-4B7B-80B4-890201B87ABE}" srcOrd="0" destOrd="0" presId="urn:microsoft.com/office/officeart/2005/8/layout/bList2#5"/>
    <dgm:cxn modelId="{FEC84558-B72C-4B0A-BD16-1C329AAAE2FB}" type="presOf" srcId="{652C3139-718D-4507-8A54-DF1C831196D6}" destId="{0A20F677-A627-4B50-B1AF-EC6E4F4183D6}" srcOrd="0" destOrd="0" presId="urn:microsoft.com/office/officeart/2005/8/layout/bList2#5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73D9742F-4F32-466E-863C-1A01FF41C94B}" type="presOf" srcId="{920E7E5D-2EFB-47A1-AF73-22A6EE0FD74B}" destId="{4F8518CF-6253-42E0-B773-A25D24F589A5}" srcOrd="0" destOrd="0" presId="urn:microsoft.com/office/officeart/2005/8/layout/bList2#5"/>
    <dgm:cxn modelId="{15B55038-DC8E-471A-A702-64BE50D66A47}" type="presOf" srcId="{8C42A307-23A3-4C5E-91FD-C3730BC2F9CB}" destId="{0BEC990D-6A33-43B1-BED4-645BE56BEE3A}" srcOrd="0" destOrd="0" presId="urn:microsoft.com/office/officeart/2005/8/layout/bList2#5"/>
    <dgm:cxn modelId="{11206FD5-2F12-4D69-B2B1-B5C363084B77}" type="presOf" srcId="{666CAB67-9A4F-435D-8715-80188866E6FA}" destId="{28098F1D-55C6-49A3-B04D-D9F93AA4DEA0}" srcOrd="1" destOrd="0" presId="urn:microsoft.com/office/officeart/2005/8/layout/bList2#5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10E48BD3-2237-4881-9C2C-2407AE4A8A89}" type="presOf" srcId="{652C3139-718D-4507-8A54-DF1C831196D6}" destId="{B534FA06-63DA-4F7D-89A3-0FE2A4CA21C2}" srcOrd="1" destOrd="0" presId="urn:microsoft.com/office/officeart/2005/8/layout/bList2#5"/>
    <dgm:cxn modelId="{68E71A23-19C5-4240-BCD5-9043EB30DB87}" type="presOf" srcId="{666CAB67-9A4F-435D-8715-80188866E6FA}" destId="{1EB2FF78-13F4-4426-941B-B425E871C2D4}" srcOrd="0" destOrd="0" presId="urn:microsoft.com/office/officeart/2005/8/layout/bList2#5"/>
    <dgm:cxn modelId="{67374C15-77EA-404F-9B68-D30504779E4D}" type="presOf" srcId="{47548285-C1AA-470A-B035-AFEC0DED838B}" destId="{DCC97561-6E7F-4E4D-98F3-F9D4E12DBC3C}" srcOrd="0" destOrd="0" presId="urn:microsoft.com/office/officeart/2005/8/layout/bList2#5"/>
    <dgm:cxn modelId="{33F2FAE0-A248-40F5-ABED-D9DBFF968272}" type="presParOf" srcId="{4F8518CF-6253-42E0-B773-A25D24F589A5}" destId="{1B2DEA3A-19C1-4058-8865-651058996E57}" srcOrd="0" destOrd="0" presId="urn:microsoft.com/office/officeart/2005/8/layout/bList2#5"/>
    <dgm:cxn modelId="{315D9123-507A-4FB3-8AD1-69E4A71BB03B}" type="presParOf" srcId="{1B2DEA3A-19C1-4058-8865-651058996E57}" destId="{69EB2970-CD27-4B7B-80B4-890201B87ABE}" srcOrd="0" destOrd="0" presId="urn:microsoft.com/office/officeart/2005/8/layout/bList2#5"/>
    <dgm:cxn modelId="{73DBC6C9-7102-4641-8703-D479F3AB27A6}" type="presParOf" srcId="{1B2DEA3A-19C1-4058-8865-651058996E57}" destId="{0A20F677-A627-4B50-B1AF-EC6E4F4183D6}" srcOrd="1" destOrd="0" presId="urn:microsoft.com/office/officeart/2005/8/layout/bList2#5"/>
    <dgm:cxn modelId="{E495AA6B-1101-4D5F-8095-94E3F26EA9DC}" type="presParOf" srcId="{1B2DEA3A-19C1-4058-8865-651058996E57}" destId="{B534FA06-63DA-4F7D-89A3-0FE2A4CA21C2}" srcOrd="2" destOrd="0" presId="urn:microsoft.com/office/officeart/2005/8/layout/bList2#5"/>
    <dgm:cxn modelId="{D8381D2B-D82B-42D9-AD7E-1C464A57C8C9}" type="presParOf" srcId="{1B2DEA3A-19C1-4058-8865-651058996E57}" destId="{7B127399-449A-4E3A-B835-ED8358564BCD}" srcOrd="3" destOrd="0" presId="urn:microsoft.com/office/officeart/2005/8/layout/bList2#5"/>
    <dgm:cxn modelId="{1F9828B3-5DDA-4203-839B-AA772FF17314}" type="presParOf" srcId="{4F8518CF-6253-42E0-B773-A25D24F589A5}" destId="{0BEC990D-6A33-43B1-BED4-645BE56BEE3A}" srcOrd="1" destOrd="0" presId="urn:microsoft.com/office/officeart/2005/8/layout/bList2#5"/>
    <dgm:cxn modelId="{0106C9FC-5AE6-491D-89E0-6902DE7EDFA6}" type="presParOf" srcId="{4F8518CF-6253-42E0-B773-A25D24F589A5}" destId="{EFB63A2E-83B8-4503-A2D4-63D03B672346}" srcOrd="2" destOrd="0" presId="urn:microsoft.com/office/officeart/2005/8/layout/bList2#5"/>
    <dgm:cxn modelId="{092C4FC6-A4A1-42D3-8059-B772AAE5C846}" type="presParOf" srcId="{EFB63A2E-83B8-4503-A2D4-63D03B672346}" destId="{DCC97561-6E7F-4E4D-98F3-F9D4E12DBC3C}" srcOrd="0" destOrd="0" presId="urn:microsoft.com/office/officeart/2005/8/layout/bList2#5"/>
    <dgm:cxn modelId="{F911A69B-AF14-4414-A882-45E7018D2577}" type="presParOf" srcId="{EFB63A2E-83B8-4503-A2D4-63D03B672346}" destId="{1EB2FF78-13F4-4426-941B-B425E871C2D4}" srcOrd="1" destOrd="0" presId="urn:microsoft.com/office/officeart/2005/8/layout/bList2#5"/>
    <dgm:cxn modelId="{6933B95B-0343-4349-9F79-1DC8F3C4A570}" type="presParOf" srcId="{EFB63A2E-83B8-4503-A2D4-63D03B672346}" destId="{28098F1D-55C6-49A3-B04D-D9F93AA4DEA0}" srcOrd="2" destOrd="0" presId="urn:microsoft.com/office/officeart/2005/8/layout/bList2#5"/>
    <dgm:cxn modelId="{779139A7-59F3-485D-B03B-70A7CB35FED3}" type="presParOf" srcId="{EFB63A2E-83B8-4503-A2D4-63D03B672346}" destId="{75A386AE-E84C-47E3-86B6-BFD08150CE74}" srcOrd="3" destOrd="0" presId="urn:microsoft.com/office/officeart/2005/8/layout/bList2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6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153 682,7 тыс.рублей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204 795,7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5989" custScaleY="63886" custLinFactNeighborX="3683" custLinFactNeighborY="23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71004" custLinFactNeighborX="6184" custLinFactNeighborY="-34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7202" custLinFactNeighborY="-2716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5630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871" custLinFactNeighborY="-35606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349" custLinFactNeighborY="-279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EBF22FEF-5841-46CE-B5B4-DDCF955350DC}" type="presOf" srcId="{666CAB67-9A4F-435D-8715-80188866E6FA}" destId="{28098F1D-55C6-49A3-B04D-D9F93AA4DEA0}" srcOrd="1" destOrd="0" presId="urn:microsoft.com/office/officeart/2005/8/layout/bList2#6"/>
    <dgm:cxn modelId="{1F8BE197-3CCB-4268-B448-3A48D799B8A0}" type="presOf" srcId="{47548285-C1AA-470A-B035-AFEC0DED838B}" destId="{DCC97561-6E7F-4E4D-98F3-F9D4E12DBC3C}" srcOrd="0" destOrd="0" presId="urn:microsoft.com/office/officeart/2005/8/layout/bList2#6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DFE02B26-BD09-4AE8-B567-CBEC6D06B5DE}" type="presOf" srcId="{8C42A307-23A3-4C5E-91FD-C3730BC2F9CB}" destId="{0BEC990D-6A33-43B1-BED4-645BE56BEE3A}" srcOrd="0" destOrd="0" presId="urn:microsoft.com/office/officeart/2005/8/layout/bList2#6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AE119606-5045-42A3-B6BB-D00139A235B9}" type="presOf" srcId="{652C3139-718D-4507-8A54-DF1C831196D6}" destId="{0A20F677-A627-4B50-B1AF-EC6E4F4183D6}" srcOrd="0" destOrd="0" presId="urn:microsoft.com/office/officeart/2005/8/layout/bList2#6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4B18F00F-C204-484B-9A4A-84DEACA975CB}" type="presOf" srcId="{3CB3C44A-81D3-42C8-9B40-E2C6B01AFED0}" destId="{69EB2970-CD27-4B7B-80B4-890201B87ABE}" srcOrd="0" destOrd="0" presId="urn:microsoft.com/office/officeart/2005/8/layout/bList2#6"/>
    <dgm:cxn modelId="{ED25EB84-ECE4-4708-A5F9-DB08227344FF}" type="presOf" srcId="{920E7E5D-2EFB-47A1-AF73-22A6EE0FD74B}" destId="{4F8518CF-6253-42E0-B773-A25D24F589A5}" srcOrd="0" destOrd="0" presId="urn:microsoft.com/office/officeart/2005/8/layout/bList2#6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8F6D323-3254-4091-8F45-C1680A21CD58}" type="presOf" srcId="{666CAB67-9A4F-435D-8715-80188866E6FA}" destId="{1EB2FF78-13F4-4426-941B-B425E871C2D4}" srcOrd="0" destOrd="0" presId="urn:microsoft.com/office/officeart/2005/8/layout/bList2#6"/>
    <dgm:cxn modelId="{1549ED80-D535-4171-8D51-5797FBED3FB9}" type="presOf" srcId="{652C3139-718D-4507-8A54-DF1C831196D6}" destId="{B534FA06-63DA-4F7D-89A3-0FE2A4CA21C2}" srcOrd="1" destOrd="0" presId="urn:microsoft.com/office/officeart/2005/8/layout/bList2#6"/>
    <dgm:cxn modelId="{9183151D-E6B8-4CF5-B7DC-C7DB02855233}" type="presParOf" srcId="{4F8518CF-6253-42E0-B773-A25D24F589A5}" destId="{1B2DEA3A-19C1-4058-8865-651058996E57}" srcOrd="0" destOrd="0" presId="urn:microsoft.com/office/officeart/2005/8/layout/bList2#6"/>
    <dgm:cxn modelId="{F77BC917-B5F1-4E1B-AA6A-1F020374F677}" type="presParOf" srcId="{1B2DEA3A-19C1-4058-8865-651058996E57}" destId="{69EB2970-CD27-4B7B-80B4-890201B87ABE}" srcOrd="0" destOrd="0" presId="urn:microsoft.com/office/officeart/2005/8/layout/bList2#6"/>
    <dgm:cxn modelId="{0AC18203-E4D8-4874-B247-546F0523593A}" type="presParOf" srcId="{1B2DEA3A-19C1-4058-8865-651058996E57}" destId="{0A20F677-A627-4B50-B1AF-EC6E4F4183D6}" srcOrd="1" destOrd="0" presId="urn:microsoft.com/office/officeart/2005/8/layout/bList2#6"/>
    <dgm:cxn modelId="{CD05F775-F497-4887-829B-5C623ABE77B6}" type="presParOf" srcId="{1B2DEA3A-19C1-4058-8865-651058996E57}" destId="{B534FA06-63DA-4F7D-89A3-0FE2A4CA21C2}" srcOrd="2" destOrd="0" presId="urn:microsoft.com/office/officeart/2005/8/layout/bList2#6"/>
    <dgm:cxn modelId="{0246F34F-5B8E-47E8-9998-9494A1D86059}" type="presParOf" srcId="{1B2DEA3A-19C1-4058-8865-651058996E57}" destId="{7B127399-449A-4E3A-B835-ED8358564BCD}" srcOrd="3" destOrd="0" presId="urn:microsoft.com/office/officeart/2005/8/layout/bList2#6"/>
    <dgm:cxn modelId="{FE347187-933D-4992-8730-BC5279EE1F0C}" type="presParOf" srcId="{4F8518CF-6253-42E0-B773-A25D24F589A5}" destId="{0BEC990D-6A33-43B1-BED4-645BE56BEE3A}" srcOrd="1" destOrd="0" presId="urn:microsoft.com/office/officeart/2005/8/layout/bList2#6"/>
    <dgm:cxn modelId="{A82976FE-2C7E-4E79-8B6E-F4DAB2517D8E}" type="presParOf" srcId="{4F8518CF-6253-42E0-B773-A25D24F589A5}" destId="{EFB63A2E-83B8-4503-A2D4-63D03B672346}" srcOrd="2" destOrd="0" presId="urn:microsoft.com/office/officeart/2005/8/layout/bList2#6"/>
    <dgm:cxn modelId="{7EF7E200-ECDA-43F2-9388-65F6DB789C85}" type="presParOf" srcId="{EFB63A2E-83B8-4503-A2D4-63D03B672346}" destId="{DCC97561-6E7F-4E4D-98F3-F9D4E12DBC3C}" srcOrd="0" destOrd="0" presId="urn:microsoft.com/office/officeart/2005/8/layout/bList2#6"/>
    <dgm:cxn modelId="{A174964D-7092-45B9-9C9D-902DF6D2E821}" type="presParOf" srcId="{EFB63A2E-83B8-4503-A2D4-63D03B672346}" destId="{1EB2FF78-13F4-4426-941B-B425E871C2D4}" srcOrd="1" destOrd="0" presId="urn:microsoft.com/office/officeart/2005/8/layout/bList2#6"/>
    <dgm:cxn modelId="{0E926CDE-ABA3-4256-933A-E75EBA0C4AE0}" type="presParOf" srcId="{EFB63A2E-83B8-4503-A2D4-63D03B672346}" destId="{28098F1D-55C6-49A3-B04D-D9F93AA4DEA0}" srcOrd="2" destOrd="0" presId="urn:microsoft.com/office/officeart/2005/8/layout/bList2#6"/>
    <dgm:cxn modelId="{3C5D0C30-6AAB-4F53-9332-B3B68EEBC0F5}" type="presParOf" srcId="{EFB63A2E-83B8-4503-A2D4-63D03B672346}" destId="{75A386AE-E84C-47E3-86B6-BFD08150CE74}" srcOrd="3" destOrd="0" presId="urn:microsoft.com/office/officeart/2005/8/layout/bList2#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7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614 443,1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727 887,4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383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1452" custScaleY="77557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28868" custLinFactNeighborY="-33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9412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80319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3516" custLinFactNeighborY="-279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4574205B-0D90-49C3-8D9A-52374943353C}" type="presOf" srcId="{666CAB67-9A4F-435D-8715-80188866E6FA}" destId="{28098F1D-55C6-49A3-B04D-D9F93AA4DEA0}" srcOrd="1" destOrd="0" presId="urn:microsoft.com/office/officeart/2005/8/layout/bList2#7"/>
    <dgm:cxn modelId="{0DB80A11-9F06-4657-9DCD-7528DB1A1C11}" type="presOf" srcId="{666CAB67-9A4F-435D-8715-80188866E6FA}" destId="{1EB2FF78-13F4-4426-941B-B425E871C2D4}" srcOrd="0" destOrd="0" presId="urn:microsoft.com/office/officeart/2005/8/layout/bList2#7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7571F30A-3F52-4B43-8A85-B48213EA5350}" type="presOf" srcId="{3CB3C44A-81D3-42C8-9B40-E2C6B01AFED0}" destId="{69EB2970-CD27-4B7B-80B4-890201B87ABE}" srcOrd="0" destOrd="0" presId="urn:microsoft.com/office/officeart/2005/8/layout/bList2#7"/>
    <dgm:cxn modelId="{66B9871F-113C-494C-9EF1-AF3EF33F953A}" type="presOf" srcId="{920E7E5D-2EFB-47A1-AF73-22A6EE0FD74B}" destId="{4F8518CF-6253-42E0-B773-A25D24F589A5}" srcOrd="0" destOrd="0" presId="urn:microsoft.com/office/officeart/2005/8/layout/bList2#7"/>
    <dgm:cxn modelId="{309625BE-0B03-428F-8415-9EFD472D2E42}" type="presOf" srcId="{652C3139-718D-4507-8A54-DF1C831196D6}" destId="{B534FA06-63DA-4F7D-89A3-0FE2A4CA21C2}" srcOrd="1" destOrd="0" presId="urn:microsoft.com/office/officeart/2005/8/layout/bList2#7"/>
    <dgm:cxn modelId="{AB677BF7-011C-426E-A28B-FF2C67D2BBEA}" type="presOf" srcId="{652C3139-718D-4507-8A54-DF1C831196D6}" destId="{0A20F677-A627-4B50-B1AF-EC6E4F4183D6}" srcOrd="0" destOrd="0" presId="urn:microsoft.com/office/officeart/2005/8/layout/bList2#7"/>
    <dgm:cxn modelId="{402A15A2-66E5-47A5-BBB5-9CEE3CD7C9AF}" type="presOf" srcId="{8C42A307-23A3-4C5E-91FD-C3730BC2F9CB}" destId="{0BEC990D-6A33-43B1-BED4-645BE56BEE3A}" srcOrd="0" destOrd="0" presId="urn:microsoft.com/office/officeart/2005/8/layout/bList2#7"/>
    <dgm:cxn modelId="{DE40DBC1-7E30-4997-9821-3756F33AE1F6}" type="presOf" srcId="{47548285-C1AA-470A-B035-AFEC0DED838B}" destId="{DCC97561-6E7F-4E4D-98F3-F9D4E12DBC3C}" srcOrd="0" destOrd="0" presId="urn:microsoft.com/office/officeart/2005/8/layout/bList2#7"/>
    <dgm:cxn modelId="{FA01F04F-FBF7-4D41-9A89-96517AA5F23D}" type="presParOf" srcId="{4F8518CF-6253-42E0-B773-A25D24F589A5}" destId="{1B2DEA3A-19C1-4058-8865-651058996E57}" srcOrd="0" destOrd="0" presId="urn:microsoft.com/office/officeart/2005/8/layout/bList2#7"/>
    <dgm:cxn modelId="{685D3E21-8208-4D99-826D-49938DD065A7}" type="presParOf" srcId="{1B2DEA3A-19C1-4058-8865-651058996E57}" destId="{69EB2970-CD27-4B7B-80B4-890201B87ABE}" srcOrd="0" destOrd="0" presId="urn:microsoft.com/office/officeart/2005/8/layout/bList2#7"/>
    <dgm:cxn modelId="{A43B3A6A-11F6-4CB2-931A-61F9600EC9A6}" type="presParOf" srcId="{1B2DEA3A-19C1-4058-8865-651058996E57}" destId="{0A20F677-A627-4B50-B1AF-EC6E4F4183D6}" srcOrd="1" destOrd="0" presId="urn:microsoft.com/office/officeart/2005/8/layout/bList2#7"/>
    <dgm:cxn modelId="{35F53E6A-D4C3-4129-93FA-3C20478E9181}" type="presParOf" srcId="{1B2DEA3A-19C1-4058-8865-651058996E57}" destId="{B534FA06-63DA-4F7D-89A3-0FE2A4CA21C2}" srcOrd="2" destOrd="0" presId="urn:microsoft.com/office/officeart/2005/8/layout/bList2#7"/>
    <dgm:cxn modelId="{1D5F7C19-A191-4AB8-906D-1AE9B7B9D966}" type="presParOf" srcId="{1B2DEA3A-19C1-4058-8865-651058996E57}" destId="{7B127399-449A-4E3A-B835-ED8358564BCD}" srcOrd="3" destOrd="0" presId="urn:microsoft.com/office/officeart/2005/8/layout/bList2#7"/>
    <dgm:cxn modelId="{AD6CB51A-0890-43EB-88F3-4DAF39AEA862}" type="presParOf" srcId="{4F8518CF-6253-42E0-B773-A25D24F589A5}" destId="{0BEC990D-6A33-43B1-BED4-645BE56BEE3A}" srcOrd="1" destOrd="0" presId="urn:microsoft.com/office/officeart/2005/8/layout/bList2#7"/>
    <dgm:cxn modelId="{F228EABB-E62E-4586-991E-B8F7678CEA3E}" type="presParOf" srcId="{4F8518CF-6253-42E0-B773-A25D24F589A5}" destId="{EFB63A2E-83B8-4503-A2D4-63D03B672346}" srcOrd="2" destOrd="0" presId="urn:microsoft.com/office/officeart/2005/8/layout/bList2#7"/>
    <dgm:cxn modelId="{B88ED475-DAB3-47BF-BFDD-141FCB7F3A9D}" type="presParOf" srcId="{EFB63A2E-83B8-4503-A2D4-63D03B672346}" destId="{DCC97561-6E7F-4E4D-98F3-F9D4E12DBC3C}" srcOrd="0" destOrd="0" presId="urn:microsoft.com/office/officeart/2005/8/layout/bList2#7"/>
    <dgm:cxn modelId="{E1980BD7-E348-4229-B668-0307DF4C65B3}" type="presParOf" srcId="{EFB63A2E-83B8-4503-A2D4-63D03B672346}" destId="{1EB2FF78-13F4-4426-941B-B425E871C2D4}" srcOrd="1" destOrd="0" presId="urn:microsoft.com/office/officeart/2005/8/layout/bList2#7"/>
    <dgm:cxn modelId="{9CF5F1EC-0182-41A7-A578-EF66F1EC2C6F}" type="presParOf" srcId="{EFB63A2E-83B8-4503-A2D4-63D03B672346}" destId="{28098F1D-55C6-49A3-B04D-D9F93AA4DEA0}" srcOrd="2" destOrd="0" presId="urn:microsoft.com/office/officeart/2005/8/layout/bList2#7"/>
    <dgm:cxn modelId="{AFA869BB-B887-4191-8B87-90AA9CF9FFBB}" type="presParOf" srcId="{EFB63A2E-83B8-4503-A2D4-63D03B672346}" destId="{75A386AE-E84C-47E3-86B6-BFD08150CE74}" srcOrd="3" destOrd="0" presId="urn:microsoft.com/office/officeart/2005/8/layout/bList2#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8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3 076,0  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 3 885,0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5989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1369" custLinFactNeighborY="-33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5630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9349" custLinFactNeighborY="-3381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FD920E60-03A4-4B00-98F9-3B7327AD0CE4}" type="presOf" srcId="{652C3139-718D-4507-8A54-DF1C831196D6}" destId="{B534FA06-63DA-4F7D-89A3-0FE2A4CA21C2}" srcOrd="1" destOrd="0" presId="urn:microsoft.com/office/officeart/2005/8/layout/bList2#8"/>
    <dgm:cxn modelId="{E18595C3-1CBF-42C6-AA5C-3D5A8105522E}" type="presOf" srcId="{666CAB67-9A4F-435D-8715-80188866E6FA}" destId="{28098F1D-55C6-49A3-B04D-D9F93AA4DEA0}" srcOrd="1" destOrd="0" presId="urn:microsoft.com/office/officeart/2005/8/layout/bList2#8"/>
    <dgm:cxn modelId="{C665A8E8-4311-4486-B92D-E0ADC3069DC9}" type="presOf" srcId="{3CB3C44A-81D3-42C8-9B40-E2C6B01AFED0}" destId="{69EB2970-CD27-4B7B-80B4-890201B87ABE}" srcOrd="0" destOrd="0" presId="urn:microsoft.com/office/officeart/2005/8/layout/bList2#8"/>
    <dgm:cxn modelId="{B2F8A9B2-80FF-48DA-A4BC-446E03DF25B6}" type="presOf" srcId="{47548285-C1AA-470A-B035-AFEC0DED838B}" destId="{DCC97561-6E7F-4E4D-98F3-F9D4E12DBC3C}" srcOrd="0" destOrd="0" presId="urn:microsoft.com/office/officeart/2005/8/layout/bList2#8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514C726F-9770-4B04-866D-4DCE26CCBA6A}" type="presOf" srcId="{8C42A307-23A3-4C5E-91FD-C3730BC2F9CB}" destId="{0BEC990D-6A33-43B1-BED4-645BE56BEE3A}" srcOrd="0" destOrd="0" presId="urn:microsoft.com/office/officeart/2005/8/layout/bList2#8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2B0639C3-42FB-4C00-8283-D41B250B632B}" type="presOf" srcId="{652C3139-718D-4507-8A54-DF1C831196D6}" destId="{0A20F677-A627-4B50-B1AF-EC6E4F4183D6}" srcOrd="0" destOrd="0" presId="urn:microsoft.com/office/officeart/2005/8/layout/bList2#8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661E0026-7692-4914-A5AD-2D675C421947}" type="presOf" srcId="{666CAB67-9A4F-435D-8715-80188866E6FA}" destId="{1EB2FF78-13F4-4426-941B-B425E871C2D4}" srcOrd="0" destOrd="0" presId="urn:microsoft.com/office/officeart/2005/8/layout/bList2#8"/>
    <dgm:cxn modelId="{8BB4DA29-EB76-4D05-A81D-1EDE5F3EEC6C}" type="presOf" srcId="{920E7E5D-2EFB-47A1-AF73-22A6EE0FD74B}" destId="{4F8518CF-6253-42E0-B773-A25D24F589A5}" srcOrd="0" destOrd="0" presId="urn:microsoft.com/office/officeart/2005/8/layout/bList2#8"/>
    <dgm:cxn modelId="{4E3883D3-2BF5-485B-AA20-7134E0DCF5CD}" type="presParOf" srcId="{4F8518CF-6253-42E0-B773-A25D24F589A5}" destId="{1B2DEA3A-19C1-4058-8865-651058996E57}" srcOrd="0" destOrd="0" presId="urn:microsoft.com/office/officeart/2005/8/layout/bList2#8"/>
    <dgm:cxn modelId="{548B1CFD-A4D6-4327-A564-4BDC1E33A5E1}" type="presParOf" srcId="{1B2DEA3A-19C1-4058-8865-651058996E57}" destId="{69EB2970-CD27-4B7B-80B4-890201B87ABE}" srcOrd="0" destOrd="0" presId="urn:microsoft.com/office/officeart/2005/8/layout/bList2#8"/>
    <dgm:cxn modelId="{4F74CE22-9584-4560-967C-C4BBF63AD1EE}" type="presParOf" srcId="{1B2DEA3A-19C1-4058-8865-651058996E57}" destId="{0A20F677-A627-4B50-B1AF-EC6E4F4183D6}" srcOrd="1" destOrd="0" presId="urn:microsoft.com/office/officeart/2005/8/layout/bList2#8"/>
    <dgm:cxn modelId="{290DA0F7-591E-4E03-9B7C-A429AB213261}" type="presParOf" srcId="{1B2DEA3A-19C1-4058-8865-651058996E57}" destId="{B534FA06-63DA-4F7D-89A3-0FE2A4CA21C2}" srcOrd="2" destOrd="0" presId="urn:microsoft.com/office/officeart/2005/8/layout/bList2#8"/>
    <dgm:cxn modelId="{1E017C34-AE9B-4CA5-89D9-7A948A031E68}" type="presParOf" srcId="{1B2DEA3A-19C1-4058-8865-651058996E57}" destId="{7B127399-449A-4E3A-B835-ED8358564BCD}" srcOrd="3" destOrd="0" presId="urn:microsoft.com/office/officeart/2005/8/layout/bList2#8"/>
    <dgm:cxn modelId="{5FD3CBF9-251D-481F-83E9-46679A8FCFB5}" type="presParOf" srcId="{4F8518CF-6253-42E0-B773-A25D24F589A5}" destId="{0BEC990D-6A33-43B1-BED4-645BE56BEE3A}" srcOrd="1" destOrd="0" presId="urn:microsoft.com/office/officeart/2005/8/layout/bList2#8"/>
    <dgm:cxn modelId="{10D72B10-7D97-47E6-885B-B3C1DA757687}" type="presParOf" srcId="{4F8518CF-6253-42E0-B773-A25D24F589A5}" destId="{EFB63A2E-83B8-4503-A2D4-63D03B672346}" srcOrd="2" destOrd="0" presId="urn:microsoft.com/office/officeart/2005/8/layout/bList2#8"/>
    <dgm:cxn modelId="{DCC94947-DBDE-4255-AF2C-0D6F63BA537C}" type="presParOf" srcId="{EFB63A2E-83B8-4503-A2D4-63D03B672346}" destId="{DCC97561-6E7F-4E4D-98F3-F9D4E12DBC3C}" srcOrd="0" destOrd="0" presId="urn:microsoft.com/office/officeart/2005/8/layout/bList2#8"/>
    <dgm:cxn modelId="{AE25D46E-5CD2-49B5-879B-8393829DB04A}" type="presParOf" srcId="{EFB63A2E-83B8-4503-A2D4-63D03B672346}" destId="{1EB2FF78-13F4-4426-941B-B425E871C2D4}" srcOrd="1" destOrd="0" presId="urn:microsoft.com/office/officeart/2005/8/layout/bList2#8"/>
    <dgm:cxn modelId="{867DE642-E162-49AF-93F1-69334008E5F8}" type="presParOf" srcId="{EFB63A2E-83B8-4503-A2D4-63D03B672346}" destId="{28098F1D-55C6-49A3-B04D-D9F93AA4DEA0}" srcOrd="2" destOrd="0" presId="urn:microsoft.com/office/officeart/2005/8/layout/bList2#8"/>
    <dgm:cxn modelId="{B39A0669-480F-479C-8261-D71AE28D13F3}" type="presParOf" srcId="{EFB63A2E-83B8-4503-A2D4-63D03B672346}" destId="{75A386AE-E84C-47E3-86B6-BFD08150CE74}" srcOrd="3" destOrd="0" presId="urn:microsoft.com/office/officeart/2005/8/layout/bList2#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4B4F95-F702-416E-8955-15B569334890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B91992-1528-408F-B6BC-6639320095C4}">
      <dgm:prSet phldrT="[Текст]" custT="1"/>
      <dgm:spPr>
        <a:solidFill>
          <a:srgbClr val="F2974C"/>
        </a:solidFill>
      </dgm:spPr>
      <dgm:t>
        <a:bodyPr lIns="0" tIns="0" rIns="0"/>
        <a:lstStyle/>
        <a:p>
          <a:endParaRPr lang="ru-RU" sz="1800" b="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Транспортный налог </a:t>
          </a:r>
        </a:p>
        <a:p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7F61EF14-4869-426C-B199-B07CBCE0D62C}" type="parTrans" cxnId="{3B4986FE-9D58-47A7-ADE7-954E01E62C2C}">
      <dgm:prSet/>
      <dgm:spPr/>
      <dgm:t>
        <a:bodyPr/>
        <a:lstStyle/>
        <a:p>
          <a:endParaRPr lang="ru-RU"/>
        </a:p>
      </dgm:t>
    </dgm:pt>
    <dgm:pt modelId="{5A13348D-3D5F-4035-85E9-C7C9FECE17B6}" type="sibTrans" cxnId="{3B4986FE-9D58-47A7-ADE7-954E01E62C2C}">
      <dgm:prSet/>
      <dgm:spPr/>
      <dgm:t>
        <a:bodyPr/>
        <a:lstStyle/>
        <a:p>
          <a:endParaRPr lang="ru-RU"/>
        </a:p>
      </dgm:t>
    </dgm:pt>
    <dgm:pt modelId="{A9DFBF9D-1F44-428B-BBC3-4BC594B18C9B}">
      <dgm:prSet phldrT="[Текст]"/>
      <dgm:spPr>
        <a:solidFill>
          <a:schemeClr val="accent1"/>
        </a:solidFill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78 %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7616DD1-3EA7-4C8C-8FBA-AB6D47437DB6}" type="parTrans" cxnId="{603C6195-B810-43C6-A6E4-1000A8641F51}">
      <dgm:prSet/>
      <dgm:spPr/>
      <dgm:t>
        <a:bodyPr/>
        <a:lstStyle/>
        <a:p>
          <a:endParaRPr lang="ru-RU"/>
        </a:p>
      </dgm:t>
    </dgm:pt>
    <dgm:pt modelId="{9821C92E-D579-46CD-AE41-E872B3FCB5EF}" type="sibTrans" cxnId="{603C6195-B810-43C6-A6E4-1000A8641F51}">
      <dgm:prSet/>
      <dgm:spPr/>
      <dgm:t>
        <a:bodyPr/>
        <a:lstStyle/>
        <a:p>
          <a:endParaRPr lang="ru-RU"/>
        </a:p>
      </dgm:t>
    </dgm:pt>
    <dgm:pt modelId="{255094FF-4CCD-4EC9-80AC-52592ACADBEF}" type="pres">
      <dgm:prSet presAssocID="{AE4B4F95-F702-416E-8955-15B56933489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0E5DE9-7FDB-4071-93B4-0DDFDA2B31A7}" type="pres">
      <dgm:prSet presAssocID="{AE4B4F95-F702-416E-8955-15B569334890}" presName="cycle" presStyleCnt="0"/>
      <dgm:spPr/>
    </dgm:pt>
    <dgm:pt modelId="{B0DA8040-27B9-4AD0-B0BF-0FC243E5006B}" type="pres">
      <dgm:prSet presAssocID="{AE4B4F95-F702-416E-8955-15B569334890}" presName="centerShape" presStyleCnt="0"/>
      <dgm:spPr/>
    </dgm:pt>
    <dgm:pt modelId="{0DDAA0C1-2E69-41B9-BC9D-AF48435D70E0}" type="pres">
      <dgm:prSet presAssocID="{AE4B4F95-F702-416E-8955-15B569334890}" presName="connSite" presStyleLbl="node1" presStyleIdx="0" presStyleCnt="3"/>
      <dgm:spPr/>
    </dgm:pt>
    <dgm:pt modelId="{D31F6BA2-4623-46F4-91BE-A6331CE1CE3D}" type="pres">
      <dgm:prSet presAssocID="{AE4B4F95-F702-416E-8955-15B569334890}" presName="visible" presStyleLbl="node1" presStyleIdx="0" presStyleCnt="3" custScaleX="115211" custScaleY="11187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39326F0-F1F0-48B4-9B50-A6DBDC2A8E0E}" type="pres">
      <dgm:prSet presAssocID="{7F61EF14-4869-426C-B199-B07CBCE0D62C}" presName="Name25" presStyleLbl="parChTrans1D1" presStyleIdx="0" presStyleCnt="2"/>
      <dgm:spPr/>
      <dgm:t>
        <a:bodyPr/>
        <a:lstStyle/>
        <a:p>
          <a:endParaRPr lang="ru-RU"/>
        </a:p>
      </dgm:t>
    </dgm:pt>
    <dgm:pt modelId="{F3272A99-1D06-4215-A50F-1465B2C2C67A}" type="pres">
      <dgm:prSet presAssocID="{73B91992-1528-408F-B6BC-6639320095C4}" presName="node" presStyleCnt="0"/>
      <dgm:spPr/>
    </dgm:pt>
    <dgm:pt modelId="{22A86CA5-CFC6-46CF-8CB2-6A009E6DD3EE}" type="pres">
      <dgm:prSet presAssocID="{73B91992-1528-408F-B6BC-6639320095C4}" presName="parentNode" presStyleLbl="node1" presStyleIdx="1" presStyleCnt="3" custScaleX="194350" custScaleY="188835" custLinFactNeighborX="40990" custLinFactNeighborY="-544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F0995-882E-4EEF-A7B0-96E48558228C}" type="pres">
      <dgm:prSet presAssocID="{73B91992-1528-408F-B6BC-6639320095C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61CC56-B154-43C7-B562-B63BD568DB75}" type="pres">
      <dgm:prSet presAssocID="{67616DD1-3EA7-4C8C-8FBA-AB6D47437DB6}" presName="Name25" presStyleLbl="parChTrans1D1" presStyleIdx="1" presStyleCnt="2"/>
      <dgm:spPr/>
      <dgm:t>
        <a:bodyPr/>
        <a:lstStyle/>
        <a:p>
          <a:endParaRPr lang="ru-RU"/>
        </a:p>
      </dgm:t>
    </dgm:pt>
    <dgm:pt modelId="{D785DFD2-32DA-4758-953F-67F3BAA4835A}" type="pres">
      <dgm:prSet presAssocID="{A9DFBF9D-1F44-428B-BBC3-4BC594B18C9B}" presName="node" presStyleCnt="0"/>
      <dgm:spPr/>
    </dgm:pt>
    <dgm:pt modelId="{5C685698-C19D-4E5E-B90D-975B2E999CCD}" type="pres">
      <dgm:prSet presAssocID="{A9DFBF9D-1F44-428B-BBC3-4BC594B18C9B}" presName="parentNode" presStyleLbl="node1" presStyleIdx="2" presStyleCnt="3" custScaleX="192206" custScaleY="191138" custLinFactNeighborX="46768" custLinFactNeighborY="444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6EFC1-EA87-418D-B14B-D135881B924F}" type="pres">
      <dgm:prSet presAssocID="{A9DFBF9D-1F44-428B-BBC3-4BC594B18C9B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264650-9A5B-4185-BA84-238987255C86}" type="presOf" srcId="{7F61EF14-4869-426C-B199-B07CBCE0D62C}" destId="{939326F0-F1F0-48B4-9B50-A6DBDC2A8E0E}" srcOrd="0" destOrd="0" presId="urn:microsoft.com/office/officeart/2005/8/layout/radial2"/>
    <dgm:cxn modelId="{59881534-EB80-47C2-AE7E-9CBA799FEB9D}" type="presOf" srcId="{67616DD1-3EA7-4C8C-8FBA-AB6D47437DB6}" destId="{6D61CC56-B154-43C7-B562-B63BD568DB75}" srcOrd="0" destOrd="0" presId="urn:microsoft.com/office/officeart/2005/8/layout/radial2"/>
    <dgm:cxn modelId="{CE429F80-A856-4AEE-8293-C0375B30B9EE}" type="presOf" srcId="{AE4B4F95-F702-416E-8955-15B569334890}" destId="{255094FF-4CCD-4EC9-80AC-52592ACADBEF}" srcOrd="0" destOrd="0" presId="urn:microsoft.com/office/officeart/2005/8/layout/radial2"/>
    <dgm:cxn modelId="{3B4986FE-9D58-47A7-ADE7-954E01E62C2C}" srcId="{AE4B4F95-F702-416E-8955-15B569334890}" destId="{73B91992-1528-408F-B6BC-6639320095C4}" srcOrd="0" destOrd="0" parTransId="{7F61EF14-4869-426C-B199-B07CBCE0D62C}" sibTransId="{5A13348D-3D5F-4035-85E9-C7C9FECE17B6}"/>
    <dgm:cxn modelId="{A7FA5DA3-C784-4BE9-9ADB-F0863E70D08A}" type="presOf" srcId="{73B91992-1528-408F-B6BC-6639320095C4}" destId="{22A86CA5-CFC6-46CF-8CB2-6A009E6DD3EE}" srcOrd="0" destOrd="0" presId="urn:microsoft.com/office/officeart/2005/8/layout/radial2"/>
    <dgm:cxn modelId="{603C6195-B810-43C6-A6E4-1000A8641F51}" srcId="{AE4B4F95-F702-416E-8955-15B569334890}" destId="{A9DFBF9D-1F44-428B-BBC3-4BC594B18C9B}" srcOrd="1" destOrd="0" parTransId="{67616DD1-3EA7-4C8C-8FBA-AB6D47437DB6}" sibTransId="{9821C92E-D579-46CD-AE41-E872B3FCB5EF}"/>
    <dgm:cxn modelId="{A8B9037C-D977-4EB7-822C-C886716FB04F}" type="presOf" srcId="{A9DFBF9D-1F44-428B-BBC3-4BC594B18C9B}" destId="{5C685698-C19D-4E5E-B90D-975B2E999CCD}" srcOrd="0" destOrd="0" presId="urn:microsoft.com/office/officeart/2005/8/layout/radial2"/>
    <dgm:cxn modelId="{A7440BFC-99AE-4375-8872-C18285D919F5}" type="presParOf" srcId="{255094FF-4CCD-4EC9-80AC-52592ACADBEF}" destId="{810E5DE9-7FDB-4071-93B4-0DDFDA2B31A7}" srcOrd="0" destOrd="0" presId="urn:microsoft.com/office/officeart/2005/8/layout/radial2"/>
    <dgm:cxn modelId="{0CF2CE5A-C0EC-4156-8486-4D1232E00627}" type="presParOf" srcId="{810E5DE9-7FDB-4071-93B4-0DDFDA2B31A7}" destId="{B0DA8040-27B9-4AD0-B0BF-0FC243E5006B}" srcOrd="0" destOrd="0" presId="urn:microsoft.com/office/officeart/2005/8/layout/radial2"/>
    <dgm:cxn modelId="{5196F1DF-2BF5-470C-BAC5-1D78302D8D18}" type="presParOf" srcId="{B0DA8040-27B9-4AD0-B0BF-0FC243E5006B}" destId="{0DDAA0C1-2E69-41B9-BC9D-AF48435D70E0}" srcOrd="0" destOrd="0" presId="urn:microsoft.com/office/officeart/2005/8/layout/radial2"/>
    <dgm:cxn modelId="{6AA4C989-2AF9-4F4E-B3D7-F1FF098D9428}" type="presParOf" srcId="{B0DA8040-27B9-4AD0-B0BF-0FC243E5006B}" destId="{D31F6BA2-4623-46F4-91BE-A6331CE1CE3D}" srcOrd="1" destOrd="0" presId="urn:microsoft.com/office/officeart/2005/8/layout/radial2"/>
    <dgm:cxn modelId="{75A9C4EB-5DDD-44F1-997B-0F49964D9F6F}" type="presParOf" srcId="{810E5DE9-7FDB-4071-93B4-0DDFDA2B31A7}" destId="{939326F0-F1F0-48B4-9B50-A6DBDC2A8E0E}" srcOrd="1" destOrd="0" presId="urn:microsoft.com/office/officeart/2005/8/layout/radial2"/>
    <dgm:cxn modelId="{5995FEF1-91D0-460C-8E3B-01D0947D4D9D}" type="presParOf" srcId="{810E5DE9-7FDB-4071-93B4-0DDFDA2B31A7}" destId="{F3272A99-1D06-4215-A50F-1465B2C2C67A}" srcOrd="2" destOrd="0" presId="urn:microsoft.com/office/officeart/2005/8/layout/radial2"/>
    <dgm:cxn modelId="{660BB362-1119-4B24-9CEC-1ED6982417AC}" type="presParOf" srcId="{F3272A99-1D06-4215-A50F-1465B2C2C67A}" destId="{22A86CA5-CFC6-46CF-8CB2-6A009E6DD3EE}" srcOrd="0" destOrd="0" presId="urn:microsoft.com/office/officeart/2005/8/layout/radial2"/>
    <dgm:cxn modelId="{A0624ECB-FFB8-47B0-9FCD-A11EF2FBB248}" type="presParOf" srcId="{F3272A99-1D06-4215-A50F-1465B2C2C67A}" destId="{D39F0995-882E-4EEF-A7B0-96E48558228C}" srcOrd="1" destOrd="0" presId="urn:microsoft.com/office/officeart/2005/8/layout/radial2"/>
    <dgm:cxn modelId="{DD7ADD9E-8041-460C-9545-5EFE9D866301}" type="presParOf" srcId="{810E5DE9-7FDB-4071-93B4-0DDFDA2B31A7}" destId="{6D61CC56-B154-43C7-B562-B63BD568DB75}" srcOrd="3" destOrd="0" presId="urn:microsoft.com/office/officeart/2005/8/layout/radial2"/>
    <dgm:cxn modelId="{E214545C-4983-4A7E-AF29-AD7E17CD3B10}" type="presParOf" srcId="{810E5DE9-7FDB-4071-93B4-0DDFDA2B31A7}" destId="{D785DFD2-32DA-4758-953F-67F3BAA4835A}" srcOrd="4" destOrd="0" presId="urn:microsoft.com/office/officeart/2005/8/layout/radial2"/>
    <dgm:cxn modelId="{7545D72A-F62C-41DE-9837-F063140EB71C}" type="presParOf" srcId="{D785DFD2-32DA-4758-953F-67F3BAA4835A}" destId="{5C685698-C19D-4E5E-B90D-975B2E999CCD}" srcOrd="0" destOrd="0" presId="urn:microsoft.com/office/officeart/2005/8/layout/radial2"/>
    <dgm:cxn modelId="{13794E18-809D-467F-A5F9-DE5D10D741B4}" type="presParOf" srcId="{D785DFD2-32DA-4758-953F-67F3BAA4835A}" destId="{7436EFC1-EA87-418D-B14B-D135881B924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9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51 044,4 тыс. рулей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62 781,2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65989" custScaleY="6388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81002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7202" custLinFactNeighborY="-33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65630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71200" custLinFactNeighborX="12504" custLinFactNeighborY="-25323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3516" custLinFactNeighborY="-279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60E8E36-C6D9-4699-A936-DE3E67C88A83}" type="presOf" srcId="{8C42A307-23A3-4C5E-91FD-C3730BC2F9CB}" destId="{0BEC990D-6A33-43B1-BED4-645BE56BEE3A}" srcOrd="0" destOrd="0" presId="urn:microsoft.com/office/officeart/2005/8/layout/bList2#9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C5650DF7-636E-4BC6-AA1E-8FB88B9E9CBF}" type="presOf" srcId="{3CB3C44A-81D3-42C8-9B40-E2C6B01AFED0}" destId="{69EB2970-CD27-4B7B-80B4-890201B87ABE}" srcOrd="0" destOrd="0" presId="urn:microsoft.com/office/officeart/2005/8/layout/bList2#9"/>
    <dgm:cxn modelId="{EB5CFDD8-9FC4-4AD8-A26E-8A1E7152F846}" type="presOf" srcId="{920E7E5D-2EFB-47A1-AF73-22A6EE0FD74B}" destId="{4F8518CF-6253-42E0-B773-A25D24F589A5}" srcOrd="0" destOrd="0" presId="urn:microsoft.com/office/officeart/2005/8/layout/bList2#9"/>
    <dgm:cxn modelId="{BF6C3D08-72D1-4F0D-9350-4F113F460699}" type="presOf" srcId="{652C3139-718D-4507-8A54-DF1C831196D6}" destId="{B534FA06-63DA-4F7D-89A3-0FE2A4CA21C2}" srcOrd="1" destOrd="0" presId="urn:microsoft.com/office/officeart/2005/8/layout/bList2#9"/>
    <dgm:cxn modelId="{0F63F8A4-3BEC-4EC5-B4D5-D9C9DEA19865}" type="presOf" srcId="{666CAB67-9A4F-435D-8715-80188866E6FA}" destId="{1EB2FF78-13F4-4426-941B-B425E871C2D4}" srcOrd="0" destOrd="0" presId="urn:microsoft.com/office/officeart/2005/8/layout/bList2#9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B2EE7603-BD54-46A1-9436-5B47ED6D92CF}" type="presOf" srcId="{47548285-C1AA-470A-B035-AFEC0DED838B}" destId="{DCC97561-6E7F-4E4D-98F3-F9D4E12DBC3C}" srcOrd="0" destOrd="0" presId="urn:microsoft.com/office/officeart/2005/8/layout/bList2#9"/>
    <dgm:cxn modelId="{14571C19-AC9A-4778-AA66-CFD5E35C1475}" type="presOf" srcId="{666CAB67-9A4F-435D-8715-80188866E6FA}" destId="{28098F1D-55C6-49A3-B04D-D9F93AA4DEA0}" srcOrd="1" destOrd="0" presId="urn:microsoft.com/office/officeart/2005/8/layout/bList2#9"/>
    <dgm:cxn modelId="{FD7DCDAE-E313-4698-93E8-69995E2C3199}" type="presOf" srcId="{652C3139-718D-4507-8A54-DF1C831196D6}" destId="{0A20F677-A627-4B50-B1AF-EC6E4F4183D6}" srcOrd="0" destOrd="0" presId="urn:microsoft.com/office/officeart/2005/8/layout/bList2#9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A5DB125F-59F0-4514-A6FD-2812F92447FE}" type="presParOf" srcId="{4F8518CF-6253-42E0-B773-A25D24F589A5}" destId="{1B2DEA3A-19C1-4058-8865-651058996E57}" srcOrd="0" destOrd="0" presId="urn:microsoft.com/office/officeart/2005/8/layout/bList2#9"/>
    <dgm:cxn modelId="{FB51F6DF-7746-4BC5-809E-D738855BFE70}" type="presParOf" srcId="{1B2DEA3A-19C1-4058-8865-651058996E57}" destId="{69EB2970-CD27-4B7B-80B4-890201B87ABE}" srcOrd="0" destOrd="0" presId="urn:microsoft.com/office/officeart/2005/8/layout/bList2#9"/>
    <dgm:cxn modelId="{F51B3CD6-687C-4B38-88E0-408FBBA4DC09}" type="presParOf" srcId="{1B2DEA3A-19C1-4058-8865-651058996E57}" destId="{0A20F677-A627-4B50-B1AF-EC6E4F4183D6}" srcOrd="1" destOrd="0" presId="urn:microsoft.com/office/officeart/2005/8/layout/bList2#9"/>
    <dgm:cxn modelId="{FFE48B87-2041-40B9-AA8C-7774B717F276}" type="presParOf" srcId="{1B2DEA3A-19C1-4058-8865-651058996E57}" destId="{B534FA06-63DA-4F7D-89A3-0FE2A4CA21C2}" srcOrd="2" destOrd="0" presId="urn:microsoft.com/office/officeart/2005/8/layout/bList2#9"/>
    <dgm:cxn modelId="{40CC05FD-7EC6-4005-86D1-D1BE59BD90D3}" type="presParOf" srcId="{1B2DEA3A-19C1-4058-8865-651058996E57}" destId="{7B127399-449A-4E3A-B835-ED8358564BCD}" srcOrd="3" destOrd="0" presId="urn:microsoft.com/office/officeart/2005/8/layout/bList2#9"/>
    <dgm:cxn modelId="{B8C76E3B-162E-4D0F-8034-FE65B5C59828}" type="presParOf" srcId="{4F8518CF-6253-42E0-B773-A25D24F589A5}" destId="{0BEC990D-6A33-43B1-BED4-645BE56BEE3A}" srcOrd="1" destOrd="0" presId="urn:microsoft.com/office/officeart/2005/8/layout/bList2#9"/>
    <dgm:cxn modelId="{11E0E041-1DE3-4996-861D-B6174053BF88}" type="presParOf" srcId="{4F8518CF-6253-42E0-B773-A25D24F589A5}" destId="{EFB63A2E-83B8-4503-A2D4-63D03B672346}" srcOrd="2" destOrd="0" presId="urn:microsoft.com/office/officeart/2005/8/layout/bList2#9"/>
    <dgm:cxn modelId="{8B53D3D9-4D89-4472-8854-C1D83D02C8ED}" type="presParOf" srcId="{EFB63A2E-83B8-4503-A2D4-63D03B672346}" destId="{DCC97561-6E7F-4E4D-98F3-F9D4E12DBC3C}" srcOrd="0" destOrd="0" presId="urn:microsoft.com/office/officeart/2005/8/layout/bList2#9"/>
    <dgm:cxn modelId="{10884FFE-9D2D-45A5-8308-9D44102F3474}" type="presParOf" srcId="{EFB63A2E-83B8-4503-A2D4-63D03B672346}" destId="{1EB2FF78-13F4-4426-941B-B425E871C2D4}" srcOrd="1" destOrd="0" presId="urn:microsoft.com/office/officeart/2005/8/layout/bList2#9"/>
    <dgm:cxn modelId="{E58013BC-E3CF-4A87-92B0-93888216C4E2}" type="presParOf" srcId="{EFB63A2E-83B8-4503-A2D4-63D03B672346}" destId="{28098F1D-55C6-49A3-B04D-D9F93AA4DEA0}" srcOrd="2" destOrd="0" presId="urn:microsoft.com/office/officeart/2005/8/layout/bList2#9"/>
    <dgm:cxn modelId="{E4B91B73-7D7B-45C0-8008-EBEAD012D9B4}" type="presParOf" srcId="{EFB63A2E-83B8-4503-A2D4-63D03B672346}" destId="{75A386AE-E84C-47E3-86B6-BFD08150CE74}" srcOrd="3" destOrd="0" presId="urn:microsoft.com/office/officeart/2005/8/layout/bList2#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0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15 607,0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9 671,1  </a:t>
          </a:r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0738" custScaleY="64228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70991" custScaleY="73119" custLinFactNeighborX="-192" custLinFactNeighborY="-2582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LinFactNeighborX="-14672" custLinFactNeighborY="-400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3547" custScaleY="69357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4064" custLinFactNeighborX="9177" custLinFactNeighborY="-33150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LinFactNeighborX="13985" custLinFactNeighborY="-4005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C2FA3864-AE07-48BB-9967-68F64184A288}" type="presOf" srcId="{8C42A307-23A3-4C5E-91FD-C3730BC2F9CB}" destId="{0BEC990D-6A33-43B1-BED4-645BE56BEE3A}" srcOrd="0" destOrd="0" presId="urn:microsoft.com/office/officeart/2005/8/layout/bList2#10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EC54676E-1F70-4BC4-AABE-94B40B96CDBD}" type="presOf" srcId="{920E7E5D-2EFB-47A1-AF73-22A6EE0FD74B}" destId="{4F8518CF-6253-42E0-B773-A25D24F589A5}" srcOrd="0" destOrd="0" presId="urn:microsoft.com/office/officeart/2005/8/layout/bList2#10"/>
    <dgm:cxn modelId="{D5CADD45-57AF-42FA-8ABA-37B5FA367F0B}" type="presOf" srcId="{3CB3C44A-81D3-42C8-9B40-E2C6B01AFED0}" destId="{69EB2970-CD27-4B7B-80B4-890201B87ABE}" srcOrd="0" destOrd="0" presId="urn:microsoft.com/office/officeart/2005/8/layout/bList2#10"/>
    <dgm:cxn modelId="{D515F71A-A77A-44F3-B7C7-0BD30CEC08AC}" type="presOf" srcId="{652C3139-718D-4507-8A54-DF1C831196D6}" destId="{B534FA06-63DA-4F7D-89A3-0FE2A4CA21C2}" srcOrd="1" destOrd="0" presId="urn:microsoft.com/office/officeart/2005/8/layout/bList2#10"/>
    <dgm:cxn modelId="{645BF392-BA04-4998-B413-46FD1ECD69FD}" type="presOf" srcId="{652C3139-718D-4507-8A54-DF1C831196D6}" destId="{0A20F677-A627-4B50-B1AF-EC6E4F4183D6}" srcOrd="0" destOrd="0" presId="urn:microsoft.com/office/officeart/2005/8/layout/bList2#10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1F5165E9-33FF-4A9A-A885-15376B2E65F4}" type="presOf" srcId="{666CAB67-9A4F-435D-8715-80188866E6FA}" destId="{1EB2FF78-13F4-4426-941B-B425E871C2D4}" srcOrd="0" destOrd="0" presId="urn:microsoft.com/office/officeart/2005/8/layout/bList2#10"/>
    <dgm:cxn modelId="{75880843-F5D4-4C44-BC88-2A08C90C1851}" type="presOf" srcId="{47548285-C1AA-470A-B035-AFEC0DED838B}" destId="{DCC97561-6E7F-4E4D-98F3-F9D4E12DBC3C}" srcOrd="0" destOrd="0" presId="urn:microsoft.com/office/officeart/2005/8/layout/bList2#10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2625670-F14F-4749-8427-2C0E21C9B46F}" type="presOf" srcId="{666CAB67-9A4F-435D-8715-80188866E6FA}" destId="{28098F1D-55C6-49A3-B04D-D9F93AA4DEA0}" srcOrd="1" destOrd="0" presId="urn:microsoft.com/office/officeart/2005/8/layout/bList2#10"/>
    <dgm:cxn modelId="{34DA910D-2688-487D-8A64-4F5199FD06FB}" type="presParOf" srcId="{4F8518CF-6253-42E0-B773-A25D24F589A5}" destId="{1B2DEA3A-19C1-4058-8865-651058996E57}" srcOrd="0" destOrd="0" presId="urn:microsoft.com/office/officeart/2005/8/layout/bList2#10"/>
    <dgm:cxn modelId="{E8BFB5AB-B941-4824-9247-58A11F6711D6}" type="presParOf" srcId="{1B2DEA3A-19C1-4058-8865-651058996E57}" destId="{69EB2970-CD27-4B7B-80B4-890201B87ABE}" srcOrd="0" destOrd="0" presId="urn:microsoft.com/office/officeart/2005/8/layout/bList2#10"/>
    <dgm:cxn modelId="{FF15474A-E7BE-4D3C-9BA8-6631D3C0B433}" type="presParOf" srcId="{1B2DEA3A-19C1-4058-8865-651058996E57}" destId="{0A20F677-A627-4B50-B1AF-EC6E4F4183D6}" srcOrd="1" destOrd="0" presId="urn:microsoft.com/office/officeart/2005/8/layout/bList2#10"/>
    <dgm:cxn modelId="{AE975880-D834-4C1A-B08D-7D8A8DB9BF6B}" type="presParOf" srcId="{1B2DEA3A-19C1-4058-8865-651058996E57}" destId="{B534FA06-63DA-4F7D-89A3-0FE2A4CA21C2}" srcOrd="2" destOrd="0" presId="urn:microsoft.com/office/officeart/2005/8/layout/bList2#10"/>
    <dgm:cxn modelId="{AA78D676-76CC-4F85-8EFF-FBFD16F0FF76}" type="presParOf" srcId="{1B2DEA3A-19C1-4058-8865-651058996E57}" destId="{7B127399-449A-4E3A-B835-ED8358564BCD}" srcOrd="3" destOrd="0" presId="urn:microsoft.com/office/officeart/2005/8/layout/bList2#10"/>
    <dgm:cxn modelId="{D96A2435-EE64-4E2D-BB72-91EA675EB9A8}" type="presParOf" srcId="{4F8518CF-6253-42E0-B773-A25D24F589A5}" destId="{0BEC990D-6A33-43B1-BED4-645BE56BEE3A}" srcOrd="1" destOrd="0" presId="urn:microsoft.com/office/officeart/2005/8/layout/bList2#10"/>
    <dgm:cxn modelId="{CF60B713-4915-4C8C-A26E-7DD6156440E6}" type="presParOf" srcId="{4F8518CF-6253-42E0-B773-A25D24F589A5}" destId="{EFB63A2E-83B8-4503-A2D4-63D03B672346}" srcOrd="2" destOrd="0" presId="urn:microsoft.com/office/officeart/2005/8/layout/bList2#10"/>
    <dgm:cxn modelId="{4007B302-5C6A-4DE2-9A34-B6DEE8B78EE8}" type="presParOf" srcId="{EFB63A2E-83B8-4503-A2D4-63D03B672346}" destId="{DCC97561-6E7F-4E4D-98F3-F9D4E12DBC3C}" srcOrd="0" destOrd="0" presId="urn:microsoft.com/office/officeart/2005/8/layout/bList2#10"/>
    <dgm:cxn modelId="{5AF36B84-C4FD-4C16-8BC7-BF40D5299EC5}" type="presParOf" srcId="{EFB63A2E-83B8-4503-A2D4-63D03B672346}" destId="{1EB2FF78-13F4-4426-941B-B425E871C2D4}" srcOrd="1" destOrd="0" presId="urn:microsoft.com/office/officeart/2005/8/layout/bList2#10"/>
    <dgm:cxn modelId="{1F425857-F583-48DB-A55E-B41B9FA8196C}" type="presParOf" srcId="{EFB63A2E-83B8-4503-A2D4-63D03B672346}" destId="{28098F1D-55C6-49A3-B04D-D9F93AA4DEA0}" srcOrd="2" destOrd="0" presId="urn:microsoft.com/office/officeart/2005/8/layout/bList2#10"/>
    <dgm:cxn modelId="{1EF25138-CA2E-4E31-9AB5-EC5CDD4F598F}" type="presParOf" srcId="{EFB63A2E-83B8-4503-A2D4-63D03B672346}" destId="{75A386AE-E84C-47E3-86B6-BFD08150CE74}" srcOrd="3" destOrd="0" presId="urn:microsoft.com/office/officeart/2005/8/layout/bList2#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1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11 084,3  тыс. рублей                 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11 741,9 тыс. рублей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1019" custScaleY="58726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7162" custScaleY="70191" custLinFactNeighborX="-2108" custLinFactNeighborY="-34327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ScaleX="74324" custScaleY="69700" custLinFactNeighborX="-34672" custLinFactNeighborY="-482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473" custScaleY="65403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6070" custLinFactNeighborX="11733" custLinFactNeighborY="-37042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ScaleX="70328" custScaleY="62717" custLinFactNeighborX="634" custLinFactNeighborY="-5162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79C0F3C-FCCA-45C7-888F-A59B9C4A069C}" type="presOf" srcId="{3CB3C44A-81D3-42C8-9B40-E2C6B01AFED0}" destId="{69EB2970-CD27-4B7B-80B4-890201B87ABE}" srcOrd="0" destOrd="0" presId="urn:microsoft.com/office/officeart/2005/8/layout/bList2#11"/>
    <dgm:cxn modelId="{3FE60AD2-F7D4-48B2-9BE1-6EBA56B3341D}" type="presOf" srcId="{47548285-C1AA-470A-B035-AFEC0DED838B}" destId="{DCC97561-6E7F-4E4D-98F3-F9D4E12DBC3C}" srcOrd="0" destOrd="0" presId="urn:microsoft.com/office/officeart/2005/8/layout/bList2#11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CE77E562-A7AC-49A9-83B5-2BFE6C37FDA5}" type="presOf" srcId="{8C42A307-23A3-4C5E-91FD-C3730BC2F9CB}" destId="{0BEC990D-6A33-43B1-BED4-645BE56BEE3A}" srcOrd="0" destOrd="0" presId="urn:microsoft.com/office/officeart/2005/8/layout/bList2#11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D1018C21-B658-4C5D-9960-5A7D9BF4C170}" type="presOf" srcId="{652C3139-718D-4507-8A54-DF1C831196D6}" destId="{0A20F677-A627-4B50-B1AF-EC6E4F4183D6}" srcOrd="0" destOrd="0" presId="urn:microsoft.com/office/officeart/2005/8/layout/bList2#11"/>
    <dgm:cxn modelId="{088754C0-E44E-4817-B2FA-893071C9B422}" type="presOf" srcId="{666CAB67-9A4F-435D-8715-80188866E6FA}" destId="{1EB2FF78-13F4-4426-941B-B425E871C2D4}" srcOrd="0" destOrd="0" presId="urn:microsoft.com/office/officeart/2005/8/layout/bList2#11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4BE26694-2850-4E89-B2D6-FD1CE4A1CA76}" type="presOf" srcId="{652C3139-718D-4507-8A54-DF1C831196D6}" destId="{B534FA06-63DA-4F7D-89A3-0FE2A4CA21C2}" srcOrd="1" destOrd="0" presId="urn:microsoft.com/office/officeart/2005/8/layout/bList2#11"/>
    <dgm:cxn modelId="{5F1ABF55-9D36-4F6D-968F-1D80DDB7C2CE}" type="presOf" srcId="{666CAB67-9A4F-435D-8715-80188866E6FA}" destId="{28098F1D-55C6-49A3-B04D-D9F93AA4DEA0}" srcOrd="1" destOrd="0" presId="urn:microsoft.com/office/officeart/2005/8/layout/bList2#11"/>
    <dgm:cxn modelId="{BFF74069-171C-497E-8812-C18763A7AED2}" type="presOf" srcId="{920E7E5D-2EFB-47A1-AF73-22A6EE0FD74B}" destId="{4F8518CF-6253-42E0-B773-A25D24F589A5}" srcOrd="0" destOrd="0" presId="urn:microsoft.com/office/officeart/2005/8/layout/bList2#11"/>
    <dgm:cxn modelId="{F21D9B90-0945-4049-90F5-6089E71C1624}" type="presParOf" srcId="{4F8518CF-6253-42E0-B773-A25D24F589A5}" destId="{1B2DEA3A-19C1-4058-8865-651058996E57}" srcOrd="0" destOrd="0" presId="urn:microsoft.com/office/officeart/2005/8/layout/bList2#11"/>
    <dgm:cxn modelId="{BE3C3D3F-C175-4AAB-9631-CE545853D25A}" type="presParOf" srcId="{1B2DEA3A-19C1-4058-8865-651058996E57}" destId="{69EB2970-CD27-4B7B-80B4-890201B87ABE}" srcOrd="0" destOrd="0" presId="urn:microsoft.com/office/officeart/2005/8/layout/bList2#11"/>
    <dgm:cxn modelId="{64BE9B70-8E02-4F5E-9E05-DDD6A334F1AC}" type="presParOf" srcId="{1B2DEA3A-19C1-4058-8865-651058996E57}" destId="{0A20F677-A627-4B50-B1AF-EC6E4F4183D6}" srcOrd="1" destOrd="0" presId="urn:microsoft.com/office/officeart/2005/8/layout/bList2#11"/>
    <dgm:cxn modelId="{CC513871-6CB1-40FE-993B-BD065E49963C}" type="presParOf" srcId="{1B2DEA3A-19C1-4058-8865-651058996E57}" destId="{B534FA06-63DA-4F7D-89A3-0FE2A4CA21C2}" srcOrd="2" destOrd="0" presId="urn:microsoft.com/office/officeart/2005/8/layout/bList2#11"/>
    <dgm:cxn modelId="{064A84DD-6F25-40E7-89CF-0297201BC6F8}" type="presParOf" srcId="{1B2DEA3A-19C1-4058-8865-651058996E57}" destId="{7B127399-449A-4E3A-B835-ED8358564BCD}" srcOrd="3" destOrd="0" presId="urn:microsoft.com/office/officeart/2005/8/layout/bList2#11"/>
    <dgm:cxn modelId="{A1C6E090-2577-4A10-B470-E8916903D53F}" type="presParOf" srcId="{4F8518CF-6253-42E0-B773-A25D24F589A5}" destId="{0BEC990D-6A33-43B1-BED4-645BE56BEE3A}" srcOrd="1" destOrd="0" presId="urn:microsoft.com/office/officeart/2005/8/layout/bList2#11"/>
    <dgm:cxn modelId="{8F19FBF2-4B61-4315-979F-E8ABCBEEA7F2}" type="presParOf" srcId="{4F8518CF-6253-42E0-B773-A25D24F589A5}" destId="{EFB63A2E-83B8-4503-A2D4-63D03B672346}" srcOrd="2" destOrd="0" presId="urn:microsoft.com/office/officeart/2005/8/layout/bList2#11"/>
    <dgm:cxn modelId="{A2988021-322E-47EC-8705-FFE5A8CF6BA7}" type="presParOf" srcId="{EFB63A2E-83B8-4503-A2D4-63D03B672346}" destId="{DCC97561-6E7F-4E4D-98F3-F9D4E12DBC3C}" srcOrd="0" destOrd="0" presId="urn:microsoft.com/office/officeart/2005/8/layout/bList2#11"/>
    <dgm:cxn modelId="{2EC2CE1E-B97E-47CE-98FB-8BEC84375D2D}" type="presParOf" srcId="{EFB63A2E-83B8-4503-A2D4-63D03B672346}" destId="{1EB2FF78-13F4-4426-941B-B425E871C2D4}" srcOrd="1" destOrd="0" presId="urn:microsoft.com/office/officeart/2005/8/layout/bList2#11"/>
    <dgm:cxn modelId="{01B217C6-95C6-414B-BD05-B8FD112302C2}" type="presParOf" srcId="{EFB63A2E-83B8-4503-A2D4-63D03B672346}" destId="{28098F1D-55C6-49A3-B04D-D9F93AA4DEA0}" srcOrd="2" destOrd="0" presId="urn:microsoft.com/office/officeart/2005/8/layout/bList2#11"/>
    <dgm:cxn modelId="{22DA0097-19E1-4E38-AFFD-852DE97628D2}" type="presParOf" srcId="{EFB63A2E-83B8-4503-A2D4-63D03B672346}" destId="{75A386AE-E84C-47E3-86B6-BFD08150CE74}" srcOrd="3" destOrd="0" presId="urn:microsoft.com/office/officeart/2005/8/layout/bList2#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2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 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14 376,5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15 838,3 тыс. рублей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1019" custScaleY="64047" custLinFactNeighborX="-516" custLinFactNeighborY="2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7162" custScaleY="70191" custLinFactNeighborX="-1706" custLinFactNeighborY="-25829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ScaleX="84456" custScaleY="81491" custLinFactNeighborX="-15281" custLinFactNeighborY="-4683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473" custScaleY="70388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6910" custLinFactNeighborX="10917" custLinFactNeighborY="-32919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ScaleX="82920" custScaleY="83453" custLinFactNeighborX="14508" custLinFactNeighborY="-510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837714B9-D30A-4B76-886F-CAD7CD97263F}" type="presOf" srcId="{666CAB67-9A4F-435D-8715-80188866E6FA}" destId="{28098F1D-55C6-49A3-B04D-D9F93AA4DEA0}" srcOrd="1" destOrd="0" presId="urn:microsoft.com/office/officeart/2005/8/layout/bList2#12"/>
    <dgm:cxn modelId="{AE3650BB-223E-4AD5-84C1-DD4DC5779C6B}" type="presOf" srcId="{666CAB67-9A4F-435D-8715-80188866E6FA}" destId="{1EB2FF78-13F4-4426-941B-B425E871C2D4}" srcOrd="0" destOrd="0" presId="urn:microsoft.com/office/officeart/2005/8/layout/bList2#12"/>
    <dgm:cxn modelId="{28008006-E682-4BE6-8F9A-0E2A5413FC0C}" type="presOf" srcId="{47548285-C1AA-470A-B035-AFEC0DED838B}" destId="{DCC97561-6E7F-4E4D-98F3-F9D4E12DBC3C}" srcOrd="0" destOrd="0" presId="urn:microsoft.com/office/officeart/2005/8/layout/bList2#12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7B4453B4-CDDF-4B70-A0C9-D1C11C010998}" type="presOf" srcId="{920E7E5D-2EFB-47A1-AF73-22A6EE0FD74B}" destId="{4F8518CF-6253-42E0-B773-A25D24F589A5}" srcOrd="0" destOrd="0" presId="urn:microsoft.com/office/officeart/2005/8/layout/bList2#12"/>
    <dgm:cxn modelId="{69668868-2115-40C5-BFBC-42CD682CEE62}" type="presOf" srcId="{3CB3C44A-81D3-42C8-9B40-E2C6B01AFED0}" destId="{69EB2970-CD27-4B7B-80B4-890201B87ABE}" srcOrd="0" destOrd="0" presId="urn:microsoft.com/office/officeart/2005/8/layout/bList2#12"/>
    <dgm:cxn modelId="{6E8F4276-E91A-400D-8785-62FC2BCB1A98}" type="presOf" srcId="{652C3139-718D-4507-8A54-DF1C831196D6}" destId="{0A20F677-A627-4B50-B1AF-EC6E4F4183D6}" srcOrd="0" destOrd="0" presId="urn:microsoft.com/office/officeart/2005/8/layout/bList2#12"/>
    <dgm:cxn modelId="{3AE6557A-A3FB-46EA-82DD-97A388A67906}" type="presOf" srcId="{8C42A307-23A3-4C5E-91FD-C3730BC2F9CB}" destId="{0BEC990D-6A33-43B1-BED4-645BE56BEE3A}" srcOrd="0" destOrd="0" presId="urn:microsoft.com/office/officeart/2005/8/layout/bList2#12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1E606428-C004-4495-AF43-0DD11A3C7E88}" type="presOf" srcId="{652C3139-718D-4507-8A54-DF1C831196D6}" destId="{B534FA06-63DA-4F7D-89A3-0FE2A4CA21C2}" srcOrd="1" destOrd="0" presId="urn:microsoft.com/office/officeart/2005/8/layout/bList2#12"/>
    <dgm:cxn modelId="{30231ACD-92FE-4AB2-B0A4-270AEDA1DB47}" type="presParOf" srcId="{4F8518CF-6253-42E0-B773-A25D24F589A5}" destId="{1B2DEA3A-19C1-4058-8865-651058996E57}" srcOrd="0" destOrd="0" presId="urn:microsoft.com/office/officeart/2005/8/layout/bList2#12"/>
    <dgm:cxn modelId="{AE2FC302-1414-4F9A-A216-FF63851CBC37}" type="presParOf" srcId="{1B2DEA3A-19C1-4058-8865-651058996E57}" destId="{69EB2970-CD27-4B7B-80B4-890201B87ABE}" srcOrd="0" destOrd="0" presId="urn:microsoft.com/office/officeart/2005/8/layout/bList2#12"/>
    <dgm:cxn modelId="{AFFE9007-66D8-46F2-8EEF-10743B1E2913}" type="presParOf" srcId="{1B2DEA3A-19C1-4058-8865-651058996E57}" destId="{0A20F677-A627-4B50-B1AF-EC6E4F4183D6}" srcOrd="1" destOrd="0" presId="urn:microsoft.com/office/officeart/2005/8/layout/bList2#12"/>
    <dgm:cxn modelId="{1278FCC6-7808-486B-A50F-EB0561A7D63E}" type="presParOf" srcId="{1B2DEA3A-19C1-4058-8865-651058996E57}" destId="{B534FA06-63DA-4F7D-89A3-0FE2A4CA21C2}" srcOrd="2" destOrd="0" presId="urn:microsoft.com/office/officeart/2005/8/layout/bList2#12"/>
    <dgm:cxn modelId="{B863DB40-A4D0-48FD-8B30-397D220D173D}" type="presParOf" srcId="{1B2DEA3A-19C1-4058-8865-651058996E57}" destId="{7B127399-449A-4E3A-B835-ED8358564BCD}" srcOrd="3" destOrd="0" presId="urn:microsoft.com/office/officeart/2005/8/layout/bList2#12"/>
    <dgm:cxn modelId="{573F7C9B-2643-4F2E-9462-D8B6C40692E9}" type="presParOf" srcId="{4F8518CF-6253-42E0-B773-A25D24F589A5}" destId="{0BEC990D-6A33-43B1-BED4-645BE56BEE3A}" srcOrd="1" destOrd="0" presId="urn:microsoft.com/office/officeart/2005/8/layout/bList2#12"/>
    <dgm:cxn modelId="{6D6E7E18-9736-46D2-9AC9-F4D9A532413F}" type="presParOf" srcId="{4F8518CF-6253-42E0-B773-A25D24F589A5}" destId="{EFB63A2E-83B8-4503-A2D4-63D03B672346}" srcOrd="2" destOrd="0" presId="urn:microsoft.com/office/officeart/2005/8/layout/bList2#12"/>
    <dgm:cxn modelId="{AF269BBD-877A-45B6-8914-1E3078C19EE6}" type="presParOf" srcId="{EFB63A2E-83B8-4503-A2D4-63D03B672346}" destId="{DCC97561-6E7F-4E4D-98F3-F9D4E12DBC3C}" srcOrd="0" destOrd="0" presId="urn:microsoft.com/office/officeart/2005/8/layout/bList2#12"/>
    <dgm:cxn modelId="{3348B9F7-F3BB-45C6-B5DB-68157A913316}" type="presParOf" srcId="{EFB63A2E-83B8-4503-A2D4-63D03B672346}" destId="{1EB2FF78-13F4-4426-941B-B425E871C2D4}" srcOrd="1" destOrd="0" presId="urn:microsoft.com/office/officeart/2005/8/layout/bList2#12"/>
    <dgm:cxn modelId="{66D51F53-32D6-4F28-9AC2-E06995F9BE82}" type="presParOf" srcId="{EFB63A2E-83B8-4503-A2D4-63D03B672346}" destId="{28098F1D-55C6-49A3-B04D-D9F93AA4DEA0}" srcOrd="2" destOrd="0" presId="urn:microsoft.com/office/officeart/2005/8/layout/bList2#12"/>
    <dgm:cxn modelId="{2B84AFD8-EA9C-4B34-AD21-7296BF74B24C}" type="presParOf" srcId="{EFB63A2E-83B8-4503-A2D4-63D03B672346}" destId="{75A386AE-E84C-47E3-86B6-BFD08150CE74}" srcOrd="3" destOrd="0" presId="urn:microsoft.com/office/officeart/2005/8/layout/bList2#1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20E7E5D-2EFB-47A1-AF73-22A6EE0FD74B}" type="doc">
      <dgm:prSet loTypeId="urn:microsoft.com/office/officeart/2005/8/layout/bList2#13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652C3139-718D-4507-8A54-DF1C831196D6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2022 год 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50535BA0-780B-4629-88F7-79335F9AE102}" type="parTrans" cxnId="{756C0156-7415-46AB-882B-1FC4745694BC}">
      <dgm:prSet/>
      <dgm:spPr/>
      <dgm:t>
        <a:bodyPr/>
        <a:lstStyle/>
        <a:p>
          <a:endParaRPr lang="ru-RU"/>
        </a:p>
      </dgm:t>
    </dgm:pt>
    <dgm:pt modelId="{8C42A307-23A3-4C5E-91FD-C3730BC2F9CB}" type="sibTrans" cxnId="{756C0156-7415-46AB-882B-1FC4745694BC}">
      <dgm:prSet/>
      <dgm:spPr/>
      <dgm:t>
        <a:bodyPr/>
        <a:lstStyle/>
        <a:p>
          <a:endParaRPr lang="ru-RU"/>
        </a:p>
      </dgm:t>
    </dgm:pt>
    <dgm:pt modelId="{666CAB67-9A4F-435D-8715-80188866E6FA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E073826C-024F-4A07-8131-609CEEE0BC4D}" type="sibTrans" cxnId="{8BFB4BC8-9DD7-4A87-8737-672A49525127}">
      <dgm:prSet/>
      <dgm:spPr/>
      <dgm:t>
        <a:bodyPr/>
        <a:lstStyle/>
        <a:p>
          <a:endParaRPr lang="ru-RU"/>
        </a:p>
      </dgm:t>
    </dgm:pt>
    <dgm:pt modelId="{D3E11B45-B335-479F-BF07-9F809541AAEA}" type="parTrans" cxnId="{8BFB4BC8-9DD7-4A87-8737-672A49525127}">
      <dgm:prSet/>
      <dgm:spPr/>
      <dgm:t>
        <a:bodyPr/>
        <a:lstStyle/>
        <a:p>
          <a:endParaRPr lang="ru-RU"/>
        </a:p>
      </dgm:t>
    </dgm:pt>
    <dgm:pt modelId="{3CB3C44A-81D3-42C8-9B40-E2C6B01AFED0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3600" dirty="0" smtClean="0">
              <a:latin typeface="Times New Roman" pitchFamily="18" charset="0"/>
              <a:cs typeface="Times New Roman" pitchFamily="18" charset="0"/>
            </a:rPr>
            <a:t>   116 713,4 тыс. рублей</a:t>
          </a:r>
          <a:endParaRPr lang="ru-RU" sz="3600" dirty="0">
            <a:latin typeface="Times New Roman" pitchFamily="18" charset="0"/>
            <a:cs typeface="Times New Roman" pitchFamily="18" charset="0"/>
          </a:endParaRPr>
        </a:p>
      </dgm:t>
    </dgm:pt>
    <dgm:pt modelId="{BF281530-97B6-498E-9F4E-70BD9269BE7C}" type="parTrans" cxnId="{1BA622C6-5C51-4901-A84D-3A52CDB65C2B}">
      <dgm:prSet/>
      <dgm:spPr/>
      <dgm:t>
        <a:bodyPr/>
        <a:lstStyle/>
        <a:p>
          <a:endParaRPr lang="ru-RU"/>
        </a:p>
      </dgm:t>
    </dgm:pt>
    <dgm:pt modelId="{7CD6C76C-41A4-4E0A-9114-091AAEDF2888}" type="sibTrans" cxnId="{1BA622C6-5C51-4901-A84D-3A52CDB65C2B}">
      <dgm:prSet/>
      <dgm:spPr/>
      <dgm:t>
        <a:bodyPr/>
        <a:lstStyle/>
        <a:p>
          <a:endParaRPr lang="ru-RU"/>
        </a:p>
      </dgm:t>
    </dgm:pt>
    <dgm:pt modelId="{47548285-C1AA-470A-B035-AFEC0DED838B}">
      <dgm:prSet custT="1"/>
      <dgm:spPr>
        <a:solidFill>
          <a:schemeClr val="bg1">
            <a:lumMod val="95000"/>
            <a:alpha val="9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3600" b="0" dirty="0" smtClean="0">
              <a:latin typeface="Times New Roman" pitchFamily="18" charset="0"/>
              <a:cs typeface="Times New Roman" pitchFamily="18" charset="0"/>
            </a:rPr>
            <a:t>   102 900,2 тыс. рублей</a:t>
          </a:r>
          <a:endParaRPr lang="ru-RU" sz="3600" b="0" dirty="0">
            <a:latin typeface="Times New Roman" pitchFamily="18" charset="0"/>
            <a:cs typeface="Times New Roman" pitchFamily="18" charset="0"/>
          </a:endParaRPr>
        </a:p>
      </dgm:t>
    </dgm:pt>
    <dgm:pt modelId="{F75D086F-11DF-418C-9939-8655AFEFBA9F}" type="parTrans" cxnId="{8D2CBC5C-35F4-44C0-BB48-C8BFBAB860FC}">
      <dgm:prSet/>
      <dgm:spPr/>
      <dgm:t>
        <a:bodyPr/>
        <a:lstStyle/>
        <a:p>
          <a:endParaRPr lang="ru-RU"/>
        </a:p>
      </dgm:t>
    </dgm:pt>
    <dgm:pt modelId="{ABAE0B5F-4767-499E-8527-B1A006D23F85}" type="sibTrans" cxnId="{8D2CBC5C-35F4-44C0-BB48-C8BFBAB860FC}">
      <dgm:prSet/>
      <dgm:spPr/>
      <dgm:t>
        <a:bodyPr/>
        <a:lstStyle/>
        <a:p>
          <a:endParaRPr lang="ru-RU"/>
        </a:p>
      </dgm:t>
    </dgm:pt>
    <dgm:pt modelId="{4F8518CF-6253-42E0-B773-A25D24F589A5}" type="pres">
      <dgm:prSet presAssocID="{920E7E5D-2EFB-47A1-AF73-22A6EE0FD74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2DEA3A-19C1-4058-8865-651058996E57}" type="pres">
      <dgm:prSet presAssocID="{652C3139-718D-4507-8A54-DF1C831196D6}" presName="compNode" presStyleCnt="0"/>
      <dgm:spPr/>
    </dgm:pt>
    <dgm:pt modelId="{69EB2970-CD27-4B7B-80B4-890201B87ABE}" type="pres">
      <dgm:prSet presAssocID="{652C3139-718D-4507-8A54-DF1C831196D6}" presName="childRect" presStyleLbl="bgAcc1" presStyleIdx="0" presStyleCnt="2" custScaleX="71019" custScaleY="64047" custLinFactNeighborX="3028" custLinFactNeighborY="22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20F677-A627-4B50-B1AF-EC6E4F4183D6}" type="pres">
      <dgm:prSet presAssocID="{652C3139-718D-4507-8A54-DF1C831196D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4FA06-63DA-4F7D-89A3-0FE2A4CA21C2}" type="pres">
      <dgm:prSet presAssocID="{652C3139-718D-4507-8A54-DF1C831196D6}" presName="parentRect" presStyleLbl="alignNode1" presStyleIdx="0" presStyleCnt="2" custScaleX="67162" custScaleY="70191" custLinFactNeighborX="1100" custLinFactNeighborY="-30862"/>
      <dgm:spPr/>
      <dgm:t>
        <a:bodyPr/>
        <a:lstStyle/>
        <a:p>
          <a:endParaRPr lang="ru-RU"/>
        </a:p>
      </dgm:t>
    </dgm:pt>
    <dgm:pt modelId="{7B127399-449A-4E3A-B835-ED8358564BCD}" type="pres">
      <dgm:prSet presAssocID="{652C3139-718D-4507-8A54-DF1C831196D6}" presName="adorn" presStyleLbl="fgAccFollowNode1" presStyleIdx="0" presStyleCnt="2" custScaleX="89258" custScaleY="90002" custLinFactNeighborX="-6665" custLinFactNeighborY="-3871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EC990D-6A33-43B1-BED4-645BE56BEE3A}" type="pres">
      <dgm:prSet presAssocID="{8C42A307-23A3-4C5E-91FD-C3730BC2F9C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FB63A2E-83B8-4503-A2D4-63D03B672346}" type="pres">
      <dgm:prSet presAssocID="{666CAB67-9A4F-435D-8715-80188866E6FA}" presName="compNode" presStyleCnt="0"/>
      <dgm:spPr/>
    </dgm:pt>
    <dgm:pt modelId="{DCC97561-6E7F-4E4D-98F3-F9D4E12DBC3C}" type="pres">
      <dgm:prSet presAssocID="{666CAB67-9A4F-435D-8715-80188866E6FA}" presName="childRect" presStyleLbl="bgAcc1" presStyleIdx="1" presStyleCnt="2" custScaleX="70473" custScaleY="70388" custLinFactNeighborX="12846" custLinFactNeighborY="2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2FF78-13F4-4426-941B-B425E871C2D4}" type="pres">
      <dgm:prSet presAssocID="{666CAB67-9A4F-435D-8715-80188866E6F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98F1D-55C6-49A3-B04D-D9F93AA4DEA0}" type="pres">
      <dgm:prSet presAssocID="{666CAB67-9A4F-435D-8715-80188866E6FA}" presName="parentRect" presStyleLbl="alignNode1" presStyleIdx="1" presStyleCnt="2" custScaleX="69220" custScaleY="66070" custLinFactNeighborX="10917" custLinFactNeighborY="-32919"/>
      <dgm:spPr/>
      <dgm:t>
        <a:bodyPr/>
        <a:lstStyle/>
        <a:p>
          <a:endParaRPr lang="ru-RU"/>
        </a:p>
      </dgm:t>
    </dgm:pt>
    <dgm:pt modelId="{75A386AE-E84C-47E3-86B6-BFD08150CE74}" type="pres">
      <dgm:prSet presAssocID="{666CAB67-9A4F-435D-8715-80188866E6FA}" presName="adorn" presStyleLbl="fgAccFollowNode1" presStyleIdx="1" presStyleCnt="2" custScaleX="90792" custScaleY="91799" custLinFactNeighborX="-167" custLinFactNeighborY="-381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EFE3CF2C-7673-4C87-BF4E-50E41FD34FE1}" type="presOf" srcId="{920E7E5D-2EFB-47A1-AF73-22A6EE0FD74B}" destId="{4F8518CF-6253-42E0-B773-A25D24F589A5}" srcOrd="0" destOrd="0" presId="urn:microsoft.com/office/officeart/2005/8/layout/bList2#13"/>
    <dgm:cxn modelId="{080591A4-1EC4-4BB7-ABD2-0037B843200A}" type="presOf" srcId="{652C3139-718D-4507-8A54-DF1C831196D6}" destId="{B534FA06-63DA-4F7D-89A3-0FE2A4CA21C2}" srcOrd="1" destOrd="0" presId="urn:microsoft.com/office/officeart/2005/8/layout/bList2#13"/>
    <dgm:cxn modelId="{B79B6467-AEE7-4DE1-8969-012243C6A0F2}" type="presOf" srcId="{666CAB67-9A4F-435D-8715-80188866E6FA}" destId="{28098F1D-55C6-49A3-B04D-D9F93AA4DEA0}" srcOrd="1" destOrd="0" presId="urn:microsoft.com/office/officeart/2005/8/layout/bList2#13"/>
    <dgm:cxn modelId="{306B4F7A-ADF0-4267-85C2-5A710289F3AD}" type="presOf" srcId="{47548285-C1AA-470A-B035-AFEC0DED838B}" destId="{DCC97561-6E7F-4E4D-98F3-F9D4E12DBC3C}" srcOrd="0" destOrd="0" presId="urn:microsoft.com/office/officeart/2005/8/layout/bList2#13"/>
    <dgm:cxn modelId="{756C0156-7415-46AB-882B-1FC4745694BC}" srcId="{920E7E5D-2EFB-47A1-AF73-22A6EE0FD74B}" destId="{652C3139-718D-4507-8A54-DF1C831196D6}" srcOrd="0" destOrd="0" parTransId="{50535BA0-780B-4629-88F7-79335F9AE102}" sibTransId="{8C42A307-23A3-4C5E-91FD-C3730BC2F9CB}"/>
    <dgm:cxn modelId="{8D2CBC5C-35F4-44C0-BB48-C8BFBAB860FC}" srcId="{666CAB67-9A4F-435D-8715-80188866E6FA}" destId="{47548285-C1AA-470A-B035-AFEC0DED838B}" srcOrd="0" destOrd="0" parTransId="{F75D086F-11DF-418C-9939-8655AFEFBA9F}" sibTransId="{ABAE0B5F-4767-499E-8527-B1A006D23F85}"/>
    <dgm:cxn modelId="{1BA622C6-5C51-4901-A84D-3A52CDB65C2B}" srcId="{652C3139-718D-4507-8A54-DF1C831196D6}" destId="{3CB3C44A-81D3-42C8-9B40-E2C6B01AFED0}" srcOrd="0" destOrd="0" parTransId="{BF281530-97B6-498E-9F4E-70BD9269BE7C}" sibTransId="{7CD6C76C-41A4-4E0A-9114-091AAEDF2888}"/>
    <dgm:cxn modelId="{55BB4F1C-0B1C-4437-AEDD-A95DE7C50E14}" type="presOf" srcId="{652C3139-718D-4507-8A54-DF1C831196D6}" destId="{0A20F677-A627-4B50-B1AF-EC6E4F4183D6}" srcOrd="0" destOrd="0" presId="urn:microsoft.com/office/officeart/2005/8/layout/bList2#13"/>
    <dgm:cxn modelId="{8BFB4BC8-9DD7-4A87-8737-672A49525127}" srcId="{920E7E5D-2EFB-47A1-AF73-22A6EE0FD74B}" destId="{666CAB67-9A4F-435D-8715-80188866E6FA}" srcOrd="1" destOrd="0" parTransId="{D3E11B45-B335-479F-BF07-9F809541AAEA}" sibTransId="{E073826C-024F-4A07-8131-609CEEE0BC4D}"/>
    <dgm:cxn modelId="{61958EED-DC4F-45B0-93FF-80FE64980EDE}" type="presOf" srcId="{8C42A307-23A3-4C5E-91FD-C3730BC2F9CB}" destId="{0BEC990D-6A33-43B1-BED4-645BE56BEE3A}" srcOrd="0" destOrd="0" presId="urn:microsoft.com/office/officeart/2005/8/layout/bList2#13"/>
    <dgm:cxn modelId="{2A85B675-6B18-4A86-9878-72AE6AC69719}" type="presOf" srcId="{3CB3C44A-81D3-42C8-9B40-E2C6B01AFED0}" destId="{69EB2970-CD27-4B7B-80B4-890201B87ABE}" srcOrd="0" destOrd="0" presId="urn:microsoft.com/office/officeart/2005/8/layout/bList2#13"/>
    <dgm:cxn modelId="{51316CBC-0E6B-4B20-B8A0-197E7C0C02E9}" type="presOf" srcId="{666CAB67-9A4F-435D-8715-80188866E6FA}" destId="{1EB2FF78-13F4-4426-941B-B425E871C2D4}" srcOrd="0" destOrd="0" presId="urn:microsoft.com/office/officeart/2005/8/layout/bList2#13"/>
    <dgm:cxn modelId="{C523CCC4-A7E3-401C-9706-71755EB0EA15}" type="presParOf" srcId="{4F8518CF-6253-42E0-B773-A25D24F589A5}" destId="{1B2DEA3A-19C1-4058-8865-651058996E57}" srcOrd="0" destOrd="0" presId="urn:microsoft.com/office/officeart/2005/8/layout/bList2#13"/>
    <dgm:cxn modelId="{FFD41CAF-4B0E-4D48-9CA9-F5857B18FC8A}" type="presParOf" srcId="{1B2DEA3A-19C1-4058-8865-651058996E57}" destId="{69EB2970-CD27-4B7B-80B4-890201B87ABE}" srcOrd="0" destOrd="0" presId="urn:microsoft.com/office/officeart/2005/8/layout/bList2#13"/>
    <dgm:cxn modelId="{C0CC3C11-327B-483F-9B73-293A5BBFB480}" type="presParOf" srcId="{1B2DEA3A-19C1-4058-8865-651058996E57}" destId="{0A20F677-A627-4B50-B1AF-EC6E4F4183D6}" srcOrd="1" destOrd="0" presId="urn:microsoft.com/office/officeart/2005/8/layout/bList2#13"/>
    <dgm:cxn modelId="{49F68E68-B2B7-4842-8A7E-317EC6D190F3}" type="presParOf" srcId="{1B2DEA3A-19C1-4058-8865-651058996E57}" destId="{B534FA06-63DA-4F7D-89A3-0FE2A4CA21C2}" srcOrd="2" destOrd="0" presId="urn:microsoft.com/office/officeart/2005/8/layout/bList2#13"/>
    <dgm:cxn modelId="{C99439EE-BBC4-4E78-B90D-46659E8A6A6A}" type="presParOf" srcId="{1B2DEA3A-19C1-4058-8865-651058996E57}" destId="{7B127399-449A-4E3A-B835-ED8358564BCD}" srcOrd="3" destOrd="0" presId="urn:microsoft.com/office/officeart/2005/8/layout/bList2#13"/>
    <dgm:cxn modelId="{CDE073D4-E752-47AD-ADF3-A6BD80551B22}" type="presParOf" srcId="{4F8518CF-6253-42E0-B773-A25D24F589A5}" destId="{0BEC990D-6A33-43B1-BED4-645BE56BEE3A}" srcOrd="1" destOrd="0" presId="urn:microsoft.com/office/officeart/2005/8/layout/bList2#13"/>
    <dgm:cxn modelId="{4EEE0F6C-B434-4AC5-9D0B-388BD40A074C}" type="presParOf" srcId="{4F8518CF-6253-42E0-B773-A25D24F589A5}" destId="{EFB63A2E-83B8-4503-A2D4-63D03B672346}" srcOrd="2" destOrd="0" presId="urn:microsoft.com/office/officeart/2005/8/layout/bList2#13"/>
    <dgm:cxn modelId="{5F0CAC6B-2C5A-436B-8273-CCC53528D042}" type="presParOf" srcId="{EFB63A2E-83B8-4503-A2D4-63D03B672346}" destId="{DCC97561-6E7F-4E4D-98F3-F9D4E12DBC3C}" srcOrd="0" destOrd="0" presId="urn:microsoft.com/office/officeart/2005/8/layout/bList2#13"/>
    <dgm:cxn modelId="{7DD78786-F034-42FD-A052-90117AC23496}" type="presParOf" srcId="{EFB63A2E-83B8-4503-A2D4-63D03B672346}" destId="{1EB2FF78-13F4-4426-941B-B425E871C2D4}" srcOrd="1" destOrd="0" presId="urn:microsoft.com/office/officeart/2005/8/layout/bList2#13"/>
    <dgm:cxn modelId="{B33014D4-C55A-4A4E-871B-AA0B203AC4DD}" type="presParOf" srcId="{EFB63A2E-83B8-4503-A2D4-63D03B672346}" destId="{28098F1D-55C6-49A3-B04D-D9F93AA4DEA0}" srcOrd="2" destOrd="0" presId="urn:microsoft.com/office/officeart/2005/8/layout/bList2#13"/>
    <dgm:cxn modelId="{3F801AE9-3025-4763-9279-2FB737D53633}" type="presParOf" srcId="{EFB63A2E-83B8-4503-A2D4-63D03B672346}" destId="{75A386AE-E84C-47E3-86B6-BFD08150CE74}" srcOrd="3" destOrd="0" presId="urn:microsoft.com/office/officeart/2005/8/layout/bList2#1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EC00CD-098B-46E3-9D99-C829791A8429}" type="doc">
      <dgm:prSet loTypeId="urn:microsoft.com/office/officeart/2005/8/layout/cycle8" loCatId="cycle" qsTypeId="urn:microsoft.com/office/officeart/2005/8/quickstyle/simple1" qsCatId="simple" csTypeId="urn:microsoft.com/office/officeart/2005/8/colors/colorful4" csCatId="colorful" phldr="1"/>
      <dgm:spPr/>
    </dgm:pt>
    <dgm:pt modelId="{A12F8994-9F0E-4F1E-8867-8C5A62B4B783}">
      <dgm:prSet phldrT="[Текст]"/>
      <dgm:spPr/>
      <dgm:t>
        <a:bodyPr/>
        <a:lstStyle/>
        <a:p>
          <a:endParaRPr lang="ru-RU" dirty="0"/>
        </a:p>
      </dgm:t>
    </dgm:pt>
    <dgm:pt modelId="{15609AE2-2E7F-4D72-8A30-3850343CDAE7}" type="parTrans" cxnId="{373BF241-D62A-409D-9A10-74E51A7F38B8}">
      <dgm:prSet/>
      <dgm:spPr/>
      <dgm:t>
        <a:bodyPr/>
        <a:lstStyle/>
        <a:p>
          <a:endParaRPr lang="ru-RU"/>
        </a:p>
      </dgm:t>
    </dgm:pt>
    <dgm:pt modelId="{F7C416B3-18F5-4074-858E-384EF38E75B1}" type="sibTrans" cxnId="{373BF241-D62A-409D-9A10-74E51A7F38B8}">
      <dgm:prSet/>
      <dgm:spPr/>
      <dgm:t>
        <a:bodyPr/>
        <a:lstStyle/>
        <a:p>
          <a:endParaRPr lang="ru-RU"/>
        </a:p>
      </dgm:t>
    </dgm:pt>
    <dgm:pt modelId="{3F2DD242-BC96-4455-956E-FC45A73D68C8}">
      <dgm:prSet phldrT="[Текст]"/>
      <dgm:spPr/>
      <dgm:t>
        <a:bodyPr/>
        <a:lstStyle/>
        <a:p>
          <a:endParaRPr lang="ru-RU" dirty="0"/>
        </a:p>
      </dgm:t>
    </dgm:pt>
    <dgm:pt modelId="{1F58408C-725B-43E6-B81C-6F41F24D6FEB}" type="parTrans" cxnId="{0A11B1CC-E3D9-4F29-8B35-A3C6E26DB291}">
      <dgm:prSet/>
      <dgm:spPr/>
      <dgm:t>
        <a:bodyPr/>
        <a:lstStyle/>
        <a:p>
          <a:endParaRPr lang="ru-RU"/>
        </a:p>
      </dgm:t>
    </dgm:pt>
    <dgm:pt modelId="{4DB7A5FA-1F09-4852-ABE1-0B81BD199BE1}" type="sibTrans" cxnId="{0A11B1CC-E3D9-4F29-8B35-A3C6E26DB291}">
      <dgm:prSet/>
      <dgm:spPr/>
      <dgm:t>
        <a:bodyPr/>
        <a:lstStyle/>
        <a:p>
          <a:endParaRPr lang="ru-RU"/>
        </a:p>
      </dgm:t>
    </dgm:pt>
    <dgm:pt modelId="{71338AD1-D00E-4D4E-9DFF-5792D2D2948D}">
      <dgm:prSet phldrT="[Текст]" custT="1"/>
      <dgm:spPr/>
      <dgm:t>
        <a:bodyPr lIns="0" rIns="0"/>
        <a:lstStyle/>
        <a:p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C049AA0-991C-44DC-AFA7-EFE74E1A6CF7}" type="parTrans" cxnId="{1DEFD636-6DE0-4DA3-B099-C0DC0B1F7D10}">
      <dgm:prSet/>
      <dgm:spPr/>
      <dgm:t>
        <a:bodyPr/>
        <a:lstStyle/>
        <a:p>
          <a:endParaRPr lang="ru-RU"/>
        </a:p>
      </dgm:t>
    </dgm:pt>
    <dgm:pt modelId="{F3AA2932-A801-4A9E-A1FA-168C8760F83A}" type="sibTrans" cxnId="{1DEFD636-6DE0-4DA3-B099-C0DC0B1F7D10}">
      <dgm:prSet/>
      <dgm:spPr/>
      <dgm:t>
        <a:bodyPr/>
        <a:lstStyle/>
        <a:p>
          <a:endParaRPr lang="ru-RU"/>
        </a:p>
      </dgm:t>
    </dgm:pt>
    <dgm:pt modelId="{421588E1-9AEB-4B9F-A242-8D1693146ACB}" type="pres">
      <dgm:prSet presAssocID="{BAEC00CD-098B-46E3-9D99-C829791A8429}" presName="compositeShape" presStyleCnt="0">
        <dgm:presLayoutVars>
          <dgm:chMax val="7"/>
          <dgm:dir/>
          <dgm:resizeHandles val="exact"/>
        </dgm:presLayoutVars>
      </dgm:prSet>
      <dgm:spPr/>
    </dgm:pt>
    <dgm:pt modelId="{07B6E419-E3E3-4BC5-960F-11D51FF65E61}" type="pres">
      <dgm:prSet presAssocID="{BAEC00CD-098B-46E3-9D99-C829791A8429}" presName="wedge1" presStyleLbl="node1" presStyleIdx="0" presStyleCnt="3"/>
      <dgm:spPr/>
      <dgm:t>
        <a:bodyPr/>
        <a:lstStyle/>
        <a:p>
          <a:endParaRPr lang="ru-RU"/>
        </a:p>
      </dgm:t>
    </dgm:pt>
    <dgm:pt modelId="{301C265A-0A05-4F7E-AFBA-61D219287CDF}" type="pres">
      <dgm:prSet presAssocID="{BAEC00CD-098B-46E3-9D99-C829791A8429}" presName="dummy1a" presStyleCnt="0"/>
      <dgm:spPr/>
    </dgm:pt>
    <dgm:pt modelId="{DA1CE734-B0FE-4E80-9690-9EA681978579}" type="pres">
      <dgm:prSet presAssocID="{BAEC00CD-098B-46E3-9D99-C829791A8429}" presName="dummy1b" presStyleCnt="0"/>
      <dgm:spPr/>
    </dgm:pt>
    <dgm:pt modelId="{3A0DBA08-5AD1-41C0-95DC-F5E46630740F}" type="pres">
      <dgm:prSet presAssocID="{BAEC00CD-098B-46E3-9D99-C829791A8429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DDA175-12D9-49B7-B975-13AB8E82C7E4}" type="pres">
      <dgm:prSet presAssocID="{BAEC00CD-098B-46E3-9D99-C829791A8429}" presName="wedge2" presStyleLbl="node1" presStyleIdx="1" presStyleCnt="3"/>
      <dgm:spPr/>
      <dgm:t>
        <a:bodyPr/>
        <a:lstStyle/>
        <a:p>
          <a:endParaRPr lang="ru-RU"/>
        </a:p>
      </dgm:t>
    </dgm:pt>
    <dgm:pt modelId="{31AEB049-2CC6-4B1D-AA48-62D4C6DEAB6E}" type="pres">
      <dgm:prSet presAssocID="{BAEC00CD-098B-46E3-9D99-C829791A8429}" presName="dummy2a" presStyleCnt="0"/>
      <dgm:spPr/>
    </dgm:pt>
    <dgm:pt modelId="{1F6E4615-8F0E-4676-B777-5902BB4E0452}" type="pres">
      <dgm:prSet presAssocID="{BAEC00CD-098B-46E3-9D99-C829791A8429}" presName="dummy2b" presStyleCnt="0"/>
      <dgm:spPr/>
    </dgm:pt>
    <dgm:pt modelId="{49DE26DB-86DD-4FA7-BCF2-2E65FD29D276}" type="pres">
      <dgm:prSet presAssocID="{BAEC00CD-098B-46E3-9D99-C829791A8429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C3F7B-9395-4F83-BC8B-60CE81F80C1D}" type="pres">
      <dgm:prSet presAssocID="{BAEC00CD-098B-46E3-9D99-C829791A8429}" presName="wedge3" presStyleLbl="node1" presStyleIdx="2" presStyleCnt="3"/>
      <dgm:spPr/>
      <dgm:t>
        <a:bodyPr/>
        <a:lstStyle/>
        <a:p>
          <a:endParaRPr lang="ru-RU"/>
        </a:p>
      </dgm:t>
    </dgm:pt>
    <dgm:pt modelId="{E8340926-371D-4AA9-8B93-4296EE67CE41}" type="pres">
      <dgm:prSet presAssocID="{BAEC00CD-098B-46E3-9D99-C829791A8429}" presName="dummy3a" presStyleCnt="0"/>
      <dgm:spPr/>
    </dgm:pt>
    <dgm:pt modelId="{1D15CC92-8941-49B1-A9C8-BDA9F0F552FB}" type="pres">
      <dgm:prSet presAssocID="{BAEC00CD-098B-46E3-9D99-C829791A8429}" presName="dummy3b" presStyleCnt="0"/>
      <dgm:spPr/>
    </dgm:pt>
    <dgm:pt modelId="{C8FC7A15-524B-45EE-BAFF-4D15E3645024}" type="pres">
      <dgm:prSet presAssocID="{BAEC00CD-098B-46E3-9D99-C829791A8429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3E0F1-1C19-4220-9172-68C7432E8AA8}" type="pres">
      <dgm:prSet presAssocID="{F7C416B3-18F5-4074-858E-384EF38E75B1}" presName="arrowWedge1" presStyleLbl="fgSibTrans2D1" presStyleIdx="0" presStyleCnt="3"/>
      <dgm:spPr/>
    </dgm:pt>
    <dgm:pt modelId="{A8A44650-0416-41BF-BCA4-52DF5FD3B7A5}" type="pres">
      <dgm:prSet presAssocID="{4DB7A5FA-1F09-4852-ABE1-0B81BD199BE1}" presName="arrowWedge2" presStyleLbl="fgSibTrans2D1" presStyleIdx="1" presStyleCnt="3" custLinFactNeighborX="150" custLinFactNeighborY="-1434"/>
      <dgm:spPr/>
    </dgm:pt>
    <dgm:pt modelId="{BA6AA308-9D79-4F24-8FD3-751CE76A52E4}" type="pres">
      <dgm:prSet presAssocID="{F3AA2932-A801-4A9E-A1FA-168C8760F83A}" presName="arrowWedge3" presStyleLbl="fgSibTrans2D1" presStyleIdx="2" presStyleCnt="3"/>
      <dgm:spPr/>
    </dgm:pt>
  </dgm:ptLst>
  <dgm:cxnLst>
    <dgm:cxn modelId="{FC2F663A-1A7D-46F3-AEB2-4B125ED5F798}" type="presOf" srcId="{A12F8994-9F0E-4F1E-8867-8C5A62B4B783}" destId="{07B6E419-E3E3-4BC5-960F-11D51FF65E61}" srcOrd="0" destOrd="0" presId="urn:microsoft.com/office/officeart/2005/8/layout/cycle8"/>
    <dgm:cxn modelId="{1DEFD636-6DE0-4DA3-B099-C0DC0B1F7D10}" srcId="{BAEC00CD-098B-46E3-9D99-C829791A8429}" destId="{71338AD1-D00E-4D4E-9DFF-5792D2D2948D}" srcOrd="2" destOrd="0" parTransId="{8C049AA0-991C-44DC-AFA7-EFE74E1A6CF7}" sibTransId="{F3AA2932-A801-4A9E-A1FA-168C8760F83A}"/>
    <dgm:cxn modelId="{7D24F060-B396-41AD-85C3-CA8E9B871A47}" type="presOf" srcId="{BAEC00CD-098B-46E3-9D99-C829791A8429}" destId="{421588E1-9AEB-4B9F-A242-8D1693146ACB}" srcOrd="0" destOrd="0" presId="urn:microsoft.com/office/officeart/2005/8/layout/cycle8"/>
    <dgm:cxn modelId="{8A74904B-F42C-4EFC-A6F7-345D70AA7993}" type="presOf" srcId="{71338AD1-D00E-4D4E-9DFF-5792D2D2948D}" destId="{C8FC7A15-524B-45EE-BAFF-4D15E3645024}" srcOrd="1" destOrd="0" presId="urn:microsoft.com/office/officeart/2005/8/layout/cycle8"/>
    <dgm:cxn modelId="{0A11B1CC-E3D9-4F29-8B35-A3C6E26DB291}" srcId="{BAEC00CD-098B-46E3-9D99-C829791A8429}" destId="{3F2DD242-BC96-4455-956E-FC45A73D68C8}" srcOrd="1" destOrd="0" parTransId="{1F58408C-725B-43E6-B81C-6F41F24D6FEB}" sibTransId="{4DB7A5FA-1F09-4852-ABE1-0B81BD199BE1}"/>
    <dgm:cxn modelId="{80B87367-4F0C-47C8-AF95-1200175852B8}" type="presOf" srcId="{3F2DD242-BC96-4455-956E-FC45A73D68C8}" destId="{DBDDA175-12D9-49B7-B975-13AB8E82C7E4}" srcOrd="0" destOrd="0" presId="urn:microsoft.com/office/officeart/2005/8/layout/cycle8"/>
    <dgm:cxn modelId="{D90CF7B1-E884-4556-A2C4-4970B715DC7D}" type="presOf" srcId="{3F2DD242-BC96-4455-956E-FC45A73D68C8}" destId="{49DE26DB-86DD-4FA7-BCF2-2E65FD29D276}" srcOrd="1" destOrd="0" presId="urn:microsoft.com/office/officeart/2005/8/layout/cycle8"/>
    <dgm:cxn modelId="{373BF241-D62A-409D-9A10-74E51A7F38B8}" srcId="{BAEC00CD-098B-46E3-9D99-C829791A8429}" destId="{A12F8994-9F0E-4F1E-8867-8C5A62B4B783}" srcOrd="0" destOrd="0" parTransId="{15609AE2-2E7F-4D72-8A30-3850343CDAE7}" sibTransId="{F7C416B3-18F5-4074-858E-384EF38E75B1}"/>
    <dgm:cxn modelId="{D05216C7-F5F2-4EA4-80DD-8A1E86E53420}" type="presOf" srcId="{71338AD1-D00E-4D4E-9DFF-5792D2D2948D}" destId="{C5BC3F7B-9395-4F83-BC8B-60CE81F80C1D}" srcOrd="0" destOrd="0" presId="urn:microsoft.com/office/officeart/2005/8/layout/cycle8"/>
    <dgm:cxn modelId="{6CF5937D-AD30-4449-9065-535FE893FF5D}" type="presOf" srcId="{A12F8994-9F0E-4F1E-8867-8C5A62B4B783}" destId="{3A0DBA08-5AD1-41C0-95DC-F5E46630740F}" srcOrd="1" destOrd="0" presId="urn:microsoft.com/office/officeart/2005/8/layout/cycle8"/>
    <dgm:cxn modelId="{D069EB75-9F73-49AF-AA73-6F6E7AB08355}" type="presParOf" srcId="{421588E1-9AEB-4B9F-A242-8D1693146ACB}" destId="{07B6E419-E3E3-4BC5-960F-11D51FF65E61}" srcOrd="0" destOrd="0" presId="urn:microsoft.com/office/officeart/2005/8/layout/cycle8"/>
    <dgm:cxn modelId="{DB949959-21D4-41AF-87A8-50CD1FE06007}" type="presParOf" srcId="{421588E1-9AEB-4B9F-A242-8D1693146ACB}" destId="{301C265A-0A05-4F7E-AFBA-61D219287CDF}" srcOrd="1" destOrd="0" presId="urn:microsoft.com/office/officeart/2005/8/layout/cycle8"/>
    <dgm:cxn modelId="{1214553E-1F63-4E42-BCAA-559452A66ECF}" type="presParOf" srcId="{421588E1-9AEB-4B9F-A242-8D1693146ACB}" destId="{DA1CE734-B0FE-4E80-9690-9EA681978579}" srcOrd="2" destOrd="0" presId="urn:microsoft.com/office/officeart/2005/8/layout/cycle8"/>
    <dgm:cxn modelId="{C8934927-A0F2-45FD-ADBD-C58B1C5BF49F}" type="presParOf" srcId="{421588E1-9AEB-4B9F-A242-8D1693146ACB}" destId="{3A0DBA08-5AD1-41C0-95DC-F5E46630740F}" srcOrd="3" destOrd="0" presId="urn:microsoft.com/office/officeart/2005/8/layout/cycle8"/>
    <dgm:cxn modelId="{283CA9F3-8C0C-4F83-AD9C-26DE28A8F248}" type="presParOf" srcId="{421588E1-9AEB-4B9F-A242-8D1693146ACB}" destId="{DBDDA175-12D9-49B7-B975-13AB8E82C7E4}" srcOrd="4" destOrd="0" presId="urn:microsoft.com/office/officeart/2005/8/layout/cycle8"/>
    <dgm:cxn modelId="{64ECA708-4B08-4426-9619-127FF916EE68}" type="presParOf" srcId="{421588E1-9AEB-4B9F-A242-8D1693146ACB}" destId="{31AEB049-2CC6-4B1D-AA48-62D4C6DEAB6E}" srcOrd="5" destOrd="0" presId="urn:microsoft.com/office/officeart/2005/8/layout/cycle8"/>
    <dgm:cxn modelId="{86FDDD3C-AC10-4167-B7B0-9FCFED1A8259}" type="presParOf" srcId="{421588E1-9AEB-4B9F-A242-8D1693146ACB}" destId="{1F6E4615-8F0E-4676-B777-5902BB4E0452}" srcOrd="6" destOrd="0" presId="urn:microsoft.com/office/officeart/2005/8/layout/cycle8"/>
    <dgm:cxn modelId="{1A408800-7FD3-4037-93DA-D26C0805590F}" type="presParOf" srcId="{421588E1-9AEB-4B9F-A242-8D1693146ACB}" destId="{49DE26DB-86DD-4FA7-BCF2-2E65FD29D276}" srcOrd="7" destOrd="0" presId="urn:microsoft.com/office/officeart/2005/8/layout/cycle8"/>
    <dgm:cxn modelId="{598B1024-B983-4180-B5BD-0A2DF57F22B8}" type="presParOf" srcId="{421588E1-9AEB-4B9F-A242-8D1693146ACB}" destId="{C5BC3F7B-9395-4F83-BC8B-60CE81F80C1D}" srcOrd="8" destOrd="0" presId="urn:microsoft.com/office/officeart/2005/8/layout/cycle8"/>
    <dgm:cxn modelId="{12BDC767-2E57-479B-B9FC-1235A22C4D73}" type="presParOf" srcId="{421588E1-9AEB-4B9F-A242-8D1693146ACB}" destId="{E8340926-371D-4AA9-8B93-4296EE67CE41}" srcOrd="9" destOrd="0" presId="urn:microsoft.com/office/officeart/2005/8/layout/cycle8"/>
    <dgm:cxn modelId="{8D64B8DF-C3F1-4C48-96A8-5B53E8F701DA}" type="presParOf" srcId="{421588E1-9AEB-4B9F-A242-8D1693146ACB}" destId="{1D15CC92-8941-49B1-A9C8-BDA9F0F552FB}" srcOrd="10" destOrd="0" presId="urn:microsoft.com/office/officeart/2005/8/layout/cycle8"/>
    <dgm:cxn modelId="{61F0541D-835F-4787-97E8-0EDA5FD88E63}" type="presParOf" srcId="{421588E1-9AEB-4B9F-A242-8D1693146ACB}" destId="{C8FC7A15-524B-45EE-BAFF-4D15E3645024}" srcOrd="11" destOrd="0" presId="urn:microsoft.com/office/officeart/2005/8/layout/cycle8"/>
    <dgm:cxn modelId="{E2E3B634-63AB-43B4-8BD0-1EA9414FD74E}" type="presParOf" srcId="{421588E1-9AEB-4B9F-A242-8D1693146ACB}" destId="{7323E0F1-1C19-4220-9172-68C7432E8AA8}" srcOrd="12" destOrd="0" presId="urn:microsoft.com/office/officeart/2005/8/layout/cycle8"/>
    <dgm:cxn modelId="{BA8C065D-A622-4D80-A4DB-3ED86625C7F1}" type="presParOf" srcId="{421588E1-9AEB-4B9F-A242-8D1693146ACB}" destId="{A8A44650-0416-41BF-BCA4-52DF5FD3B7A5}" srcOrd="13" destOrd="0" presId="urn:microsoft.com/office/officeart/2005/8/layout/cycle8"/>
    <dgm:cxn modelId="{3C2781DB-10A9-43DE-B994-9053C275B6D2}" type="presParOf" srcId="{421588E1-9AEB-4B9F-A242-8D1693146ACB}" destId="{BA6AA308-9D79-4F24-8FD3-751CE76A52E4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2C044F-2D23-4F2A-B25F-7AB887BA15F9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47D626-4518-4BCE-9C9A-8D6E3F030C1F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r="100000" b="100000"/>
          </a:path>
          <a:tileRect l="-100000" t="-100000"/>
        </a:gradFill>
      </dgm:spPr>
      <dgm:t>
        <a:bodyPr/>
        <a:lstStyle/>
        <a:p>
          <a:endParaRPr lang="ru-RU" dirty="0"/>
        </a:p>
      </dgm:t>
    </dgm:pt>
    <dgm:pt modelId="{5E822F4D-367F-439E-84CB-C1699B046888}" type="parTrans" cxnId="{CC7ED600-F95B-4D9F-976D-FC44CC222D12}">
      <dgm:prSet/>
      <dgm:spPr/>
      <dgm:t>
        <a:bodyPr/>
        <a:lstStyle/>
        <a:p>
          <a:endParaRPr lang="ru-RU"/>
        </a:p>
      </dgm:t>
    </dgm:pt>
    <dgm:pt modelId="{7943FE4F-EB6A-4AD8-B939-C1FD5B568F93}" type="sibTrans" cxnId="{CC7ED600-F95B-4D9F-976D-FC44CC222D12}">
      <dgm:prSet/>
      <dgm:spPr/>
      <dgm:t>
        <a:bodyPr/>
        <a:lstStyle/>
        <a:p>
          <a:endParaRPr lang="ru-RU"/>
        </a:p>
      </dgm:t>
    </dgm:pt>
    <dgm:pt modelId="{74F14368-2090-4E40-8117-0D27CA29753A}">
      <dgm:prSet phldrT="[Текст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>
          <a:solidFill>
            <a:schemeClr val="bg1"/>
          </a:solidFill>
        </a:ln>
      </dgm:spPr>
      <dgm:t>
        <a:bodyPr/>
        <a:lstStyle/>
        <a:p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306155B-C47F-4739-9AA9-C90D0D4AA22A}" type="parTrans" cxnId="{A6887D9A-4A5B-4436-A158-409DAD1C7313}">
      <dgm:prSet/>
      <dgm:spPr/>
      <dgm:t>
        <a:bodyPr/>
        <a:lstStyle/>
        <a:p>
          <a:endParaRPr lang="ru-RU"/>
        </a:p>
      </dgm:t>
    </dgm:pt>
    <dgm:pt modelId="{AC07B283-8814-4680-AA1B-CBAFC25393CF}" type="sibTrans" cxnId="{A6887D9A-4A5B-4436-A158-409DAD1C7313}">
      <dgm:prSet/>
      <dgm:spPr/>
      <dgm:t>
        <a:bodyPr/>
        <a:lstStyle/>
        <a:p>
          <a:endParaRPr lang="ru-RU"/>
        </a:p>
      </dgm:t>
    </dgm:pt>
    <dgm:pt modelId="{89ED456A-52B8-4716-81AC-5F96AE95B9D3}" type="pres">
      <dgm:prSet presAssocID="{562C044F-2D23-4F2A-B25F-7AB887BA15F9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2228BC-54A0-49D2-8C4B-F36AB98C427F}" type="pres">
      <dgm:prSet presAssocID="{562C044F-2D23-4F2A-B25F-7AB887BA15F9}" presName="cycle" presStyleCnt="0"/>
      <dgm:spPr/>
    </dgm:pt>
    <dgm:pt modelId="{9B4AD7F3-E410-4B92-AEB5-EBAC40C4E2FB}" type="pres">
      <dgm:prSet presAssocID="{562C044F-2D23-4F2A-B25F-7AB887BA15F9}" presName="centerShape" presStyleCnt="0"/>
      <dgm:spPr/>
    </dgm:pt>
    <dgm:pt modelId="{D2939380-1BB6-4BB4-A24F-B3ACE92E1935}" type="pres">
      <dgm:prSet presAssocID="{562C044F-2D23-4F2A-B25F-7AB887BA15F9}" presName="connSite" presStyleLbl="node1" presStyleIdx="0" presStyleCnt="3"/>
      <dgm:spPr/>
    </dgm:pt>
    <dgm:pt modelId="{D4AEAB04-5AB0-4363-8245-D44C73421ADD}" type="pres">
      <dgm:prSet presAssocID="{562C044F-2D23-4F2A-B25F-7AB887BA15F9}" presName="visible" presStyleLbl="node1" presStyleIdx="0" presStyleCnt="3" custScaleX="109670" custScaleY="107183" custLinFactNeighborX="34755" custLinFactNeighborY="-631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0F2C473-EB35-465B-8601-CE7DBB00F17A}" type="pres">
      <dgm:prSet presAssocID="{5E822F4D-367F-439E-84CB-C1699B046888}" presName="Name25" presStyleLbl="parChTrans1D1" presStyleIdx="0" presStyleCnt="2"/>
      <dgm:spPr/>
      <dgm:t>
        <a:bodyPr/>
        <a:lstStyle/>
        <a:p>
          <a:endParaRPr lang="ru-RU"/>
        </a:p>
      </dgm:t>
    </dgm:pt>
    <dgm:pt modelId="{F3B5B1EA-8B03-4B4F-91F3-10255847B5CD}" type="pres">
      <dgm:prSet presAssocID="{1447D626-4518-4BCE-9C9A-8D6E3F030C1F}" presName="node" presStyleCnt="0"/>
      <dgm:spPr/>
    </dgm:pt>
    <dgm:pt modelId="{29B4937E-6468-4C89-9BDF-2286DFE6D925}" type="pres">
      <dgm:prSet presAssocID="{1447D626-4518-4BCE-9C9A-8D6E3F030C1F}" presName="parentNode" presStyleLbl="node1" presStyleIdx="1" presStyleCnt="3" custScaleX="209374" custScaleY="193133" custLinFactY="-1903" custLinFactNeighborX="75809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B7D88B-0AB9-4B16-9147-C5B3B73650F7}" type="pres">
      <dgm:prSet presAssocID="{1447D626-4518-4BCE-9C9A-8D6E3F030C1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73BA27-B712-4AEB-BA00-868E9C33CE7E}" type="pres">
      <dgm:prSet presAssocID="{8306155B-C47F-4739-9AA9-C90D0D4AA22A}" presName="Name25" presStyleLbl="parChTrans1D1" presStyleIdx="1" presStyleCnt="2"/>
      <dgm:spPr/>
      <dgm:t>
        <a:bodyPr/>
        <a:lstStyle/>
        <a:p>
          <a:endParaRPr lang="ru-RU"/>
        </a:p>
      </dgm:t>
    </dgm:pt>
    <dgm:pt modelId="{E497A690-B17A-4A8F-8003-51D870C63CBF}" type="pres">
      <dgm:prSet presAssocID="{74F14368-2090-4E40-8117-0D27CA29753A}" presName="node" presStyleCnt="0"/>
      <dgm:spPr/>
    </dgm:pt>
    <dgm:pt modelId="{7B8BA05B-1D5A-47FA-8A3B-097FFE739F42}" type="pres">
      <dgm:prSet presAssocID="{74F14368-2090-4E40-8117-0D27CA29753A}" presName="parentNode" presStyleLbl="node1" presStyleIdx="2" presStyleCnt="3" custScaleX="214336" custScaleY="216348" custLinFactNeighborX="65741" custLinFactNeighborY="789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A7314B-2603-4161-8933-4B6DC973CF99}" type="pres">
      <dgm:prSet presAssocID="{74F14368-2090-4E40-8117-0D27CA29753A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EBD51D-3CDE-4910-86D8-5E8D01AB593C}" type="presOf" srcId="{8306155B-C47F-4739-9AA9-C90D0D4AA22A}" destId="{5073BA27-B712-4AEB-BA00-868E9C33CE7E}" srcOrd="0" destOrd="0" presId="urn:microsoft.com/office/officeart/2005/8/layout/radial2"/>
    <dgm:cxn modelId="{0001F3ED-1407-48A9-B90F-67B4F70D8F8B}" type="presOf" srcId="{1447D626-4518-4BCE-9C9A-8D6E3F030C1F}" destId="{29B4937E-6468-4C89-9BDF-2286DFE6D925}" srcOrd="0" destOrd="0" presId="urn:microsoft.com/office/officeart/2005/8/layout/radial2"/>
    <dgm:cxn modelId="{2136E7E4-0AF9-4217-97FF-CE734062BF07}" type="presOf" srcId="{5E822F4D-367F-439E-84CB-C1699B046888}" destId="{F0F2C473-EB35-465B-8601-CE7DBB00F17A}" srcOrd="0" destOrd="0" presId="urn:microsoft.com/office/officeart/2005/8/layout/radial2"/>
    <dgm:cxn modelId="{A6887D9A-4A5B-4436-A158-409DAD1C7313}" srcId="{562C044F-2D23-4F2A-B25F-7AB887BA15F9}" destId="{74F14368-2090-4E40-8117-0D27CA29753A}" srcOrd="1" destOrd="0" parTransId="{8306155B-C47F-4739-9AA9-C90D0D4AA22A}" sibTransId="{AC07B283-8814-4680-AA1B-CBAFC25393CF}"/>
    <dgm:cxn modelId="{D9A04C9C-04D3-40D0-8B5B-48E0BA5AE917}" type="presOf" srcId="{562C044F-2D23-4F2A-B25F-7AB887BA15F9}" destId="{89ED456A-52B8-4716-81AC-5F96AE95B9D3}" srcOrd="0" destOrd="0" presId="urn:microsoft.com/office/officeart/2005/8/layout/radial2"/>
    <dgm:cxn modelId="{CC7ED600-F95B-4D9F-976D-FC44CC222D12}" srcId="{562C044F-2D23-4F2A-B25F-7AB887BA15F9}" destId="{1447D626-4518-4BCE-9C9A-8D6E3F030C1F}" srcOrd="0" destOrd="0" parTransId="{5E822F4D-367F-439E-84CB-C1699B046888}" sibTransId="{7943FE4F-EB6A-4AD8-B939-C1FD5B568F93}"/>
    <dgm:cxn modelId="{A1B1426C-020A-4076-A0BE-DB1ADC83CBFB}" type="presOf" srcId="{74F14368-2090-4E40-8117-0D27CA29753A}" destId="{7B8BA05B-1D5A-47FA-8A3B-097FFE739F42}" srcOrd="0" destOrd="0" presId="urn:microsoft.com/office/officeart/2005/8/layout/radial2"/>
    <dgm:cxn modelId="{9D9F542F-DE95-47C1-8534-6ECE1F55FEA1}" type="presParOf" srcId="{89ED456A-52B8-4716-81AC-5F96AE95B9D3}" destId="{912228BC-54A0-49D2-8C4B-F36AB98C427F}" srcOrd="0" destOrd="0" presId="urn:microsoft.com/office/officeart/2005/8/layout/radial2"/>
    <dgm:cxn modelId="{556BA694-91CC-4B59-9998-EC032731AA03}" type="presParOf" srcId="{912228BC-54A0-49D2-8C4B-F36AB98C427F}" destId="{9B4AD7F3-E410-4B92-AEB5-EBAC40C4E2FB}" srcOrd="0" destOrd="0" presId="urn:microsoft.com/office/officeart/2005/8/layout/radial2"/>
    <dgm:cxn modelId="{40FE9DED-CEC1-46F3-B919-6B7DEFF83EFD}" type="presParOf" srcId="{9B4AD7F3-E410-4B92-AEB5-EBAC40C4E2FB}" destId="{D2939380-1BB6-4BB4-A24F-B3ACE92E1935}" srcOrd="0" destOrd="0" presId="urn:microsoft.com/office/officeart/2005/8/layout/radial2"/>
    <dgm:cxn modelId="{61EDD4FF-0AEE-4AAB-A871-5281DEB66798}" type="presParOf" srcId="{9B4AD7F3-E410-4B92-AEB5-EBAC40C4E2FB}" destId="{D4AEAB04-5AB0-4363-8245-D44C73421ADD}" srcOrd="1" destOrd="0" presId="urn:microsoft.com/office/officeart/2005/8/layout/radial2"/>
    <dgm:cxn modelId="{FC36D261-1E2C-45D0-AA0E-618FC613482C}" type="presParOf" srcId="{912228BC-54A0-49D2-8C4B-F36AB98C427F}" destId="{F0F2C473-EB35-465B-8601-CE7DBB00F17A}" srcOrd="1" destOrd="0" presId="urn:microsoft.com/office/officeart/2005/8/layout/radial2"/>
    <dgm:cxn modelId="{4EBDB40F-EDE8-4B96-81DD-C209B818938A}" type="presParOf" srcId="{912228BC-54A0-49D2-8C4B-F36AB98C427F}" destId="{F3B5B1EA-8B03-4B4F-91F3-10255847B5CD}" srcOrd="2" destOrd="0" presId="urn:microsoft.com/office/officeart/2005/8/layout/radial2"/>
    <dgm:cxn modelId="{CA371066-91EC-4A7D-8600-12B3D4FE5789}" type="presParOf" srcId="{F3B5B1EA-8B03-4B4F-91F3-10255847B5CD}" destId="{29B4937E-6468-4C89-9BDF-2286DFE6D925}" srcOrd="0" destOrd="0" presId="urn:microsoft.com/office/officeart/2005/8/layout/radial2"/>
    <dgm:cxn modelId="{AC1D04AB-A219-423F-92F0-42DB6C1F8FC2}" type="presParOf" srcId="{F3B5B1EA-8B03-4B4F-91F3-10255847B5CD}" destId="{B4B7D88B-0AB9-4B16-9147-C5B3B73650F7}" srcOrd="1" destOrd="0" presId="urn:microsoft.com/office/officeart/2005/8/layout/radial2"/>
    <dgm:cxn modelId="{404B9677-639F-4ED5-A2F1-BE839F6A32D2}" type="presParOf" srcId="{912228BC-54A0-49D2-8C4B-F36AB98C427F}" destId="{5073BA27-B712-4AEB-BA00-868E9C33CE7E}" srcOrd="3" destOrd="0" presId="urn:microsoft.com/office/officeart/2005/8/layout/radial2"/>
    <dgm:cxn modelId="{D97515B1-93A9-41E6-B771-FA7178982B20}" type="presParOf" srcId="{912228BC-54A0-49D2-8C4B-F36AB98C427F}" destId="{E497A690-B17A-4A8F-8003-51D870C63CBF}" srcOrd="4" destOrd="0" presId="urn:microsoft.com/office/officeart/2005/8/layout/radial2"/>
    <dgm:cxn modelId="{FF8382A1-48CD-4184-9B0C-73670E7454E2}" type="presParOf" srcId="{E497A690-B17A-4A8F-8003-51D870C63CBF}" destId="{7B8BA05B-1D5A-47FA-8A3B-097FFE739F42}" srcOrd="0" destOrd="0" presId="urn:microsoft.com/office/officeart/2005/8/layout/radial2"/>
    <dgm:cxn modelId="{D33B7CB5-D306-4B34-A5FD-BCB7A6E6284E}" type="presParOf" srcId="{E497A690-B17A-4A8F-8003-51D870C63CBF}" destId="{3CA7314B-2603-4161-8933-4B6DC973CF9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48B89B-3E72-4D56-BF80-DD2E8A7DBF17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0A1AC9-FA97-4417-BDA4-794529E64355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 lIns="93600" rIns="57600"/>
        <a:lstStyle/>
        <a:p>
          <a:pPr algn="ctr"/>
          <a: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НДФЛ – налог на доходы физических лиц.</a:t>
          </a:r>
          <a:b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</a:br>
          <a:endParaRPr lang="ru-RU" sz="1600" b="0" i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Норматив отчислений           в бюджет БГО  составляет  22 %</a:t>
          </a:r>
        </a:p>
        <a:p>
          <a:pPr algn="l"/>
          <a:endParaRPr lang="ru-RU" sz="1800" b="0" i="0" dirty="0" smtClean="0">
            <a:latin typeface="Times New Roman" pitchFamily="18" charset="0"/>
            <a:cs typeface="Times New Roman" pitchFamily="18" charset="0"/>
          </a:endParaRPr>
        </a:p>
      </dgm:t>
    </dgm:pt>
    <dgm:pt modelId="{8790DCCA-D28E-44BA-AB51-993F43FC001B}" type="parTrans" cxnId="{132950A1-68AB-4685-8BFF-E3280BBDF550}">
      <dgm:prSet/>
      <dgm:spPr/>
      <dgm:t>
        <a:bodyPr/>
        <a:lstStyle/>
        <a:p>
          <a:endParaRPr lang="ru-RU"/>
        </a:p>
      </dgm:t>
    </dgm:pt>
    <dgm:pt modelId="{4F2DB908-DA8E-4030-B27C-CA486691C000}" type="sibTrans" cxnId="{132950A1-68AB-4685-8BFF-E3280BBDF550}">
      <dgm:prSet/>
      <dgm:spPr/>
      <dgm:t>
        <a:bodyPr/>
        <a:lstStyle/>
        <a:p>
          <a:endParaRPr lang="ru-RU"/>
        </a:p>
      </dgm:t>
    </dgm:pt>
    <dgm:pt modelId="{67737005-9C59-40BC-8651-714F545432CF}" type="pres">
      <dgm:prSet presAssocID="{1448B89B-3E72-4D56-BF80-DD2E8A7DBF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203E2D-BC07-481F-BD1A-E60BF5A9DB2A}" type="pres">
      <dgm:prSet presAssocID="{1448B89B-3E72-4D56-BF80-DD2E8A7DBF17}" presName="bkgdShp" presStyleLbl="alignAccFollowNode1" presStyleIdx="0" presStyleCnt="1" custLinFactNeighborX="-5556" custLinFactNeighborY="-3704"/>
      <dgm:spPr>
        <a:solidFill>
          <a:schemeClr val="bg1">
            <a:alpha val="90000"/>
          </a:schemeClr>
        </a:solidFill>
        <a:ln>
          <a:solidFill>
            <a:schemeClr val="tx2"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2756BD46-0E5F-419B-89C2-1EC2DC232B3E}" type="pres">
      <dgm:prSet presAssocID="{1448B89B-3E72-4D56-BF80-DD2E8A7DBF17}" presName="linComp" presStyleCnt="0"/>
      <dgm:spPr/>
    </dgm:pt>
    <dgm:pt modelId="{36210285-A973-4CF6-8287-C24EEAE4B21B}" type="pres">
      <dgm:prSet presAssocID="{720A1AC9-FA97-4417-BDA4-794529E64355}" presName="compNode" presStyleCnt="0"/>
      <dgm:spPr/>
    </dgm:pt>
    <dgm:pt modelId="{E178CA0F-4E1B-4160-8248-7AF9500F24F1}" type="pres">
      <dgm:prSet presAssocID="{720A1AC9-FA97-4417-BDA4-794529E64355}" presName="node" presStyleLbl="node1" presStyleIdx="0" presStyleCnt="1" custScaleX="101125" custScaleY="103030" custLinFactNeighborX="269" custLinFactNeighborY="5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0E5D4-E91C-4060-B5A3-9D923AC25572}" type="pres">
      <dgm:prSet presAssocID="{720A1AC9-FA97-4417-BDA4-794529E64355}" presName="invisiNode" presStyleLbl="node1" presStyleIdx="0" presStyleCnt="1"/>
      <dgm:spPr/>
    </dgm:pt>
    <dgm:pt modelId="{2C83B355-4C01-42BA-B156-1025A63A32DB}" type="pres">
      <dgm:prSet presAssocID="{720A1AC9-FA97-4417-BDA4-794529E64355}" presName="imagNode" presStyleLbl="fgImgPlace1" presStyleIdx="0" presStyleCnt="1" custScaleX="105671" custScaleY="133838" custLinFactNeighborX="-469" custLinFactNeighborY="488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132950A1-68AB-4685-8BFF-E3280BBDF550}" srcId="{1448B89B-3E72-4D56-BF80-DD2E8A7DBF17}" destId="{720A1AC9-FA97-4417-BDA4-794529E64355}" srcOrd="0" destOrd="0" parTransId="{8790DCCA-D28E-44BA-AB51-993F43FC001B}" sibTransId="{4F2DB908-DA8E-4030-B27C-CA486691C000}"/>
    <dgm:cxn modelId="{BFABB23A-3288-40DE-9C5D-99340253FAB9}" type="presOf" srcId="{1448B89B-3E72-4D56-BF80-DD2E8A7DBF17}" destId="{67737005-9C59-40BC-8651-714F545432CF}" srcOrd="0" destOrd="0" presId="urn:microsoft.com/office/officeart/2005/8/layout/pList2#1"/>
    <dgm:cxn modelId="{B98D9521-3A0C-45A5-96FC-51B851B91E92}" type="presOf" srcId="{720A1AC9-FA97-4417-BDA4-794529E64355}" destId="{E178CA0F-4E1B-4160-8248-7AF9500F24F1}" srcOrd="0" destOrd="0" presId="urn:microsoft.com/office/officeart/2005/8/layout/pList2#1"/>
    <dgm:cxn modelId="{01A3A16D-9FDC-4646-BBB0-131E646D753C}" type="presParOf" srcId="{67737005-9C59-40BC-8651-714F545432CF}" destId="{E4203E2D-BC07-481F-BD1A-E60BF5A9DB2A}" srcOrd="0" destOrd="0" presId="urn:microsoft.com/office/officeart/2005/8/layout/pList2#1"/>
    <dgm:cxn modelId="{23909601-C3F7-4304-9AB3-B441D43396F3}" type="presParOf" srcId="{67737005-9C59-40BC-8651-714F545432CF}" destId="{2756BD46-0E5F-419B-89C2-1EC2DC232B3E}" srcOrd="1" destOrd="0" presId="urn:microsoft.com/office/officeart/2005/8/layout/pList2#1"/>
    <dgm:cxn modelId="{5CF46F1A-F35E-4CC5-9914-8F781E96B8AD}" type="presParOf" srcId="{2756BD46-0E5F-419B-89C2-1EC2DC232B3E}" destId="{36210285-A973-4CF6-8287-C24EEAE4B21B}" srcOrd="0" destOrd="0" presId="urn:microsoft.com/office/officeart/2005/8/layout/pList2#1"/>
    <dgm:cxn modelId="{E84B6334-54D5-485D-B4B9-A1654F2EBDA4}" type="presParOf" srcId="{36210285-A973-4CF6-8287-C24EEAE4B21B}" destId="{E178CA0F-4E1B-4160-8248-7AF9500F24F1}" srcOrd="0" destOrd="0" presId="urn:microsoft.com/office/officeart/2005/8/layout/pList2#1"/>
    <dgm:cxn modelId="{2CF87292-A203-4629-A694-34919413865C}" type="presParOf" srcId="{36210285-A973-4CF6-8287-C24EEAE4B21B}" destId="{C120E5D4-E91C-4060-B5A3-9D923AC25572}" srcOrd="1" destOrd="0" presId="urn:microsoft.com/office/officeart/2005/8/layout/pList2#1"/>
    <dgm:cxn modelId="{8E2490EB-34FE-4C02-8C8C-8CF558211711}" type="presParOf" srcId="{36210285-A973-4CF6-8287-C24EEAE4B21B}" destId="{2C83B355-4C01-42BA-B156-1025A63A32DB}" srcOrd="2" destOrd="0" presId="urn:microsoft.com/office/officeart/2005/8/layout/pList2#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7F6E91-4C93-4711-887E-00E7E60D2CE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4F52F4E1-2930-4D55-B60C-4C4427390C1C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15 431,8 т. р</a:t>
          </a:r>
          <a:r>
            <a:rPr lang="ru-RU" sz="1700" dirty="0" smtClean="0"/>
            <a:t>.</a:t>
          </a:r>
          <a:endParaRPr lang="ru-RU" sz="1700" dirty="0"/>
        </a:p>
      </dgm:t>
    </dgm:pt>
    <dgm:pt modelId="{93D8E51A-2CDC-48DD-BFF5-6989086D922E}" type="parTrans" cxnId="{7B7D18E8-1C88-455C-A89B-C0C300B9FEC9}">
      <dgm:prSet/>
      <dgm:spPr/>
      <dgm:t>
        <a:bodyPr/>
        <a:lstStyle/>
        <a:p>
          <a:endParaRPr lang="ru-RU"/>
        </a:p>
      </dgm:t>
    </dgm:pt>
    <dgm:pt modelId="{1F39E132-F751-481B-92BB-BE5F6A3EF856}" type="sibTrans" cxnId="{7B7D18E8-1C88-455C-A89B-C0C300B9FEC9}">
      <dgm:prSet/>
      <dgm:spPr/>
      <dgm:t>
        <a:bodyPr/>
        <a:lstStyle/>
        <a:p>
          <a:endParaRPr lang="ru-RU"/>
        </a:p>
      </dgm:t>
    </dgm:pt>
    <dgm:pt modelId="{D78BC9BE-D7F9-4424-840A-A44168D92DC0}">
      <dgm:prSet/>
      <dgm:spPr/>
      <dgm:t>
        <a:bodyPr/>
        <a:lstStyle/>
        <a:p>
          <a:endParaRPr lang="ru-RU" dirty="0"/>
        </a:p>
      </dgm:t>
    </dgm:pt>
    <dgm:pt modelId="{FC510A07-5624-4B47-ADA8-BB63C7220A58}" type="parTrans" cxnId="{7A256E42-7EAF-44FA-ADEC-43841D6F8F84}">
      <dgm:prSet/>
      <dgm:spPr/>
      <dgm:t>
        <a:bodyPr/>
        <a:lstStyle/>
        <a:p>
          <a:endParaRPr lang="ru-RU"/>
        </a:p>
      </dgm:t>
    </dgm:pt>
    <dgm:pt modelId="{093AD133-BDE7-4AFD-89DC-C35A3CAF75B7}" type="sibTrans" cxnId="{7A256E42-7EAF-44FA-ADEC-43841D6F8F84}">
      <dgm:prSet/>
      <dgm:spPr/>
      <dgm:t>
        <a:bodyPr/>
        <a:lstStyle/>
        <a:p>
          <a:endParaRPr lang="ru-RU"/>
        </a:p>
      </dgm:t>
    </dgm:pt>
    <dgm:pt modelId="{5863B98A-7EB5-4246-92D5-6DB1214BE1AD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 tIns="36000"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17 592,5 т. р.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FA5A0B9-7AB8-4EBC-825C-8B320EA98F48}" type="sibTrans" cxnId="{FB14516E-8C1A-4382-9879-8272CB9656E6}">
      <dgm:prSet/>
      <dgm:spPr/>
      <dgm:t>
        <a:bodyPr/>
        <a:lstStyle/>
        <a:p>
          <a:endParaRPr lang="ru-RU"/>
        </a:p>
      </dgm:t>
    </dgm:pt>
    <dgm:pt modelId="{0AA404EF-4F06-49D6-9FC9-6E3F782F5AAD}" type="parTrans" cxnId="{FB14516E-8C1A-4382-9879-8272CB9656E6}">
      <dgm:prSet/>
      <dgm:spPr/>
      <dgm:t>
        <a:bodyPr/>
        <a:lstStyle/>
        <a:p>
          <a:endParaRPr lang="ru-RU"/>
        </a:p>
      </dgm:t>
    </dgm:pt>
    <dgm:pt modelId="{2A2CD38C-5BE6-4B2B-977D-BBFD0ED0A23B}">
      <dgm:prSet phldrT="[Текст]" custT="1"/>
      <dgm:spPr>
        <a:solidFill>
          <a:schemeClr val="bg1"/>
        </a:solidFill>
        <a:ln>
          <a:solidFill>
            <a:schemeClr val="tx2"/>
          </a:solidFill>
        </a:ln>
      </dgm:spPr>
      <dgm:t>
        <a:bodyPr tIns="36000"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16 207,2  т. р.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B31EADA-FCBC-4B18-8CE6-3AB172354ECF}" type="sibTrans" cxnId="{D024ADC8-F655-404C-832C-82F2DE445B5D}">
      <dgm:prSet/>
      <dgm:spPr/>
      <dgm:t>
        <a:bodyPr/>
        <a:lstStyle/>
        <a:p>
          <a:endParaRPr lang="ru-RU"/>
        </a:p>
      </dgm:t>
    </dgm:pt>
    <dgm:pt modelId="{4B99A778-A956-4401-97BA-A5B64228F364}" type="parTrans" cxnId="{D024ADC8-F655-404C-832C-82F2DE445B5D}">
      <dgm:prSet/>
      <dgm:spPr/>
      <dgm:t>
        <a:bodyPr/>
        <a:lstStyle/>
        <a:p>
          <a:endParaRPr lang="ru-RU"/>
        </a:p>
      </dgm:t>
    </dgm:pt>
    <dgm:pt modelId="{E5438052-BE6A-45A4-9099-711EFEE33360}" type="pres">
      <dgm:prSet presAssocID="{547F6E91-4C93-4711-887E-00E7E60D2CE8}" presName="arrowDiagram" presStyleCnt="0">
        <dgm:presLayoutVars>
          <dgm:chMax val="5"/>
          <dgm:dir/>
          <dgm:resizeHandles val="exact"/>
        </dgm:presLayoutVars>
      </dgm:prSet>
      <dgm:spPr/>
    </dgm:pt>
    <dgm:pt modelId="{7112BE30-5C28-4D5B-A87F-F25CA1FFA4BA}" type="pres">
      <dgm:prSet presAssocID="{547F6E91-4C93-4711-887E-00E7E60D2CE8}" presName="arrow" presStyleLbl="bgShp" presStyleIdx="0" presStyleCnt="1" custScaleX="88589" custScaleY="100780" custLinFactNeighborX="-5368" custLinFactNeighborY="17129"/>
      <dgm:spPr>
        <a:solidFill>
          <a:srgbClr val="F2974C"/>
        </a:solidFill>
      </dgm:spPr>
    </dgm:pt>
    <dgm:pt modelId="{E9F5FF14-1087-4397-B1AD-09F3566F448E}" type="pres">
      <dgm:prSet presAssocID="{547F6E91-4C93-4711-887E-00E7E60D2CE8}" presName="arrowDiagram4" presStyleCnt="0"/>
      <dgm:spPr/>
    </dgm:pt>
    <dgm:pt modelId="{B21F1510-91BC-46B1-99A8-7A81224C3040}" type="pres">
      <dgm:prSet presAssocID="{4F52F4E1-2930-4D55-B60C-4C4427390C1C}" presName="bullet4a" presStyleLbl="node1" presStyleIdx="0" presStyleCnt="4" custScaleX="848552" custScaleY="856301" custLinFactX="-84500" custLinFactY="-96572" custLinFactNeighborX="-100000" custLinFactNeighborY="-100000"/>
      <dgm:spPr/>
    </dgm:pt>
    <dgm:pt modelId="{C094F01E-0509-4ECB-B887-766AAC76A1C2}" type="pres">
      <dgm:prSet presAssocID="{4F52F4E1-2930-4D55-B60C-4C4427390C1C}" presName="textBox4a" presStyleLbl="revTx" presStyleIdx="0" presStyleCnt="4" custScaleX="132490" custScaleY="43977" custLinFactNeighborX="-22148" custLinFactNeighborY="18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58E50-F977-4C0B-8B12-1F46869ED23E}" type="pres">
      <dgm:prSet presAssocID="{2A2CD38C-5BE6-4B2B-977D-BBFD0ED0A23B}" presName="bullet4b" presStyleLbl="node1" presStyleIdx="1" presStyleCnt="4" custScaleX="534382" custScaleY="509987" custLinFactY="-43979" custLinFactNeighborX="-74440" custLinFactNeighborY="-100000"/>
      <dgm:spPr/>
    </dgm:pt>
    <dgm:pt modelId="{9202C7BD-C073-4F3D-B76F-30A9C66A8D85}" type="pres">
      <dgm:prSet presAssocID="{2A2CD38C-5BE6-4B2B-977D-BBFD0ED0A23B}" presName="textBox4b" presStyleLbl="revTx" presStyleIdx="1" presStyleCnt="4" custScaleX="124868" custScaleY="22198" custLinFactNeighborX="-32797" custLinFactNeighborY="-21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C0CDD8-A26A-4577-9E0A-81DC7803A977}" type="pres">
      <dgm:prSet presAssocID="{5863B98A-7EB5-4246-92D5-6DB1214BE1AD}" presName="bullet4c" presStyleLbl="node1" presStyleIdx="2" presStyleCnt="4" custScaleX="386522" custScaleY="378781" custLinFactY="-31506" custLinFactNeighborX="-68706" custLinFactNeighborY="-100000"/>
      <dgm:spPr/>
      <dgm:t>
        <a:bodyPr/>
        <a:lstStyle/>
        <a:p>
          <a:endParaRPr lang="ru-RU"/>
        </a:p>
      </dgm:t>
    </dgm:pt>
    <dgm:pt modelId="{53ED7D8D-024E-4D06-8AD6-D915DB7E9184}" type="pres">
      <dgm:prSet presAssocID="{5863B98A-7EB5-4246-92D5-6DB1214BE1AD}" presName="textBox4c" presStyleLbl="revTx" presStyleIdx="2" presStyleCnt="4" custScaleX="124869" custScaleY="13700" custLinFactNeighborX="-42109" custLinFactNeighborY="-28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9EBF32-C58A-4529-B49F-EB19293D51A3}" type="pres">
      <dgm:prSet presAssocID="{D78BC9BE-D7F9-4424-840A-A44168D92DC0}" presName="bullet4d" presStyleLbl="node1" presStyleIdx="3" presStyleCnt="4" custScaleX="315068" custScaleY="290333" custLinFactY="-24599" custLinFactNeighborX="-60912" custLinFactNeighborY="-100000"/>
      <dgm:spPr/>
    </dgm:pt>
    <dgm:pt modelId="{405D2C38-159F-4BDD-9AA6-7AEC693D8DFB}" type="pres">
      <dgm:prSet presAssocID="{D78BC9BE-D7F9-4424-840A-A44168D92DC0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7D18E8-1C88-455C-A89B-C0C300B9FEC9}" srcId="{547F6E91-4C93-4711-887E-00E7E60D2CE8}" destId="{4F52F4E1-2930-4D55-B60C-4C4427390C1C}" srcOrd="0" destOrd="0" parTransId="{93D8E51A-2CDC-48DD-BFF5-6989086D922E}" sibTransId="{1F39E132-F751-481B-92BB-BE5F6A3EF856}"/>
    <dgm:cxn modelId="{DF34BA68-7040-435C-A1DB-D70A1FCDE89B}" type="presOf" srcId="{4F52F4E1-2930-4D55-B60C-4C4427390C1C}" destId="{C094F01E-0509-4ECB-B887-766AAC76A1C2}" srcOrd="0" destOrd="0" presId="urn:microsoft.com/office/officeart/2005/8/layout/arrow2"/>
    <dgm:cxn modelId="{9A66F926-F149-49FE-B54A-CEE486F62A34}" type="presOf" srcId="{2A2CD38C-5BE6-4B2B-977D-BBFD0ED0A23B}" destId="{9202C7BD-C073-4F3D-B76F-30A9C66A8D85}" srcOrd="0" destOrd="0" presId="urn:microsoft.com/office/officeart/2005/8/layout/arrow2"/>
    <dgm:cxn modelId="{7A256E42-7EAF-44FA-ADEC-43841D6F8F84}" srcId="{547F6E91-4C93-4711-887E-00E7E60D2CE8}" destId="{D78BC9BE-D7F9-4424-840A-A44168D92DC0}" srcOrd="3" destOrd="0" parTransId="{FC510A07-5624-4B47-ADA8-BB63C7220A58}" sibTransId="{093AD133-BDE7-4AFD-89DC-C35A3CAF75B7}"/>
    <dgm:cxn modelId="{D024ADC8-F655-404C-832C-82F2DE445B5D}" srcId="{547F6E91-4C93-4711-887E-00E7E60D2CE8}" destId="{2A2CD38C-5BE6-4B2B-977D-BBFD0ED0A23B}" srcOrd="1" destOrd="0" parTransId="{4B99A778-A956-4401-97BA-A5B64228F364}" sibTransId="{CB31EADA-FCBC-4B18-8CE6-3AB172354ECF}"/>
    <dgm:cxn modelId="{4A3BDE8B-7FFF-4968-8A43-00A535E69368}" type="presOf" srcId="{D78BC9BE-D7F9-4424-840A-A44168D92DC0}" destId="{405D2C38-159F-4BDD-9AA6-7AEC693D8DFB}" srcOrd="0" destOrd="0" presId="urn:microsoft.com/office/officeart/2005/8/layout/arrow2"/>
    <dgm:cxn modelId="{8268301A-AEAB-4C39-9F96-31E4C5FE79F3}" type="presOf" srcId="{5863B98A-7EB5-4246-92D5-6DB1214BE1AD}" destId="{53ED7D8D-024E-4D06-8AD6-D915DB7E9184}" srcOrd="0" destOrd="0" presId="urn:microsoft.com/office/officeart/2005/8/layout/arrow2"/>
    <dgm:cxn modelId="{EF2B1EA1-E191-4371-BBB4-3C7D2CBAA7F3}" type="presOf" srcId="{547F6E91-4C93-4711-887E-00E7E60D2CE8}" destId="{E5438052-BE6A-45A4-9099-711EFEE33360}" srcOrd="0" destOrd="0" presId="urn:microsoft.com/office/officeart/2005/8/layout/arrow2"/>
    <dgm:cxn modelId="{FB14516E-8C1A-4382-9879-8272CB9656E6}" srcId="{547F6E91-4C93-4711-887E-00E7E60D2CE8}" destId="{5863B98A-7EB5-4246-92D5-6DB1214BE1AD}" srcOrd="2" destOrd="0" parTransId="{0AA404EF-4F06-49D6-9FC9-6E3F782F5AAD}" sibTransId="{EFA5A0B9-7AB8-4EBC-825C-8B320EA98F48}"/>
    <dgm:cxn modelId="{9977CB31-C43F-414B-B392-FBDEB09745B1}" type="presParOf" srcId="{E5438052-BE6A-45A4-9099-711EFEE33360}" destId="{7112BE30-5C28-4D5B-A87F-F25CA1FFA4BA}" srcOrd="0" destOrd="0" presId="urn:microsoft.com/office/officeart/2005/8/layout/arrow2"/>
    <dgm:cxn modelId="{249567E8-08DF-4499-8E68-07B61CDA1339}" type="presParOf" srcId="{E5438052-BE6A-45A4-9099-711EFEE33360}" destId="{E9F5FF14-1087-4397-B1AD-09F3566F448E}" srcOrd="1" destOrd="0" presId="urn:microsoft.com/office/officeart/2005/8/layout/arrow2"/>
    <dgm:cxn modelId="{FA28AA02-53ED-4D29-BF7B-C7E9F27F990D}" type="presParOf" srcId="{E9F5FF14-1087-4397-B1AD-09F3566F448E}" destId="{B21F1510-91BC-46B1-99A8-7A81224C3040}" srcOrd="0" destOrd="0" presId="urn:microsoft.com/office/officeart/2005/8/layout/arrow2"/>
    <dgm:cxn modelId="{439B4758-912C-45EF-B74B-8A2267154AD1}" type="presParOf" srcId="{E9F5FF14-1087-4397-B1AD-09F3566F448E}" destId="{C094F01E-0509-4ECB-B887-766AAC76A1C2}" srcOrd="1" destOrd="0" presId="urn:microsoft.com/office/officeart/2005/8/layout/arrow2"/>
    <dgm:cxn modelId="{D9EA2F9F-87BD-410C-A650-9ADF6F316A61}" type="presParOf" srcId="{E9F5FF14-1087-4397-B1AD-09F3566F448E}" destId="{77B58E50-F977-4C0B-8B12-1F46869ED23E}" srcOrd="2" destOrd="0" presId="urn:microsoft.com/office/officeart/2005/8/layout/arrow2"/>
    <dgm:cxn modelId="{3A197EBE-9A1C-4EE1-8303-E8A90E777E26}" type="presParOf" srcId="{E9F5FF14-1087-4397-B1AD-09F3566F448E}" destId="{9202C7BD-C073-4F3D-B76F-30A9C66A8D85}" srcOrd="3" destOrd="0" presId="urn:microsoft.com/office/officeart/2005/8/layout/arrow2"/>
    <dgm:cxn modelId="{D3683C49-3D24-46FC-982A-AFF87A91B634}" type="presParOf" srcId="{E9F5FF14-1087-4397-B1AD-09F3566F448E}" destId="{0DC0CDD8-A26A-4577-9E0A-81DC7803A977}" srcOrd="4" destOrd="0" presId="urn:microsoft.com/office/officeart/2005/8/layout/arrow2"/>
    <dgm:cxn modelId="{DA2A5017-9DC3-4625-9258-85301A48A6F6}" type="presParOf" srcId="{E9F5FF14-1087-4397-B1AD-09F3566F448E}" destId="{53ED7D8D-024E-4D06-8AD6-D915DB7E9184}" srcOrd="5" destOrd="0" presId="urn:microsoft.com/office/officeart/2005/8/layout/arrow2"/>
    <dgm:cxn modelId="{5D8C8D5A-E88C-4A95-8D83-86FAAE4172FA}" type="presParOf" srcId="{E9F5FF14-1087-4397-B1AD-09F3566F448E}" destId="{1A9EBF32-C58A-4529-B49F-EB19293D51A3}" srcOrd="6" destOrd="0" presId="urn:microsoft.com/office/officeart/2005/8/layout/arrow2"/>
    <dgm:cxn modelId="{70746D8B-8099-41C6-9ADA-DCC8E94179D9}" type="presParOf" srcId="{E9F5FF14-1087-4397-B1AD-09F3566F448E}" destId="{405D2C38-159F-4BDD-9AA6-7AEC693D8DFB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C1CD145-3BB6-4CDE-8CC4-A765F95C96C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</dgm:pt>
    <dgm:pt modelId="{B5B3639A-D13C-4E1B-A178-121B7A35D3BB}">
      <dgm:prSet phldrT="[Текст]"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10800000" scaled="1"/>
          <a:tileRect/>
        </a:gradFill>
      </dgm:spPr>
      <dgm:t>
        <a:bodyPr/>
        <a:lstStyle/>
        <a:p>
          <a:pPr algn="l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Налог на имущество</a:t>
          </a:r>
          <a:r>
            <a:rPr lang="ru-RU" sz="2800" dirty="0" smtClean="0"/>
            <a:t> </a:t>
          </a:r>
          <a:endParaRPr lang="ru-RU" sz="2800" dirty="0"/>
        </a:p>
      </dgm:t>
    </dgm:pt>
    <dgm:pt modelId="{0D57F62D-F74B-4FD0-9231-725C90C923E4}" type="parTrans" cxnId="{23665F95-A91E-4235-9BB7-298E604AA3AA}">
      <dgm:prSet/>
      <dgm:spPr/>
      <dgm:t>
        <a:bodyPr/>
        <a:lstStyle/>
        <a:p>
          <a:endParaRPr lang="ru-RU"/>
        </a:p>
      </dgm:t>
    </dgm:pt>
    <dgm:pt modelId="{6E8E5944-EE9A-4CBB-A0A1-E551AC8E25BA}" type="sibTrans" cxnId="{23665F95-A91E-4235-9BB7-298E604AA3AA}">
      <dgm:prSet/>
      <dgm:spPr/>
      <dgm:t>
        <a:bodyPr/>
        <a:lstStyle/>
        <a:p>
          <a:endParaRPr lang="ru-RU"/>
        </a:p>
      </dgm:t>
    </dgm:pt>
    <dgm:pt modelId="{E439DBF8-04B5-4C82-8E07-992B27512DED}">
      <dgm:prSet custT="1"/>
      <dgm:spPr/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 является местным налогом, зачисляется в местный бюджет по месту нахождения объекта налогообложения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58416B9-D10B-488D-BEF8-EDB2ECF55E18}" type="parTrans" cxnId="{79EBEA99-2773-4EB0-8C57-83B1671EBC49}">
      <dgm:prSet/>
      <dgm:spPr/>
      <dgm:t>
        <a:bodyPr/>
        <a:lstStyle/>
        <a:p>
          <a:endParaRPr lang="ru-RU"/>
        </a:p>
      </dgm:t>
    </dgm:pt>
    <dgm:pt modelId="{6650A302-2E28-4BF4-9652-91AE83C80F75}" type="sibTrans" cxnId="{79EBEA99-2773-4EB0-8C57-83B1671EBC49}">
      <dgm:prSet/>
      <dgm:spPr/>
      <dgm:t>
        <a:bodyPr/>
        <a:lstStyle/>
        <a:p>
          <a:endParaRPr lang="ru-RU"/>
        </a:p>
      </dgm:t>
    </dgm:pt>
    <dgm:pt modelId="{1B842B5C-BD10-4F0A-AC43-CFDF19C38BB3}" type="pres">
      <dgm:prSet presAssocID="{8C1CD145-3BB6-4CDE-8CC4-A765F95C96CB}" presName="diagram" presStyleCnt="0">
        <dgm:presLayoutVars>
          <dgm:dir/>
          <dgm:animLvl val="lvl"/>
          <dgm:resizeHandles val="exact"/>
        </dgm:presLayoutVars>
      </dgm:prSet>
      <dgm:spPr/>
    </dgm:pt>
    <dgm:pt modelId="{9B0C7B77-AF24-4A27-8654-00750E52490F}" type="pres">
      <dgm:prSet presAssocID="{B5B3639A-D13C-4E1B-A178-121B7A35D3BB}" presName="compNode" presStyleCnt="0"/>
      <dgm:spPr/>
    </dgm:pt>
    <dgm:pt modelId="{7F6FA9B3-DCEF-4CB9-A87E-B384725AE717}" type="pres">
      <dgm:prSet presAssocID="{B5B3639A-D13C-4E1B-A178-121B7A35D3BB}" presName="childRect" presStyleLbl="bgAcc1" presStyleIdx="0" presStyleCnt="1" custScaleX="151528" custScaleY="95263" custLinFactNeighborX="5507" custLinFactNeighborY="-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C7903-402E-49AF-B114-F786B9E646EE}" type="pres">
      <dgm:prSet presAssocID="{B5B3639A-D13C-4E1B-A178-121B7A35D3B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68847-B222-41D2-A9F7-CCF03EC2A2E8}" type="pres">
      <dgm:prSet presAssocID="{B5B3639A-D13C-4E1B-A178-121B7A35D3BB}" presName="parentRect" presStyleLbl="alignNode1" presStyleIdx="0" presStyleCnt="1" custScaleX="148921" custScaleY="117992" custLinFactNeighborX="2131" custLinFactNeighborY="-2464"/>
      <dgm:spPr/>
      <dgm:t>
        <a:bodyPr/>
        <a:lstStyle/>
        <a:p>
          <a:endParaRPr lang="ru-RU"/>
        </a:p>
      </dgm:t>
    </dgm:pt>
    <dgm:pt modelId="{057335D6-E295-4BA1-988A-EF6F57260C6A}" type="pres">
      <dgm:prSet presAssocID="{B5B3639A-D13C-4E1B-A178-121B7A35D3BB}" presName="adorn" presStyleLbl="fgAccFollowNode1" presStyleIdx="0" presStyleCnt="1" custScaleX="213106" custScaleY="221522" custLinFactNeighborX="20176" custLinFactNeighborY="3232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FA81D902-7B61-483E-82FA-3FD28ED26C95}" type="presOf" srcId="{B5B3639A-D13C-4E1B-A178-121B7A35D3BB}" destId="{C8968847-B222-41D2-A9F7-CCF03EC2A2E8}" srcOrd="1" destOrd="0" presId="urn:microsoft.com/office/officeart/2005/8/layout/bList2#1"/>
    <dgm:cxn modelId="{76C0DB0A-7625-406E-BEA2-03494731C95E}" type="presOf" srcId="{8C1CD145-3BB6-4CDE-8CC4-A765F95C96CB}" destId="{1B842B5C-BD10-4F0A-AC43-CFDF19C38BB3}" srcOrd="0" destOrd="0" presId="urn:microsoft.com/office/officeart/2005/8/layout/bList2#1"/>
    <dgm:cxn modelId="{0B4634A5-723B-4860-8E48-AD935F89FA50}" type="presOf" srcId="{E439DBF8-04B5-4C82-8E07-992B27512DED}" destId="{7F6FA9B3-DCEF-4CB9-A87E-B384725AE717}" srcOrd="0" destOrd="0" presId="urn:microsoft.com/office/officeart/2005/8/layout/bList2#1"/>
    <dgm:cxn modelId="{70F96062-0BA5-4FF6-99E1-21DED109CB31}" type="presOf" srcId="{B5B3639A-D13C-4E1B-A178-121B7A35D3BB}" destId="{92FC7903-402E-49AF-B114-F786B9E646EE}" srcOrd="0" destOrd="0" presId="urn:microsoft.com/office/officeart/2005/8/layout/bList2#1"/>
    <dgm:cxn modelId="{23665F95-A91E-4235-9BB7-298E604AA3AA}" srcId="{8C1CD145-3BB6-4CDE-8CC4-A765F95C96CB}" destId="{B5B3639A-D13C-4E1B-A178-121B7A35D3BB}" srcOrd="0" destOrd="0" parTransId="{0D57F62D-F74B-4FD0-9231-725C90C923E4}" sibTransId="{6E8E5944-EE9A-4CBB-A0A1-E551AC8E25BA}"/>
    <dgm:cxn modelId="{79EBEA99-2773-4EB0-8C57-83B1671EBC49}" srcId="{B5B3639A-D13C-4E1B-A178-121B7A35D3BB}" destId="{E439DBF8-04B5-4C82-8E07-992B27512DED}" srcOrd="0" destOrd="0" parTransId="{858416B9-D10B-488D-BEF8-EDB2ECF55E18}" sibTransId="{6650A302-2E28-4BF4-9652-91AE83C80F75}"/>
    <dgm:cxn modelId="{079C69BF-CDF1-468A-BB68-0B06C2462B0A}" type="presParOf" srcId="{1B842B5C-BD10-4F0A-AC43-CFDF19C38BB3}" destId="{9B0C7B77-AF24-4A27-8654-00750E52490F}" srcOrd="0" destOrd="0" presId="urn:microsoft.com/office/officeart/2005/8/layout/bList2#1"/>
    <dgm:cxn modelId="{BF5D3EC2-3B5B-49D0-8F8B-40FE9A5A5D42}" type="presParOf" srcId="{9B0C7B77-AF24-4A27-8654-00750E52490F}" destId="{7F6FA9B3-DCEF-4CB9-A87E-B384725AE717}" srcOrd="0" destOrd="0" presId="urn:microsoft.com/office/officeart/2005/8/layout/bList2#1"/>
    <dgm:cxn modelId="{1D5D47D0-9723-429D-9FD8-8500597672A0}" type="presParOf" srcId="{9B0C7B77-AF24-4A27-8654-00750E52490F}" destId="{92FC7903-402E-49AF-B114-F786B9E646EE}" srcOrd="1" destOrd="0" presId="urn:microsoft.com/office/officeart/2005/8/layout/bList2#1"/>
    <dgm:cxn modelId="{8C6027CC-1336-4C33-8792-00FE7D5292DE}" type="presParOf" srcId="{9B0C7B77-AF24-4A27-8654-00750E52490F}" destId="{C8968847-B222-41D2-A9F7-CCF03EC2A2E8}" srcOrd="2" destOrd="0" presId="urn:microsoft.com/office/officeart/2005/8/layout/bList2#1"/>
    <dgm:cxn modelId="{E70E276C-60EA-4F2A-873D-BB8F647867C2}" type="presParOf" srcId="{9B0C7B77-AF24-4A27-8654-00750E52490F}" destId="{057335D6-E295-4BA1-988A-EF6F57260C6A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48B89B-3E72-4D56-BF80-DD2E8A7DBF17}" type="doc">
      <dgm:prSet loTypeId="urn:microsoft.com/office/officeart/2005/8/layout/pList2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0A1AC9-FA97-4417-BDA4-794529E64355}">
      <dgm:prSet phldrT="[Текст]" custT="1"/>
      <dgm:spPr>
        <a:solidFill>
          <a:schemeClr val="bg1">
            <a:lumMod val="85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 lIns="93600" rIns="57600"/>
        <a:lstStyle/>
        <a:p>
          <a:pPr algn="ctr"/>
          <a:endParaRPr lang="ru-RU" sz="1600" b="1" i="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6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Земельный налог </a:t>
          </a:r>
          <a:r>
            <a:rPr lang="ru-RU" sz="16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налог местного значения, Все средства от него поступают в бюджет  того города , на территории которого находится земельный участок</a:t>
          </a:r>
          <a:r>
            <a:rPr lang="ru-RU" sz="1600" b="0" i="0" dirty="0" smtClean="0">
              <a:solidFill>
                <a:schemeClr val="tx1"/>
              </a:solidFill>
            </a:rPr>
            <a:t>.</a:t>
          </a:r>
          <a:endParaRPr lang="ru-RU" sz="1800" b="0" i="0" dirty="0" smtClean="0">
            <a:latin typeface="Times New Roman" pitchFamily="18" charset="0"/>
            <a:cs typeface="Times New Roman" pitchFamily="18" charset="0"/>
          </a:endParaRPr>
        </a:p>
      </dgm:t>
    </dgm:pt>
    <dgm:pt modelId="{8790DCCA-D28E-44BA-AB51-993F43FC001B}" type="parTrans" cxnId="{132950A1-68AB-4685-8BFF-E3280BBDF550}">
      <dgm:prSet/>
      <dgm:spPr/>
      <dgm:t>
        <a:bodyPr/>
        <a:lstStyle/>
        <a:p>
          <a:endParaRPr lang="ru-RU"/>
        </a:p>
      </dgm:t>
    </dgm:pt>
    <dgm:pt modelId="{4F2DB908-DA8E-4030-B27C-CA486691C000}" type="sibTrans" cxnId="{132950A1-68AB-4685-8BFF-E3280BBDF550}">
      <dgm:prSet/>
      <dgm:spPr/>
      <dgm:t>
        <a:bodyPr/>
        <a:lstStyle/>
        <a:p>
          <a:endParaRPr lang="ru-RU"/>
        </a:p>
      </dgm:t>
    </dgm:pt>
    <dgm:pt modelId="{67737005-9C59-40BC-8651-714F545432CF}" type="pres">
      <dgm:prSet presAssocID="{1448B89B-3E72-4D56-BF80-DD2E8A7DBF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203E2D-BC07-481F-BD1A-E60BF5A9DB2A}" type="pres">
      <dgm:prSet presAssocID="{1448B89B-3E72-4D56-BF80-DD2E8A7DBF17}" presName="bkgdShp" presStyleLbl="alignAccFollowNode1" presStyleIdx="0" presStyleCnt="1" custLinFactNeighborX="-5556" custLinFactNeighborY="-3704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2756BD46-0E5F-419B-89C2-1EC2DC232B3E}" type="pres">
      <dgm:prSet presAssocID="{1448B89B-3E72-4D56-BF80-DD2E8A7DBF17}" presName="linComp" presStyleCnt="0"/>
      <dgm:spPr/>
    </dgm:pt>
    <dgm:pt modelId="{36210285-A973-4CF6-8287-C24EEAE4B21B}" type="pres">
      <dgm:prSet presAssocID="{720A1AC9-FA97-4417-BDA4-794529E64355}" presName="compNode" presStyleCnt="0"/>
      <dgm:spPr/>
    </dgm:pt>
    <dgm:pt modelId="{E178CA0F-4E1B-4160-8248-7AF9500F24F1}" type="pres">
      <dgm:prSet presAssocID="{720A1AC9-FA97-4417-BDA4-794529E64355}" presName="node" presStyleLbl="node1" presStyleIdx="0" presStyleCnt="1" custScaleX="101125" custScaleY="103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0E5D4-E91C-4060-B5A3-9D923AC25572}" type="pres">
      <dgm:prSet presAssocID="{720A1AC9-FA97-4417-BDA4-794529E64355}" presName="invisiNode" presStyleLbl="node1" presStyleIdx="0" presStyleCnt="1"/>
      <dgm:spPr/>
    </dgm:pt>
    <dgm:pt modelId="{2C83B355-4C01-42BA-B156-1025A63A32DB}" type="pres">
      <dgm:prSet presAssocID="{720A1AC9-FA97-4417-BDA4-794529E64355}" presName="imagNode" presStyleLbl="fgImgPlace1" presStyleIdx="0" presStyleCnt="1" custScaleY="12878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132950A1-68AB-4685-8BFF-E3280BBDF550}" srcId="{1448B89B-3E72-4D56-BF80-DD2E8A7DBF17}" destId="{720A1AC9-FA97-4417-BDA4-794529E64355}" srcOrd="0" destOrd="0" parTransId="{8790DCCA-D28E-44BA-AB51-993F43FC001B}" sibTransId="{4F2DB908-DA8E-4030-B27C-CA486691C000}"/>
    <dgm:cxn modelId="{7D98E3F0-95E0-4253-8989-3A91BCFD2124}" type="presOf" srcId="{1448B89B-3E72-4D56-BF80-DD2E8A7DBF17}" destId="{67737005-9C59-40BC-8651-714F545432CF}" srcOrd="0" destOrd="0" presId="urn:microsoft.com/office/officeart/2005/8/layout/pList2#2"/>
    <dgm:cxn modelId="{5B944360-D2F3-4AD1-9A05-D1E6683013CA}" type="presOf" srcId="{720A1AC9-FA97-4417-BDA4-794529E64355}" destId="{E178CA0F-4E1B-4160-8248-7AF9500F24F1}" srcOrd="0" destOrd="0" presId="urn:microsoft.com/office/officeart/2005/8/layout/pList2#2"/>
    <dgm:cxn modelId="{0663EFFB-2A78-4150-B54C-67B761B57F1F}" type="presParOf" srcId="{67737005-9C59-40BC-8651-714F545432CF}" destId="{E4203E2D-BC07-481F-BD1A-E60BF5A9DB2A}" srcOrd="0" destOrd="0" presId="urn:microsoft.com/office/officeart/2005/8/layout/pList2#2"/>
    <dgm:cxn modelId="{89D1C1AF-86A3-4631-91FC-3BF5CF282CE6}" type="presParOf" srcId="{67737005-9C59-40BC-8651-714F545432CF}" destId="{2756BD46-0E5F-419B-89C2-1EC2DC232B3E}" srcOrd="1" destOrd="0" presId="urn:microsoft.com/office/officeart/2005/8/layout/pList2#2"/>
    <dgm:cxn modelId="{E3C7CF7B-B5A0-4C5F-BB16-4F91DBC5E658}" type="presParOf" srcId="{2756BD46-0E5F-419B-89C2-1EC2DC232B3E}" destId="{36210285-A973-4CF6-8287-C24EEAE4B21B}" srcOrd="0" destOrd="0" presId="urn:microsoft.com/office/officeart/2005/8/layout/pList2#2"/>
    <dgm:cxn modelId="{FD33B0C6-2F12-4859-90CC-0DD898A132EE}" type="presParOf" srcId="{36210285-A973-4CF6-8287-C24EEAE4B21B}" destId="{E178CA0F-4E1B-4160-8248-7AF9500F24F1}" srcOrd="0" destOrd="0" presId="urn:microsoft.com/office/officeart/2005/8/layout/pList2#2"/>
    <dgm:cxn modelId="{323D6196-09DA-44BD-B12B-99F4295BFC53}" type="presParOf" srcId="{36210285-A973-4CF6-8287-C24EEAE4B21B}" destId="{C120E5D4-E91C-4060-B5A3-9D923AC25572}" srcOrd="1" destOrd="0" presId="urn:microsoft.com/office/officeart/2005/8/layout/pList2#2"/>
    <dgm:cxn modelId="{84BD6BA1-B681-4A52-94EB-60684D9C9788}" type="presParOf" srcId="{36210285-A973-4CF6-8287-C24EEAE4B21B}" destId="{2C83B355-4C01-42BA-B156-1025A63A32DB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5E3AB49-8FB1-473B-9F9C-1E343B21E30B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BA78C495-E187-4D04-BC30-3EB28314F13E}">
      <dgm:prSet phldrT="[Текст]" custT="1"/>
      <dgm:spPr>
        <a:solidFill>
          <a:schemeClr val="accent1">
            <a:lumMod val="20000"/>
            <a:lumOff val="80000"/>
            <a:alpha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b="1" i="1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</a:t>
          </a:r>
        </a:p>
        <a:p>
          <a:r>
            <a:rPr lang="ru-RU" sz="16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2022 год (оценка) </a:t>
          </a:r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69,3 млн. руб.</a:t>
          </a:r>
        </a:p>
        <a:p>
          <a:r>
            <a:rPr lang="ru-RU" sz="16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2023 год (</a:t>
          </a:r>
          <a:r>
            <a:rPr lang="ru-RU" sz="1600" b="0" u="none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</a:t>
          </a:r>
          <a:r>
            <a:rPr lang="ru-RU" sz="1600" b="0" u="none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-но) </a:t>
          </a:r>
          <a:r>
            <a:rPr lang="ru-RU" sz="16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62,0 млн. руб.</a:t>
          </a:r>
        </a:p>
      </dgm:t>
    </dgm:pt>
    <dgm:pt modelId="{F220DB2D-257A-425E-8377-BCA1F49B277A}" type="parTrans" cxnId="{67BB3ADF-0CC2-428A-98D5-4FC4C2D5919A}">
      <dgm:prSet/>
      <dgm:spPr/>
      <dgm:t>
        <a:bodyPr/>
        <a:lstStyle/>
        <a:p>
          <a:endParaRPr lang="ru-RU"/>
        </a:p>
      </dgm:t>
    </dgm:pt>
    <dgm:pt modelId="{F7EF002D-74DC-4C85-829D-8E4C91ADFD96}" type="sibTrans" cxnId="{67BB3ADF-0CC2-428A-98D5-4FC4C2D5919A}">
      <dgm:prSet/>
      <dgm:spPr/>
      <dgm:t>
        <a:bodyPr/>
        <a:lstStyle/>
        <a:p>
          <a:endParaRPr lang="ru-RU"/>
        </a:p>
      </dgm:t>
    </dgm:pt>
    <dgm:pt modelId="{D2F32F16-2426-41B8-9DED-894EB1279449}" type="pres">
      <dgm:prSet presAssocID="{45E3AB49-8FB1-473B-9F9C-1E343B21E30B}" presName="linearFlow" presStyleCnt="0">
        <dgm:presLayoutVars>
          <dgm:dir/>
          <dgm:resizeHandles val="exact"/>
        </dgm:presLayoutVars>
      </dgm:prSet>
      <dgm:spPr/>
    </dgm:pt>
    <dgm:pt modelId="{54DA5CE8-6C11-4344-8D09-98571C7D059D}" type="pres">
      <dgm:prSet presAssocID="{BA78C495-E187-4D04-BC30-3EB28314F13E}" presName="composite" presStyleCnt="0"/>
      <dgm:spPr/>
    </dgm:pt>
    <dgm:pt modelId="{FC928382-F444-4565-B678-9E77D04A86E6}" type="pres">
      <dgm:prSet presAssocID="{BA78C495-E187-4D04-BC30-3EB28314F13E}" presName="imgShp" presStyleLbl="fgImgPlace1" presStyleIdx="0" presStyleCnt="1" custLinFactNeighborX="13113" custLinFactNeighborY="-49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</dgm:pt>
    <dgm:pt modelId="{54698AEB-68E3-4C89-9F16-CB1EA836FB6E}" type="pres">
      <dgm:prSet presAssocID="{BA78C495-E187-4D04-BC30-3EB28314F13E}" presName="txShp" presStyleLbl="node1" presStyleIdx="0" presStyleCnt="1" custScaleX="109605" custScaleY="85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4D3F8B-67BD-49C9-A15B-EA55A75FD8A0}" type="presOf" srcId="{45E3AB49-8FB1-473B-9F9C-1E343B21E30B}" destId="{D2F32F16-2426-41B8-9DED-894EB1279449}" srcOrd="0" destOrd="0" presId="urn:microsoft.com/office/officeart/2005/8/layout/vList3#1"/>
    <dgm:cxn modelId="{52CBB40B-B9E4-4175-9583-6E7DDA7821BF}" type="presOf" srcId="{BA78C495-E187-4D04-BC30-3EB28314F13E}" destId="{54698AEB-68E3-4C89-9F16-CB1EA836FB6E}" srcOrd="0" destOrd="0" presId="urn:microsoft.com/office/officeart/2005/8/layout/vList3#1"/>
    <dgm:cxn modelId="{67BB3ADF-0CC2-428A-98D5-4FC4C2D5919A}" srcId="{45E3AB49-8FB1-473B-9F9C-1E343B21E30B}" destId="{BA78C495-E187-4D04-BC30-3EB28314F13E}" srcOrd="0" destOrd="0" parTransId="{F220DB2D-257A-425E-8377-BCA1F49B277A}" sibTransId="{F7EF002D-74DC-4C85-829D-8E4C91ADFD96}"/>
    <dgm:cxn modelId="{63AA94AC-C755-494D-A497-6CE214361806}" type="presParOf" srcId="{D2F32F16-2426-41B8-9DED-894EB1279449}" destId="{54DA5CE8-6C11-4344-8D09-98571C7D059D}" srcOrd="0" destOrd="0" presId="urn:microsoft.com/office/officeart/2005/8/layout/vList3#1"/>
    <dgm:cxn modelId="{38D49934-6E42-449F-B39B-95E5B2231900}" type="presParOf" srcId="{54DA5CE8-6C11-4344-8D09-98571C7D059D}" destId="{FC928382-F444-4565-B678-9E77D04A86E6}" srcOrd="0" destOrd="0" presId="urn:microsoft.com/office/officeart/2005/8/layout/vList3#1"/>
    <dgm:cxn modelId="{77347FEF-8BC3-418C-9319-E7EE33460389}" type="presParOf" srcId="{54DA5CE8-6C11-4344-8D09-98571C7D059D}" destId="{54698AEB-68E3-4C89-9F16-CB1EA836FB6E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01BF42-03FF-4F98-84C2-C4FEE75B8B98}">
      <dsp:nvSpPr>
        <dsp:cNvPr id="0" name=""/>
        <dsp:cNvSpPr/>
      </dsp:nvSpPr>
      <dsp:spPr>
        <a:xfrm rot="2821639">
          <a:off x="1384699" y="3389598"/>
          <a:ext cx="461465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461465" y="32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61CC56-B154-43C7-B562-B63BD568DB75}">
      <dsp:nvSpPr>
        <dsp:cNvPr id="0" name=""/>
        <dsp:cNvSpPr/>
      </dsp:nvSpPr>
      <dsp:spPr>
        <a:xfrm rot="56394">
          <a:off x="1505801" y="2540345"/>
          <a:ext cx="689425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689425" y="32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9326F0-F1F0-48B4-9B50-A6DBDC2A8E0E}">
      <dsp:nvSpPr>
        <dsp:cNvPr id="0" name=""/>
        <dsp:cNvSpPr/>
      </dsp:nvSpPr>
      <dsp:spPr>
        <a:xfrm rot="18757493">
          <a:off x="1379746" y="1664924"/>
          <a:ext cx="437059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437059" y="32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1F6BA2-4623-46F4-91BE-A6331CE1CE3D}">
      <dsp:nvSpPr>
        <dsp:cNvPr id="0" name=""/>
        <dsp:cNvSpPr/>
      </dsp:nvSpPr>
      <dsp:spPr>
        <a:xfrm>
          <a:off x="-209654" y="1552340"/>
          <a:ext cx="2035946" cy="200702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86CA5-CFC6-46CF-8CB2-6A009E6DD3EE}">
      <dsp:nvSpPr>
        <dsp:cNvPr id="0" name=""/>
        <dsp:cNvSpPr/>
      </dsp:nvSpPr>
      <dsp:spPr>
        <a:xfrm>
          <a:off x="1450472" y="36281"/>
          <a:ext cx="1771535" cy="1718837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Земельный налог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09907" y="287999"/>
        <a:ext cx="1252665" cy="1215401"/>
      </dsp:txXfrm>
    </dsp:sp>
    <dsp:sp modelId="{5C685698-C19D-4E5E-B90D-975B2E999CCD}">
      <dsp:nvSpPr>
        <dsp:cNvPr id="0" name=""/>
        <dsp:cNvSpPr/>
      </dsp:nvSpPr>
      <dsp:spPr>
        <a:xfrm>
          <a:off x="2195045" y="1714516"/>
          <a:ext cx="1834468" cy="1758274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63697" y="1972009"/>
        <a:ext cx="1297164" cy="1243288"/>
      </dsp:txXfrm>
    </dsp:sp>
    <dsp:sp modelId="{4B0D0541-9B0E-4133-9F67-DFAF80304FAE}">
      <dsp:nvSpPr>
        <dsp:cNvPr id="0" name=""/>
        <dsp:cNvSpPr/>
      </dsp:nvSpPr>
      <dsp:spPr>
        <a:xfrm>
          <a:off x="1469899" y="3361047"/>
          <a:ext cx="1837720" cy="1782488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22 %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39027" y="3622086"/>
        <a:ext cx="1299464" cy="126041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27487-4001-40B2-8220-34486D26F759}">
      <dsp:nvSpPr>
        <dsp:cNvPr id="0" name=""/>
        <dsp:cNvSpPr/>
      </dsp:nvSpPr>
      <dsp:spPr>
        <a:xfrm>
          <a:off x="0" y="0"/>
          <a:ext cx="2262149" cy="4063999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144000" rIns="3600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 Социально значимые расходы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 Первоочередные расходы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 Расходы на капитальные вложения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625600"/>
        <a:ext cx="2262149" cy="1625600"/>
      </dsp:txXfrm>
    </dsp:sp>
    <dsp:sp modelId="{92F75515-97BA-4DF0-A3F1-92919E340532}">
      <dsp:nvSpPr>
        <dsp:cNvPr id="0" name=""/>
        <dsp:cNvSpPr/>
      </dsp:nvSpPr>
      <dsp:spPr>
        <a:xfrm>
          <a:off x="464311" y="71441"/>
          <a:ext cx="1353312" cy="135331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D0DF85-F968-4C18-9865-E9A72B6B3165}">
      <dsp:nvSpPr>
        <dsp:cNvPr id="0" name=""/>
        <dsp:cNvSpPr/>
      </dsp:nvSpPr>
      <dsp:spPr>
        <a:xfrm>
          <a:off x="6" y="3538562"/>
          <a:ext cx="2211647" cy="390528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2B317E-6D6D-44DB-ACD6-9EBC841EC3B6}">
      <dsp:nvSpPr>
        <dsp:cNvPr id="0" name=""/>
        <dsp:cNvSpPr/>
      </dsp:nvSpPr>
      <dsp:spPr>
        <a:xfrm rot="10800000">
          <a:off x="1428769" y="1"/>
          <a:ext cx="4655981" cy="379949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образования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»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523756" y="1"/>
        <a:ext cx="4560994" cy="379949"/>
      </dsp:txXfrm>
    </dsp:sp>
    <dsp:sp modelId="{5DAAA4F1-18E9-4395-8CDC-71398A9D31B3}">
      <dsp:nvSpPr>
        <dsp:cNvPr id="0" name=""/>
        <dsp:cNvSpPr/>
      </dsp:nvSpPr>
      <dsp:spPr>
        <a:xfrm>
          <a:off x="1071570" y="0"/>
          <a:ext cx="403584" cy="38794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ABF6975-3299-4B13-B22D-0383BD5DB463}">
      <dsp:nvSpPr>
        <dsp:cNvPr id="0" name=""/>
        <dsp:cNvSpPr/>
      </dsp:nvSpPr>
      <dsp:spPr>
        <a:xfrm rot="10800000">
          <a:off x="1427693" y="484444"/>
          <a:ext cx="4655545" cy="286030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культуры и туризма»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499200" y="484444"/>
        <a:ext cx="4584038" cy="286030"/>
      </dsp:txXfrm>
    </dsp:sp>
    <dsp:sp modelId="{D2CA621D-A414-4581-998E-59ABF503EB58}">
      <dsp:nvSpPr>
        <dsp:cNvPr id="0" name=""/>
        <dsp:cNvSpPr/>
      </dsp:nvSpPr>
      <dsp:spPr>
        <a:xfrm>
          <a:off x="1071854" y="436205"/>
          <a:ext cx="425303" cy="41433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BB433D5-6D84-4233-BB3E-02C1F08A2569}">
      <dsp:nvSpPr>
        <dsp:cNvPr id="0" name=""/>
        <dsp:cNvSpPr/>
      </dsp:nvSpPr>
      <dsp:spPr>
        <a:xfrm rot="10800000">
          <a:off x="1224451" y="901206"/>
          <a:ext cx="4845639" cy="489598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«Муниципальное управление и гражданское общество»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46850" y="901206"/>
        <a:ext cx="4723240" cy="489598"/>
      </dsp:txXfrm>
    </dsp:sp>
    <dsp:sp modelId="{6B1B02F8-9FED-4CAD-8F87-D44805A6F91C}">
      <dsp:nvSpPr>
        <dsp:cNvPr id="0" name=""/>
        <dsp:cNvSpPr/>
      </dsp:nvSpPr>
      <dsp:spPr>
        <a:xfrm>
          <a:off x="1075572" y="921640"/>
          <a:ext cx="420440" cy="40792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53F76B6-E6E8-4D05-BA5A-A07D91771AC3}">
      <dsp:nvSpPr>
        <dsp:cNvPr id="0" name=""/>
        <dsp:cNvSpPr/>
      </dsp:nvSpPr>
      <dsp:spPr>
        <a:xfrm rot="10800000">
          <a:off x="1231581" y="1479472"/>
          <a:ext cx="4845639" cy="386687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«Обеспечение доступным комфортным жильем и создание эффективной системы жизнеобеспечения»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28253" y="1479472"/>
        <a:ext cx="4748967" cy="386687"/>
      </dsp:txXfrm>
    </dsp:sp>
    <dsp:sp modelId="{6F5D58F6-E2DB-48FC-80AE-6FC2904ACC03}">
      <dsp:nvSpPr>
        <dsp:cNvPr id="0" name=""/>
        <dsp:cNvSpPr/>
      </dsp:nvSpPr>
      <dsp:spPr>
        <a:xfrm>
          <a:off x="1058138" y="1408963"/>
          <a:ext cx="446634" cy="48119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BDF88F0-3E27-4116-82DE-54F666E0ABF5}">
      <dsp:nvSpPr>
        <dsp:cNvPr id="0" name=""/>
        <dsp:cNvSpPr/>
      </dsp:nvSpPr>
      <dsp:spPr>
        <a:xfrm rot="10800000">
          <a:off x="1208030" y="1992914"/>
          <a:ext cx="4845639" cy="362775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«Управление муниципальными финансами»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298724" y="1992914"/>
        <a:ext cx="4754945" cy="362775"/>
      </dsp:txXfrm>
    </dsp:sp>
    <dsp:sp modelId="{55BB3629-F250-46AA-8BBA-25641E3ECF16}">
      <dsp:nvSpPr>
        <dsp:cNvPr id="0" name=""/>
        <dsp:cNvSpPr/>
      </dsp:nvSpPr>
      <dsp:spPr>
        <a:xfrm>
          <a:off x="1081661" y="1992914"/>
          <a:ext cx="353593" cy="326521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FC73FF1-0C97-46E5-BAAC-D9A40DF11B57}">
      <dsp:nvSpPr>
        <dsp:cNvPr id="0" name=""/>
        <dsp:cNvSpPr/>
      </dsp:nvSpPr>
      <dsp:spPr>
        <a:xfrm rot="10800000">
          <a:off x="1349888" y="2459100"/>
          <a:ext cx="4729731" cy="373249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«Социальная поддержка отдельных категорий граждан»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443200" y="2459100"/>
        <a:ext cx="4636419" cy="373249"/>
      </dsp:txXfrm>
    </dsp:sp>
    <dsp:sp modelId="{26776BD5-49DD-4DD7-AB3B-F13682086520}">
      <dsp:nvSpPr>
        <dsp:cNvPr id="0" name=""/>
        <dsp:cNvSpPr/>
      </dsp:nvSpPr>
      <dsp:spPr>
        <a:xfrm>
          <a:off x="1085184" y="2356355"/>
          <a:ext cx="410101" cy="369253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0E11797-5045-4790-A03A-2D25393C10C2}">
      <dsp:nvSpPr>
        <dsp:cNvPr id="0" name=""/>
        <dsp:cNvSpPr/>
      </dsp:nvSpPr>
      <dsp:spPr>
        <a:xfrm rot="10800000">
          <a:off x="1355606" y="2928957"/>
          <a:ext cx="4742427" cy="294542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«Безопасность городского округа»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429241" y="2928957"/>
        <a:ext cx="4668792" cy="294542"/>
      </dsp:txXfrm>
    </dsp:sp>
    <dsp:sp modelId="{8A49F167-8989-4F81-B8AA-B083BCDCF6BA}">
      <dsp:nvSpPr>
        <dsp:cNvPr id="0" name=""/>
        <dsp:cNvSpPr/>
      </dsp:nvSpPr>
      <dsp:spPr>
        <a:xfrm>
          <a:off x="1108768" y="2818160"/>
          <a:ext cx="422408" cy="381773"/>
        </a:xfrm>
        <a:prstGeom prst="ellipse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5F89508-A0D6-49DA-AAA6-FFEE43F6E110}">
      <dsp:nvSpPr>
        <dsp:cNvPr id="0" name=""/>
        <dsp:cNvSpPr/>
      </dsp:nvSpPr>
      <dsp:spPr>
        <a:xfrm rot="10800000">
          <a:off x="1493011" y="3324874"/>
          <a:ext cx="4595265" cy="577401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сельского хозяйства, производства пищевых продуктов и инфраструктуры агропродовольственного рынка»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637361" y="3324874"/>
        <a:ext cx="4450915" cy="577401"/>
      </dsp:txXfrm>
    </dsp:sp>
    <dsp:sp modelId="{A563649C-3BF3-4E74-81F6-D4C1C6E9FCCB}">
      <dsp:nvSpPr>
        <dsp:cNvPr id="0" name=""/>
        <dsp:cNvSpPr/>
      </dsp:nvSpPr>
      <dsp:spPr>
        <a:xfrm>
          <a:off x="1119723" y="3286148"/>
          <a:ext cx="483249" cy="474351"/>
        </a:xfrm>
        <a:prstGeom prst="ellipse">
          <a:avLst/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05DDB2D-2D69-4F51-8D1D-FD37D6F551E6}">
      <dsp:nvSpPr>
        <dsp:cNvPr id="0" name=""/>
        <dsp:cNvSpPr/>
      </dsp:nvSpPr>
      <dsp:spPr>
        <a:xfrm rot="10800000">
          <a:off x="1277793" y="3990855"/>
          <a:ext cx="4793985" cy="450982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«Энергоэффективность и развитие энергетики»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90538" y="3990855"/>
        <a:ext cx="4681240" cy="450982"/>
      </dsp:txXfrm>
    </dsp:sp>
    <dsp:sp modelId="{BEA1256C-BEF1-4E6B-BEB0-FD1F9A9BFA54}">
      <dsp:nvSpPr>
        <dsp:cNvPr id="0" name=""/>
        <dsp:cNvSpPr/>
      </dsp:nvSpPr>
      <dsp:spPr>
        <a:xfrm>
          <a:off x="1071570" y="3857651"/>
          <a:ext cx="445119" cy="380385"/>
        </a:xfrm>
        <a:prstGeom prst="ellipse">
          <a:avLst/>
        </a:prstGeom>
        <a:blipFill rotWithShape="0">
          <a:blip xmlns:r="http://schemas.openxmlformats.org/officeDocument/2006/relationships" r:embed="rId9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4A1B3A7-2EB7-42FD-A415-91321FEE18DB}">
      <dsp:nvSpPr>
        <dsp:cNvPr id="0" name=""/>
        <dsp:cNvSpPr/>
      </dsp:nvSpPr>
      <dsp:spPr>
        <a:xfrm rot="10800000">
          <a:off x="1271117" y="4530402"/>
          <a:ext cx="4845639" cy="221708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транспортной системы»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26544" y="4530402"/>
        <a:ext cx="4790212" cy="221708"/>
      </dsp:txXfrm>
    </dsp:sp>
    <dsp:sp modelId="{527014CE-E8C9-4262-9E5E-3E0A09D494A8}">
      <dsp:nvSpPr>
        <dsp:cNvPr id="0" name=""/>
        <dsp:cNvSpPr/>
      </dsp:nvSpPr>
      <dsp:spPr>
        <a:xfrm>
          <a:off x="1071570" y="4357718"/>
          <a:ext cx="436539" cy="364015"/>
        </a:xfrm>
        <a:prstGeom prst="ellipse">
          <a:avLst/>
        </a:prstGeom>
        <a:blipFill rotWithShape="0">
          <a:blip xmlns:r="http://schemas.openxmlformats.org/officeDocument/2006/relationships" r:embed="rId10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C3E8F32-B958-420F-B085-490A6B4A3B87}">
      <dsp:nvSpPr>
        <dsp:cNvPr id="0" name=""/>
        <dsp:cNvSpPr/>
      </dsp:nvSpPr>
      <dsp:spPr>
        <a:xfrm rot="10800000">
          <a:off x="1270394" y="4877452"/>
          <a:ext cx="4845639" cy="266085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«Развитие физической культуры и спорта»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36915" y="4877452"/>
        <a:ext cx="4779118" cy="266085"/>
      </dsp:txXfrm>
    </dsp:sp>
    <dsp:sp modelId="{9FACBDE6-86C0-4DD3-84FD-3D07776F5D3C}">
      <dsp:nvSpPr>
        <dsp:cNvPr id="0" name=""/>
        <dsp:cNvSpPr/>
      </dsp:nvSpPr>
      <dsp:spPr>
        <a:xfrm>
          <a:off x="1089306" y="4782127"/>
          <a:ext cx="459037" cy="415762"/>
        </a:xfrm>
        <a:prstGeom prst="ellipse">
          <a:avLst/>
        </a:prstGeom>
        <a:blipFill rotWithShape="0">
          <a:blip xmlns:r="http://schemas.openxmlformats.org/officeDocument/2006/relationships" r:embed="rId11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77A2840-8BEC-4AF7-829D-63AA3EC90A4D}">
      <dsp:nvSpPr>
        <dsp:cNvPr id="0" name=""/>
        <dsp:cNvSpPr/>
      </dsp:nvSpPr>
      <dsp:spPr>
        <a:xfrm rot="10800000">
          <a:off x="1271728" y="5249248"/>
          <a:ext cx="4845639" cy="394355"/>
        </a:xfrm>
        <a:prstGeom prst="homePlate">
          <a:avLst/>
        </a:prstGeom>
        <a:solidFill>
          <a:schemeClr val="bg1">
            <a:alpha val="70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403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МП «Экономическое развитие и инновационная экономика» 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370317" y="5249248"/>
        <a:ext cx="4747050" cy="394355"/>
      </dsp:txXfrm>
    </dsp:sp>
    <dsp:sp modelId="{32D09C81-9E1C-49DD-8AB9-B4E5FD11DC9B}">
      <dsp:nvSpPr>
        <dsp:cNvPr id="0" name=""/>
        <dsp:cNvSpPr/>
      </dsp:nvSpPr>
      <dsp:spPr>
        <a:xfrm>
          <a:off x="1089306" y="5222646"/>
          <a:ext cx="419405" cy="413396"/>
        </a:xfrm>
        <a:prstGeom prst="ellipse">
          <a:avLst/>
        </a:prstGeom>
        <a:blipFill rotWithShape="0">
          <a:blip xmlns:r="http://schemas.openxmlformats.org/officeDocument/2006/relationships" r:embed="rId12"/>
          <a:stretch>
            <a:fillRect/>
          </a:stretch>
        </a:blip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07513-3452-4C9A-B50D-E5D980F34F30}">
      <dsp:nvSpPr>
        <dsp:cNvPr id="0" name=""/>
        <dsp:cNvSpPr/>
      </dsp:nvSpPr>
      <dsp:spPr>
        <a:xfrm>
          <a:off x="2038002" y="1025"/>
          <a:ext cx="1961962" cy="2101387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2038002" y="263698"/>
        <a:ext cx="1226226" cy="1576041"/>
      </dsp:txXfrm>
    </dsp:sp>
    <dsp:sp modelId="{65428A04-33AE-426D-9D1D-971B54623A15}">
      <dsp:nvSpPr>
        <dsp:cNvPr id="0" name=""/>
        <dsp:cNvSpPr/>
      </dsp:nvSpPr>
      <dsp:spPr>
        <a:xfrm>
          <a:off x="531" y="2054"/>
          <a:ext cx="2037471" cy="2099329"/>
        </a:xfrm>
        <a:prstGeom prst="roundRect">
          <a:avLst/>
        </a:prstGeom>
        <a:solidFill>
          <a:srgbClr val="F2974C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000" tIns="53340" rIns="18000" bIns="5334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муниципальных программ Борисоглебского городского округа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9992" y="101515"/>
        <a:ext cx="1838549" cy="190040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199886" y="1131584"/>
          <a:ext cx="3244752" cy="2078681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1 557 579,0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8592" y="1180290"/>
        <a:ext cx="3147340" cy="2029975"/>
      </dsp:txXfrm>
    </dsp:sp>
    <dsp:sp modelId="{B534FA06-63DA-4F7D-89A3-0FE2A4CA21C2}">
      <dsp:nvSpPr>
        <dsp:cNvPr id="0" name=""/>
        <dsp:cNvSpPr/>
      </dsp:nvSpPr>
      <dsp:spPr>
        <a:xfrm>
          <a:off x="210748" y="2855492"/>
          <a:ext cx="3090380" cy="1015961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0" rIns="4572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2022год</a:t>
          </a:r>
          <a:endParaRPr lang="ru-RU" sz="3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0748" y="2855492"/>
        <a:ext cx="2176323" cy="1015961"/>
      </dsp:txXfrm>
    </dsp:sp>
    <dsp:sp modelId="{7B127399-449A-4E3A-B835-ED8358564BCD}">
      <dsp:nvSpPr>
        <dsp:cNvPr id="0" name=""/>
        <dsp:cNvSpPr/>
      </dsp:nvSpPr>
      <dsp:spPr>
        <a:xfrm>
          <a:off x="2288749" y="2710131"/>
          <a:ext cx="1551707" cy="155170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103432" y="1129308"/>
          <a:ext cx="3201659" cy="2102477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1 337 233,1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52696" y="1178572"/>
        <a:ext cx="3103131" cy="2053213"/>
      </dsp:txXfrm>
    </dsp:sp>
    <dsp:sp modelId="{28098F1D-55C6-49A3-B04D-D9F93AA4DEA0}">
      <dsp:nvSpPr>
        <dsp:cNvPr id="0" name=""/>
        <dsp:cNvSpPr/>
      </dsp:nvSpPr>
      <dsp:spPr>
        <a:xfrm>
          <a:off x="5171441" y="2839995"/>
          <a:ext cx="3068833" cy="1013229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0" rIns="4572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71441" y="2839995"/>
        <a:ext cx="2161150" cy="1013229"/>
      </dsp:txXfrm>
    </dsp:sp>
    <dsp:sp modelId="{75A386AE-E84C-47E3-86B6-BFD08150CE74}">
      <dsp:nvSpPr>
        <dsp:cNvPr id="0" name=""/>
        <dsp:cNvSpPr/>
      </dsp:nvSpPr>
      <dsp:spPr>
        <a:xfrm>
          <a:off x="7235166" y="2737276"/>
          <a:ext cx="1551707" cy="155170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362192" y="810908"/>
          <a:ext cx="3075841" cy="2102927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26 388,9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1466" y="860182"/>
        <a:ext cx="2977293" cy="2053653"/>
      </dsp:txXfrm>
    </dsp:sp>
    <dsp:sp modelId="{B534FA06-63DA-4F7D-89A3-0FE2A4CA21C2}">
      <dsp:nvSpPr>
        <dsp:cNvPr id="0" name=""/>
        <dsp:cNvSpPr/>
      </dsp:nvSpPr>
      <dsp:spPr>
        <a:xfrm>
          <a:off x="357165" y="2571768"/>
          <a:ext cx="3130432" cy="114652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noFill/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7165" y="2571768"/>
        <a:ext cx="2204529" cy="1146523"/>
      </dsp:txXfrm>
    </dsp:sp>
    <dsp:sp modelId="{7B127399-449A-4E3A-B835-ED8358564BCD}">
      <dsp:nvSpPr>
        <dsp:cNvPr id="0" name=""/>
        <dsp:cNvSpPr/>
      </dsp:nvSpPr>
      <dsp:spPr>
        <a:xfrm>
          <a:off x="2432730" y="2399286"/>
          <a:ext cx="1543366" cy="154336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399208" y="847602"/>
          <a:ext cx="3137973" cy="2152862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31 435,9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449652" y="898046"/>
        <a:ext cx="3037085" cy="2102418"/>
      </dsp:txXfrm>
    </dsp:sp>
    <dsp:sp modelId="{28098F1D-55C6-49A3-B04D-D9F93AA4DEA0}">
      <dsp:nvSpPr>
        <dsp:cNvPr id="0" name=""/>
        <dsp:cNvSpPr/>
      </dsp:nvSpPr>
      <dsp:spPr>
        <a:xfrm>
          <a:off x="5357801" y="2571775"/>
          <a:ext cx="3052338" cy="122809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noFill/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57801" y="2571775"/>
        <a:ext cx="2149533" cy="1228093"/>
      </dsp:txXfrm>
    </dsp:sp>
    <dsp:sp modelId="{75A386AE-E84C-47E3-86B6-BFD08150CE74}">
      <dsp:nvSpPr>
        <dsp:cNvPr id="0" name=""/>
        <dsp:cNvSpPr/>
      </dsp:nvSpPr>
      <dsp:spPr>
        <a:xfrm>
          <a:off x="7457343" y="2403667"/>
          <a:ext cx="1543366" cy="154336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0" y="820402"/>
          <a:ext cx="3101640" cy="2098483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406 643,0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170" y="869572"/>
        <a:ext cx="3003300" cy="2049313"/>
      </dsp:txXfrm>
    </dsp:sp>
    <dsp:sp modelId="{B534FA06-63DA-4F7D-89A3-0FE2A4CA21C2}">
      <dsp:nvSpPr>
        <dsp:cNvPr id="0" name=""/>
        <dsp:cNvSpPr/>
      </dsp:nvSpPr>
      <dsp:spPr>
        <a:xfrm>
          <a:off x="0" y="2519039"/>
          <a:ext cx="3123817" cy="114410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519039"/>
        <a:ext cx="2199871" cy="1144100"/>
      </dsp:txXfrm>
    </dsp:sp>
    <dsp:sp modelId="{7B127399-449A-4E3A-B835-ED8358564BCD}">
      <dsp:nvSpPr>
        <dsp:cNvPr id="0" name=""/>
        <dsp:cNvSpPr/>
      </dsp:nvSpPr>
      <dsp:spPr>
        <a:xfrm>
          <a:off x="2058747" y="2375843"/>
          <a:ext cx="1540105" cy="15401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080083" y="886285"/>
          <a:ext cx="3115633" cy="2148313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442 550,1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30421" y="936623"/>
        <a:ext cx="3014957" cy="2097975"/>
      </dsp:txXfrm>
    </dsp:sp>
    <dsp:sp modelId="{28098F1D-55C6-49A3-B04D-D9F93AA4DEA0}">
      <dsp:nvSpPr>
        <dsp:cNvPr id="0" name=""/>
        <dsp:cNvSpPr/>
      </dsp:nvSpPr>
      <dsp:spPr>
        <a:xfrm>
          <a:off x="5099906" y="2607768"/>
          <a:ext cx="3045888" cy="100565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99906" y="2607768"/>
        <a:ext cx="2144991" cy="1005653"/>
      </dsp:txXfrm>
    </dsp:sp>
    <dsp:sp modelId="{75A386AE-E84C-47E3-86B6-BFD08150CE74}">
      <dsp:nvSpPr>
        <dsp:cNvPr id="0" name=""/>
        <dsp:cNvSpPr/>
      </dsp:nvSpPr>
      <dsp:spPr>
        <a:xfrm>
          <a:off x="7103892" y="2375856"/>
          <a:ext cx="1540105" cy="15401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0" y="820402"/>
          <a:ext cx="3101640" cy="2098483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22 853,0 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170" y="869572"/>
        <a:ext cx="3003300" cy="2049313"/>
      </dsp:txXfrm>
    </dsp:sp>
    <dsp:sp modelId="{B534FA06-63DA-4F7D-89A3-0FE2A4CA21C2}">
      <dsp:nvSpPr>
        <dsp:cNvPr id="0" name=""/>
        <dsp:cNvSpPr/>
      </dsp:nvSpPr>
      <dsp:spPr>
        <a:xfrm>
          <a:off x="0" y="2519039"/>
          <a:ext cx="3123817" cy="114410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519039"/>
        <a:ext cx="2199871" cy="1144100"/>
      </dsp:txXfrm>
    </dsp:sp>
    <dsp:sp modelId="{7B127399-449A-4E3A-B835-ED8358564BCD}">
      <dsp:nvSpPr>
        <dsp:cNvPr id="0" name=""/>
        <dsp:cNvSpPr/>
      </dsp:nvSpPr>
      <dsp:spPr>
        <a:xfrm>
          <a:off x="2214575" y="2428900"/>
          <a:ext cx="1540105" cy="15401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4929241" y="821051"/>
          <a:ext cx="3115633" cy="2293104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24 114,8 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82971" y="874781"/>
        <a:ext cx="3008173" cy="2239374"/>
      </dsp:txXfrm>
    </dsp:sp>
    <dsp:sp modelId="{28098F1D-55C6-49A3-B04D-D9F93AA4DEA0}">
      <dsp:nvSpPr>
        <dsp:cNvPr id="0" name=""/>
        <dsp:cNvSpPr/>
      </dsp:nvSpPr>
      <dsp:spPr>
        <a:xfrm>
          <a:off x="4929219" y="2607962"/>
          <a:ext cx="3045888" cy="100565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29219" y="2607962"/>
        <a:ext cx="2144991" cy="1005653"/>
      </dsp:txXfrm>
    </dsp:sp>
    <dsp:sp modelId="{75A386AE-E84C-47E3-86B6-BFD08150CE74}">
      <dsp:nvSpPr>
        <dsp:cNvPr id="0" name=""/>
        <dsp:cNvSpPr/>
      </dsp:nvSpPr>
      <dsp:spPr>
        <a:xfrm>
          <a:off x="7103892" y="2465095"/>
          <a:ext cx="1540105" cy="15401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285772" y="857257"/>
          <a:ext cx="2938076" cy="2123316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0800" tIns="152400" rIns="50800" bIns="5080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153 682,7 тыс.рублей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5524" y="907009"/>
        <a:ext cx="2838572" cy="2073564"/>
      </dsp:txXfrm>
    </dsp:sp>
    <dsp:sp modelId="{B534FA06-63DA-4F7D-89A3-0FE2A4CA21C2}">
      <dsp:nvSpPr>
        <dsp:cNvPr id="0" name=""/>
        <dsp:cNvSpPr/>
      </dsp:nvSpPr>
      <dsp:spPr>
        <a:xfrm>
          <a:off x="285772" y="2500335"/>
          <a:ext cx="3160783" cy="1014752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5772" y="2500335"/>
        <a:ext cx="2225903" cy="1014752"/>
      </dsp:txXfrm>
    </dsp:sp>
    <dsp:sp modelId="{7B127399-449A-4E3A-B835-ED8358564BCD}">
      <dsp:nvSpPr>
        <dsp:cNvPr id="0" name=""/>
        <dsp:cNvSpPr/>
      </dsp:nvSpPr>
      <dsp:spPr>
        <a:xfrm>
          <a:off x="2358003" y="2594420"/>
          <a:ext cx="1558330" cy="155833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22336" y="905441"/>
          <a:ext cx="2922091" cy="2173735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204 795,7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73269" y="956374"/>
        <a:ext cx="2820225" cy="2122802"/>
      </dsp:txXfrm>
    </dsp:sp>
    <dsp:sp modelId="{28098F1D-55C6-49A3-B04D-D9F93AA4DEA0}">
      <dsp:nvSpPr>
        <dsp:cNvPr id="0" name=""/>
        <dsp:cNvSpPr/>
      </dsp:nvSpPr>
      <dsp:spPr>
        <a:xfrm>
          <a:off x="5143529" y="2500335"/>
          <a:ext cx="3081932" cy="101755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43529" y="2500335"/>
        <a:ext cx="2170374" cy="1017553"/>
      </dsp:txXfrm>
    </dsp:sp>
    <dsp:sp modelId="{75A386AE-E84C-47E3-86B6-BFD08150CE74}">
      <dsp:nvSpPr>
        <dsp:cNvPr id="0" name=""/>
        <dsp:cNvSpPr/>
      </dsp:nvSpPr>
      <dsp:spPr>
        <a:xfrm>
          <a:off x="7157105" y="2594418"/>
          <a:ext cx="1558330" cy="155833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213045" y="754942"/>
          <a:ext cx="3008951" cy="2038781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614 443,1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0816" y="802713"/>
        <a:ext cx="2913409" cy="1991010"/>
      </dsp:txXfrm>
    </dsp:sp>
    <dsp:sp modelId="{B534FA06-63DA-4F7D-89A3-0FE2A4CA21C2}">
      <dsp:nvSpPr>
        <dsp:cNvPr id="0" name=""/>
        <dsp:cNvSpPr/>
      </dsp:nvSpPr>
      <dsp:spPr>
        <a:xfrm>
          <a:off x="204046" y="2428889"/>
          <a:ext cx="3054652" cy="1064276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4046" y="2428889"/>
        <a:ext cx="2151163" cy="1064276"/>
      </dsp:txXfrm>
    </dsp:sp>
    <dsp:sp modelId="{7B127399-449A-4E3A-B835-ED8358564BCD}">
      <dsp:nvSpPr>
        <dsp:cNvPr id="0" name=""/>
        <dsp:cNvSpPr/>
      </dsp:nvSpPr>
      <dsp:spPr>
        <a:xfrm>
          <a:off x="2301654" y="2353409"/>
          <a:ext cx="1496289" cy="149628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149769" y="818951"/>
          <a:ext cx="2967440" cy="2087193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727 887,4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98674" y="867856"/>
        <a:ext cx="2869630" cy="2038288"/>
      </dsp:txXfrm>
    </dsp:sp>
    <dsp:sp modelId="{28098F1D-55C6-49A3-B04D-D9F93AA4DEA0}">
      <dsp:nvSpPr>
        <dsp:cNvPr id="0" name=""/>
        <dsp:cNvSpPr/>
      </dsp:nvSpPr>
      <dsp:spPr>
        <a:xfrm>
          <a:off x="5139252" y="2428889"/>
          <a:ext cx="2959232" cy="1102177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39252" y="2428889"/>
        <a:ext cx="2083966" cy="1102177"/>
      </dsp:txXfrm>
    </dsp:sp>
    <dsp:sp modelId="{75A386AE-E84C-47E3-86B6-BFD08150CE74}">
      <dsp:nvSpPr>
        <dsp:cNvPr id="0" name=""/>
        <dsp:cNvSpPr/>
      </dsp:nvSpPr>
      <dsp:spPr>
        <a:xfrm>
          <a:off x="7280569" y="2440685"/>
          <a:ext cx="1496289" cy="149628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207319" y="780245"/>
          <a:ext cx="2912506" cy="2104837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3 076,0  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6638" y="829564"/>
        <a:ext cx="2813868" cy="2055518"/>
      </dsp:txXfrm>
    </dsp:sp>
    <dsp:sp modelId="{B534FA06-63DA-4F7D-89A3-0FE2A4CA21C2}">
      <dsp:nvSpPr>
        <dsp:cNvPr id="0" name=""/>
        <dsp:cNvSpPr/>
      </dsp:nvSpPr>
      <dsp:spPr>
        <a:xfrm>
          <a:off x="111234" y="2484025"/>
          <a:ext cx="3133276" cy="1147564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1234" y="2484025"/>
        <a:ext cx="2206532" cy="1147564"/>
      </dsp:txXfrm>
    </dsp:sp>
    <dsp:sp modelId="{7B127399-449A-4E3A-B835-ED8358564BCD}">
      <dsp:nvSpPr>
        <dsp:cNvPr id="0" name=""/>
        <dsp:cNvSpPr/>
      </dsp:nvSpPr>
      <dsp:spPr>
        <a:xfrm>
          <a:off x="2536950" y="2430502"/>
          <a:ext cx="1544768" cy="15447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86249" y="846328"/>
          <a:ext cx="2896661" cy="2154818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 3 885,0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36739" y="896818"/>
        <a:ext cx="2795681" cy="2104328"/>
      </dsp:txXfrm>
    </dsp:sp>
    <dsp:sp modelId="{28098F1D-55C6-49A3-B04D-D9F93AA4DEA0}">
      <dsp:nvSpPr>
        <dsp:cNvPr id="0" name=""/>
        <dsp:cNvSpPr/>
      </dsp:nvSpPr>
      <dsp:spPr>
        <a:xfrm>
          <a:off x="5191930" y="2573023"/>
          <a:ext cx="3055111" cy="1008698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91930" y="2573023"/>
        <a:ext cx="2151486" cy="1008698"/>
      </dsp:txXfrm>
    </dsp:sp>
    <dsp:sp modelId="{75A386AE-E84C-47E3-86B6-BFD08150CE74}">
      <dsp:nvSpPr>
        <dsp:cNvPr id="0" name=""/>
        <dsp:cNvSpPr/>
      </dsp:nvSpPr>
      <dsp:spPr>
        <a:xfrm>
          <a:off x="7313543" y="2430500"/>
          <a:ext cx="1544768" cy="154476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61CC56-B154-43C7-B562-B63BD568DB75}">
      <dsp:nvSpPr>
        <dsp:cNvPr id="0" name=""/>
        <dsp:cNvSpPr/>
      </dsp:nvSpPr>
      <dsp:spPr>
        <a:xfrm rot="2053199">
          <a:off x="1199426" y="3758214"/>
          <a:ext cx="700538" cy="66621"/>
        </a:xfrm>
        <a:custGeom>
          <a:avLst/>
          <a:gdLst/>
          <a:ahLst/>
          <a:cxnLst/>
          <a:rect l="0" t="0" r="0" b="0"/>
          <a:pathLst>
            <a:path>
              <a:moveTo>
                <a:pt x="0" y="33310"/>
              </a:moveTo>
              <a:lnTo>
                <a:pt x="700538" y="333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9326F0-F1F0-48B4-9B50-A6DBDC2A8E0E}">
      <dsp:nvSpPr>
        <dsp:cNvPr id="0" name=""/>
        <dsp:cNvSpPr/>
      </dsp:nvSpPr>
      <dsp:spPr>
        <a:xfrm rot="19374799">
          <a:off x="1191227" y="2465641"/>
          <a:ext cx="680615" cy="66621"/>
        </a:xfrm>
        <a:custGeom>
          <a:avLst/>
          <a:gdLst/>
          <a:ahLst/>
          <a:cxnLst/>
          <a:rect l="0" t="0" r="0" b="0"/>
          <a:pathLst>
            <a:path>
              <a:moveTo>
                <a:pt x="0" y="33310"/>
              </a:moveTo>
              <a:lnTo>
                <a:pt x="680615" y="333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1F6BA2-4623-46F4-91BE-A6331CE1CE3D}">
      <dsp:nvSpPr>
        <dsp:cNvPr id="0" name=""/>
        <dsp:cNvSpPr/>
      </dsp:nvSpPr>
      <dsp:spPr>
        <a:xfrm>
          <a:off x="-380440" y="2181945"/>
          <a:ext cx="2040959" cy="198182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86CA5-CFC6-46CF-8CB2-6A009E6DD3EE}">
      <dsp:nvSpPr>
        <dsp:cNvPr id="0" name=""/>
        <dsp:cNvSpPr/>
      </dsp:nvSpPr>
      <dsp:spPr>
        <a:xfrm>
          <a:off x="1585344" y="673936"/>
          <a:ext cx="2065742" cy="2007123"/>
        </a:xfrm>
        <a:prstGeom prst="ellipse">
          <a:avLst/>
        </a:prstGeom>
        <a:solidFill>
          <a:srgbClr val="F2974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Times New Roman" pitchFamily="18" charset="0"/>
              <a:cs typeface="Times New Roman" pitchFamily="18" charset="0"/>
            </a:rPr>
            <a:t>Транспортный налог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100 %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87865" y="967872"/>
        <a:ext cx="1460700" cy="1419251"/>
      </dsp:txXfrm>
    </dsp:sp>
    <dsp:sp modelId="{5C685698-C19D-4E5E-B90D-975B2E999CCD}">
      <dsp:nvSpPr>
        <dsp:cNvPr id="0" name=""/>
        <dsp:cNvSpPr/>
      </dsp:nvSpPr>
      <dsp:spPr>
        <a:xfrm>
          <a:off x="1661002" y="3546139"/>
          <a:ext cx="2042954" cy="2031602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itchFamily="18" charset="0"/>
              <a:cs typeface="Times New Roman" pitchFamily="18" charset="0"/>
            </a:rPr>
            <a:t>78 %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60186" y="3843660"/>
        <a:ext cx="1444586" cy="143656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99627" y="1040936"/>
          <a:ext cx="2962158" cy="2140720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51 044,4 тыс. рулей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9787" y="1091096"/>
        <a:ext cx="2861838" cy="2090560"/>
      </dsp:txXfrm>
    </dsp:sp>
    <dsp:sp modelId="{B534FA06-63DA-4F7D-89A3-0FE2A4CA21C2}">
      <dsp:nvSpPr>
        <dsp:cNvPr id="0" name=""/>
        <dsp:cNvSpPr/>
      </dsp:nvSpPr>
      <dsp:spPr>
        <a:xfrm>
          <a:off x="1904" y="2773762"/>
          <a:ext cx="3186691" cy="1167127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04" y="2773762"/>
        <a:ext cx="2244149" cy="1167127"/>
      </dsp:txXfrm>
    </dsp:sp>
    <dsp:sp modelId="{7B127399-449A-4E3A-B835-ED8358564BCD}">
      <dsp:nvSpPr>
        <dsp:cNvPr id="0" name=""/>
        <dsp:cNvSpPr/>
      </dsp:nvSpPr>
      <dsp:spPr>
        <a:xfrm>
          <a:off x="2377331" y="2719326"/>
          <a:ext cx="1571103" cy="157110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65142" y="1108146"/>
          <a:ext cx="2946043" cy="2191552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62 781,2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16493" y="1159497"/>
        <a:ext cx="2843341" cy="2140201"/>
      </dsp:txXfrm>
    </dsp:sp>
    <dsp:sp modelId="{28098F1D-55C6-49A3-B04D-D9F93AA4DEA0}">
      <dsp:nvSpPr>
        <dsp:cNvPr id="0" name=""/>
        <dsp:cNvSpPr/>
      </dsp:nvSpPr>
      <dsp:spPr>
        <a:xfrm>
          <a:off x="5169214" y="2864277"/>
          <a:ext cx="3107193" cy="1025894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69214" y="2864277"/>
        <a:ext cx="2188164" cy="1025894"/>
      </dsp:txXfrm>
    </dsp:sp>
    <dsp:sp modelId="{75A386AE-E84C-47E3-86B6-BFD08150CE74}">
      <dsp:nvSpPr>
        <dsp:cNvPr id="0" name=""/>
        <dsp:cNvSpPr/>
      </dsp:nvSpPr>
      <dsp:spPr>
        <a:xfrm>
          <a:off x="7215770" y="2810967"/>
          <a:ext cx="1571103" cy="157110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334163" y="787685"/>
          <a:ext cx="3024653" cy="2050051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15 607,0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2198" y="835720"/>
        <a:ext cx="2928583" cy="2002016"/>
      </dsp:txXfrm>
    </dsp:sp>
    <dsp:sp modelId="{B534FA06-63DA-4F7D-89A3-0FE2A4CA21C2}">
      <dsp:nvSpPr>
        <dsp:cNvPr id="0" name=""/>
        <dsp:cNvSpPr/>
      </dsp:nvSpPr>
      <dsp:spPr>
        <a:xfrm>
          <a:off x="342607" y="2497836"/>
          <a:ext cx="3035471" cy="100355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607" y="2497836"/>
        <a:ext cx="2137656" cy="1003550"/>
      </dsp:txXfrm>
    </dsp:sp>
    <dsp:sp modelId="{7B127399-449A-4E3A-B835-ED8358564BCD}">
      <dsp:nvSpPr>
        <dsp:cNvPr id="0" name=""/>
        <dsp:cNvSpPr/>
      </dsp:nvSpPr>
      <dsp:spPr>
        <a:xfrm>
          <a:off x="2643174" y="2286021"/>
          <a:ext cx="1496548" cy="14965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79333" y="822882"/>
          <a:ext cx="3144762" cy="2213760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9 671,1  </a:t>
          </a: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31204" y="874753"/>
        <a:ext cx="3041020" cy="2161889"/>
      </dsp:txXfrm>
    </dsp:sp>
    <dsp:sp modelId="{28098F1D-55C6-49A3-B04D-D9F93AA4DEA0}">
      <dsp:nvSpPr>
        <dsp:cNvPr id="0" name=""/>
        <dsp:cNvSpPr/>
      </dsp:nvSpPr>
      <dsp:spPr>
        <a:xfrm>
          <a:off x="5214960" y="2500327"/>
          <a:ext cx="2959746" cy="879271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14960" y="2500327"/>
        <a:ext cx="2084328" cy="879271"/>
      </dsp:txXfrm>
    </dsp:sp>
    <dsp:sp modelId="{75A386AE-E84C-47E3-86B6-BFD08150CE74}">
      <dsp:nvSpPr>
        <dsp:cNvPr id="0" name=""/>
        <dsp:cNvSpPr/>
      </dsp:nvSpPr>
      <dsp:spPr>
        <a:xfrm>
          <a:off x="7505925" y="2327248"/>
          <a:ext cx="1496548" cy="14965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50340" y="850363"/>
          <a:ext cx="3348337" cy="2066819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11 084,3  тыс. рублей                 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768" y="898791"/>
        <a:ext cx="3251481" cy="2018391"/>
      </dsp:txXfrm>
    </dsp:sp>
    <dsp:sp modelId="{B534FA06-63DA-4F7D-89A3-0FE2A4CA21C2}">
      <dsp:nvSpPr>
        <dsp:cNvPr id="0" name=""/>
        <dsp:cNvSpPr/>
      </dsp:nvSpPr>
      <dsp:spPr>
        <a:xfrm>
          <a:off x="66205" y="2532661"/>
          <a:ext cx="3166491" cy="1062238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6205" y="2532661"/>
        <a:ext cx="2229923" cy="1062238"/>
      </dsp:txXfrm>
    </dsp:sp>
    <dsp:sp modelId="{7B127399-449A-4E3A-B835-ED8358564BCD}">
      <dsp:nvSpPr>
        <dsp:cNvPr id="0" name=""/>
        <dsp:cNvSpPr/>
      </dsp:nvSpPr>
      <dsp:spPr>
        <a:xfrm>
          <a:off x="2484778" y="2520314"/>
          <a:ext cx="1226455" cy="115015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297837" y="904360"/>
          <a:ext cx="3322595" cy="2301812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11 741,9 тыс. рублей</a:t>
          </a:r>
          <a:endParaRPr lang="ru-RU" sz="3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51771" y="958294"/>
        <a:ext cx="3214727" cy="2247878"/>
      </dsp:txXfrm>
    </dsp:sp>
    <dsp:sp modelId="{28098F1D-55C6-49A3-B04D-D9F93AA4DEA0}">
      <dsp:nvSpPr>
        <dsp:cNvPr id="0" name=""/>
        <dsp:cNvSpPr/>
      </dsp:nvSpPr>
      <dsp:spPr>
        <a:xfrm>
          <a:off x="5274900" y="2610312"/>
          <a:ext cx="3263519" cy="999873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74900" y="2610312"/>
        <a:ext cx="2298253" cy="999873"/>
      </dsp:txXfrm>
    </dsp:sp>
    <dsp:sp modelId="{75A386AE-E84C-47E3-86B6-BFD08150CE74}">
      <dsp:nvSpPr>
        <dsp:cNvPr id="0" name=""/>
        <dsp:cNvSpPr/>
      </dsp:nvSpPr>
      <dsp:spPr>
        <a:xfrm>
          <a:off x="7704995" y="2610320"/>
          <a:ext cx="1160515" cy="103492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0" y="907907"/>
          <a:ext cx="3245681" cy="2184981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14 376,5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197" y="959104"/>
        <a:ext cx="3143287" cy="2133784"/>
      </dsp:txXfrm>
    </dsp:sp>
    <dsp:sp modelId="{B534FA06-63DA-4F7D-89A3-0FE2A4CA21C2}">
      <dsp:nvSpPr>
        <dsp:cNvPr id="0" name=""/>
        <dsp:cNvSpPr/>
      </dsp:nvSpPr>
      <dsp:spPr>
        <a:xfrm>
          <a:off x="21422" y="2754054"/>
          <a:ext cx="3069410" cy="1029671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 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422" y="2754054"/>
        <a:ext cx="2161556" cy="1029671"/>
      </dsp:txXfrm>
    </dsp:sp>
    <dsp:sp modelId="{7B127399-449A-4E3A-B835-ED8358564BCD}">
      <dsp:nvSpPr>
        <dsp:cNvPr id="0" name=""/>
        <dsp:cNvSpPr/>
      </dsp:nvSpPr>
      <dsp:spPr>
        <a:xfrm>
          <a:off x="2576609" y="2546251"/>
          <a:ext cx="1350921" cy="130349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155321" y="927345"/>
          <a:ext cx="3220728" cy="2401306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15 838,3 тыс. рублей</a:t>
          </a:r>
          <a:endParaRPr lang="ru-RU" sz="3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11586" y="983610"/>
        <a:ext cx="3108198" cy="2345041"/>
      </dsp:txXfrm>
    </dsp:sp>
    <dsp:sp modelId="{28098F1D-55C6-49A3-B04D-D9F93AA4DEA0}">
      <dsp:nvSpPr>
        <dsp:cNvPr id="0" name=""/>
        <dsp:cNvSpPr/>
      </dsp:nvSpPr>
      <dsp:spPr>
        <a:xfrm>
          <a:off x="5095794" y="2720348"/>
          <a:ext cx="3163464" cy="98154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95794" y="2720348"/>
        <a:ext cx="2227792" cy="981540"/>
      </dsp:txXfrm>
    </dsp:sp>
    <dsp:sp modelId="{75A386AE-E84C-47E3-86B6-BFD08150CE74}">
      <dsp:nvSpPr>
        <dsp:cNvPr id="0" name=""/>
        <dsp:cNvSpPr/>
      </dsp:nvSpPr>
      <dsp:spPr>
        <a:xfrm>
          <a:off x="7389084" y="2509550"/>
          <a:ext cx="1326351" cy="13348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B2970-CD27-4B7B-80B4-890201B87ABE}">
      <dsp:nvSpPr>
        <dsp:cNvPr id="0" name=""/>
        <dsp:cNvSpPr/>
      </dsp:nvSpPr>
      <dsp:spPr>
        <a:xfrm>
          <a:off x="142861" y="857261"/>
          <a:ext cx="3212221" cy="2162455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accent1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kern="1200" dirty="0" smtClean="0">
              <a:latin typeface="Times New Roman" pitchFamily="18" charset="0"/>
              <a:cs typeface="Times New Roman" pitchFamily="18" charset="0"/>
            </a:rPr>
            <a:t>   116 713,4 тыс. рублей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3530" y="907930"/>
        <a:ext cx="3110883" cy="2111786"/>
      </dsp:txXfrm>
    </dsp:sp>
    <dsp:sp modelId="{B534FA06-63DA-4F7D-89A3-0FE2A4CA21C2}">
      <dsp:nvSpPr>
        <dsp:cNvPr id="0" name=""/>
        <dsp:cNvSpPr/>
      </dsp:nvSpPr>
      <dsp:spPr>
        <a:xfrm>
          <a:off x="142884" y="2643211"/>
          <a:ext cx="3037767" cy="1019056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2022 год 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2884" y="2643211"/>
        <a:ext cx="2139272" cy="1019056"/>
      </dsp:txXfrm>
    </dsp:sp>
    <dsp:sp modelId="{7B127399-449A-4E3A-B835-ED8358564BCD}">
      <dsp:nvSpPr>
        <dsp:cNvPr id="0" name=""/>
        <dsp:cNvSpPr/>
      </dsp:nvSpPr>
      <dsp:spPr>
        <a:xfrm>
          <a:off x="2643199" y="2571767"/>
          <a:ext cx="1413012" cy="142479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CC97561-6E7F-4E4D-98F3-F9D4E12DBC3C}">
      <dsp:nvSpPr>
        <dsp:cNvPr id="0" name=""/>
        <dsp:cNvSpPr/>
      </dsp:nvSpPr>
      <dsp:spPr>
        <a:xfrm>
          <a:off x="5134948" y="909058"/>
          <a:ext cx="3187525" cy="2376550"/>
        </a:xfrm>
        <a:prstGeom prst="round2SameRect">
          <a:avLst>
            <a:gd name="adj1" fmla="val 8000"/>
            <a:gd name="adj2" fmla="val 0"/>
          </a:avLst>
        </a:prstGeom>
        <a:solidFill>
          <a:schemeClr val="bg1">
            <a:lumMod val="95000"/>
            <a:alpha val="90000"/>
          </a:schemeClr>
        </a:solidFill>
        <a:ln w="9525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0" kern="1200" dirty="0" smtClean="0">
              <a:latin typeface="Times New Roman" pitchFamily="18" charset="0"/>
              <a:cs typeface="Times New Roman" pitchFamily="18" charset="0"/>
            </a:rPr>
            <a:t>   102 900,2 тыс. рублей</a:t>
          </a:r>
          <a:endParaRPr lang="ru-RU" sz="3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90633" y="964743"/>
        <a:ext cx="3076155" cy="2320865"/>
      </dsp:txXfrm>
    </dsp:sp>
    <dsp:sp modelId="{28098F1D-55C6-49A3-B04D-D9F93AA4DEA0}">
      <dsp:nvSpPr>
        <dsp:cNvPr id="0" name=""/>
        <dsp:cNvSpPr/>
      </dsp:nvSpPr>
      <dsp:spPr>
        <a:xfrm>
          <a:off x="5076035" y="2689674"/>
          <a:ext cx="3130851" cy="959226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50800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76035" y="2689674"/>
        <a:ext cx="2204825" cy="959226"/>
      </dsp:txXfrm>
    </dsp:sp>
    <dsp:sp modelId="{75A386AE-E84C-47E3-86B6-BFD08150CE74}">
      <dsp:nvSpPr>
        <dsp:cNvPr id="0" name=""/>
        <dsp:cNvSpPr/>
      </dsp:nvSpPr>
      <dsp:spPr>
        <a:xfrm>
          <a:off x="7269591" y="2612472"/>
          <a:ext cx="1437297" cy="145323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B6E419-E3E3-4BC5-960F-11D51FF65E61}">
      <dsp:nvSpPr>
        <dsp:cNvPr id="0" name=""/>
        <dsp:cNvSpPr/>
      </dsp:nvSpPr>
      <dsp:spPr>
        <a:xfrm>
          <a:off x="2615770" y="315755"/>
          <a:ext cx="4080538" cy="4080538"/>
        </a:xfrm>
        <a:prstGeom prst="pie">
          <a:avLst>
            <a:gd name="adj1" fmla="val 16200000"/>
            <a:gd name="adj2" fmla="val 18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766311" y="1180441"/>
        <a:ext cx="1457335" cy="1214446"/>
      </dsp:txXfrm>
    </dsp:sp>
    <dsp:sp modelId="{DBDDA175-12D9-49B7-B975-13AB8E82C7E4}">
      <dsp:nvSpPr>
        <dsp:cNvPr id="0" name=""/>
        <dsp:cNvSpPr/>
      </dsp:nvSpPr>
      <dsp:spPr>
        <a:xfrm>
          <a:off x="2531730" y="461489"/>
          <a:ext cx="4080538" cy="4080538"/>
        </a:xfrm>
        <a:prstGeom prst="pie">
          <a:avLst>
            <a:gd name="adj1" fmla="val 1800000"/>
            <a:gd name="adj2" fmla="val 900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kern="1200" dirty="0"/>
        </a:p>
      </dsp:txBody>
      <dsp:txXfrm>
        <a:off x="3503287" y="3108981"/>
        <a:ext cx="2186002" cy="1068712"/>
      </dsp:txXfrm>
    </dsp:sp>
    <dsp:sp modelId="{C5BC3F7B-9395-4F83-BC8B-60CE81F80C1D}">
      <dsp:nvSpPr>
        <dsp:cNvPr id="0" name=""/>
        <dsp:cNvSpPr/>
      </dsp:nvSpPr>
      <dsp:spPr>
        <a:xfrm>
          <a:off x="2447691" y="315755"/>
          <a:ext cx="4080538" cy="4080538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20353" y="1180441"/>
        <a:ext cx="1457335" cy="1214446"/>
      </dsp:txXfrm>
    </dsp:sp>
    <dsp:sp modelId="{7323E0F1-1C19-4220-9172-68C7432E8AA8}">
      <dsp:nvSpPr>
        <dsp:cNvPr id="0" name=""/>
        <dsp:cNvSpPr/>
      </dsp:nvSpPr>
      <dsp:spPr>
        <a:xfrm>
          <a:off x="2363502" y="63151"/>
          <a:ext cx="4585748" cy="4585748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A44650-0416-41BF-BCA4-52DF5FD3B7A5}">
      <dsp:nvSpPr>
        <dsp:cNvPr id="0" name=""/>
        <dsp:cNvSpPr/>
      </dsp:nvSpPr>
      <dsp:spPr>
        <a:xfrm>
          <a:off x="2286004" y="142867"/>
          <a:ext cx="4585748" cy="4585748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6AA308-9D79-4F24-8FD3-751CE76A52E4}">
      <dsp:nvSpPr>
        <dsp:cNvPr id="0" name=""/>
        <dsp:cNvSpPr/>
      </dsp:nvSpPr>
      <dsp:spPr>
        <a:xfrm>
          <a:off x="2194749" y="63151"/>
          <a:ext cx="4585748" cy="4585748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73BA27-B712-4AEB-BA00-868E9C33CE7E}">
      <dsp:nvSpPr>
        <dsp:cNvPr id="0" name=""/>
        <dsp:cNvSpPr/>
      </dsp:nvSpPr>
      <dsp:spPr>
        <a:xfrm rot="2288534">
          <a:off x="918209" y="3187247"/>
          <a:ext cx="801931" cy="66093"/>
        </a:xfrm>
        <a:custGeom>
          <a:avLst/>
          <a:gdLst/>
          <a:ahLst/>
          <a:cxnLst/>
          <a:rect l="0" t="0" r="0" b="0"/>
          <a:pathLst>
            <a:path>
              <a:moveTo>
                <a:pt x="0" y="33046"/>
              </a:moveTo>
              <a:lnTo>
                <a:pt x="801931" y="330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F2C473-EB35-465B-8601-CE7DBB00F17A}">
      <dsp:nvSpPr>
        <dsp:cNvPr id="0" name=""/>
        <dsp:cNvSpPr/>
      </dsp:nvSpPr>
      <dsp:spPr>
        <a:xfrm rot="19232778">
          <a:off x="887653" y="1759252"/>
          <a:ext cx="1019657" cy="66093"/>
        </a:xfrm>
        <a:custGeom>
          <a:avLst/>
          <a:gdLst/>
          <a:ahLst/>
          <a:cxnLst/>
          <a:rect l="0" t="0" r="0" b="0"/>
          <a:pathLst>
            <a:path>
              <a:moveTo>
                <a:pt x="0" y="33046"/>
              </a:moveTo>
              <a:lnTo>
                <a:pt x="1019657" y="330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AEAB04-5AB0-4363-8245-D44C73421ADD}">
      <dsp:nvSpPr>
        <dsp:cNvPr id="0" name=""/>
        <dsp:cNvSpPr/>
      </dsp:nvSpPr>
      <dsp:spPr>
        <a:xfrm>
          <a:off x="165846" y="1643074"/>
          <a:ext cx="1668500" cy="163066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B4937E-6468-4C89-9BDF-2286DFE6D925}">
      <dsp:nvSpPr>
        <dsp:cNvPr id="0" name=""/>
        <dsp:cNvSpPr/>
      </dsp:nvSpPr>
      <dsp:spPr>
        <a:xfrm>
          <a:off x="1548593" y="0"/>
          <a:ext cx="1911227" cy="1762975"/>
        </a:xfrm>
        <a:prstGeom prst="ellips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r="100000" b="100000"/>
          </a:path>
          <a:tileRect l="-100000" t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1828486" y="258182"/>
        <a:ext cx="1351441" cy="1246611"/>
      </dsp:txXfrm>
    </dsp:sp>
    <dsp:sp modelId="{7B8BA05B-1D5A-47FA-8A3B-097FFE739F42}">
      <dsp:nvSpPr>
        <dsp:cNvPr id="0" name=""/>
        <dsp:cNvSpPr/>
      </dsp:nvSpPr>
      <dsp:spPr>
        <a:xfrm>
          <a:off x="1428380" y="3086826"/>
          <a:ext cx="1956522" cy="1974888"/>
        </a:xfrm>
        <a:prstGeom prst="ellips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14906" y="3376042"/>
        <a:ext cx="1383470" cy="13964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03E2D-BC07-481F-BD1A-E60BF5A9DB2A}">
      <dsp:nvSpPr>
        <dsp:cNvPr id="0" name=""/>
        <dsp:cNvSpPr/>
      </dsp:nvSpPr>
      <dsp:spPr>
        <a:xfrm>
          <a:off x="0" y="0"/>
          <a:ext cx="2714643" cy="2089561"/>
        </a:xfrm>
        <a:prstGeom prst="roundRect">
          <a:avLst>
            <a:gd name="adj" fmla="val 10000"/>
          </a:avLst>
        </a:prstGeom>
        <a:solidFill>
          <a:schemeClr val="bg1">
            <a:alpha val="90000"/>
          </a:schemeClr>
        </a:solidFill>
        <a:ln w="25400" cap="flat" cmpd="sng" algn="ctr">
          <a:solidFill>
            <a:schemeClr val="tx2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83B355-4C01-42BA-B156-1025A63A32DB}">
      <dsp:nvSpPr>
        <dsp:cNvPr id="0" name=""/>
        <dsp:cNvSpPr/>
      </dsp:nvSpPr>
      <dsp:spPr>
        <a:xfrm>
          <a:off x="70174" y="74890"/>
          <a:ext cx="2551645" cy="205086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78CA0F-4E1B-4160-8248-7AF9500F24F1}">
      <dsp:nvSpPr>
        <dsp:cNvPr id="0" name=""/>
        <dsp:cNvSpPr/>
      </dsp:nvSpPr>
      <dsp:spPr>
        <a:xfrm rot="10800000">
          <a:off x="142881" y="2031523"/>
          <a:ext cx="2441873" cy="2631291"/>
        </a:xfrm>
        <a:prstGeom prst="round2SameRect">
          <a:avLst>
            <a:gd name="adj1" fmla="val 10500"/>
            <a:gd name="adj2" fmla="val 0"/>
          </a:avLst>
        </a:prstGeom>
        <a:solidFill>
          <a:schemeClr val="bg1"/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600" tIns="113792" rIns="57600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НДФЛ – налог на доходы физических лиц.</a:t>
          </a:r>
          <a:br>
            <a:rPr lang="ru-RU" sz="16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</a:br>
          <a:endParaRPr lang="ru-RU" sz="1600" b="0" i="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Норматив отчислений           в бюджет БГО  составляет  22 %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0" i="0" kern="1200" dirty="0" smtClean="0">
            <a:latin typeface="Times New Roman" pitchFamily="18" charset="0"/>
            <a:cs typeface="Times New Roman" pitchFamily="18" charset="0"/>
          </a:endParaRPr>
        </a:p>
      </dsp:txBody>
      <dsp:txXfrm rot="10800000">
        <a:off x="217977" y="2031523"/>
        <a:ext cx="2291681" cy="255619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12BE30-5C28-4D5B-A87F-F25CA1FFA4BA}">
      <dsp:nvSpPr>
        <dsp:cNvPr id="0" name=""/>
        <dsp:cNvSpPr/>
      </dsp:nvSpPr>
      <dsp:spPr>
        <a:xfrm>
          <a:off x="137665" y="697166"/>
          <a:ext cx="4746465" cy="3374775"/>
        </a:xfrm>
        <a:prstGeom prst="swooshArrow">
          <a:avLst>
            <a:gd name="adj1" fmla="val 25000"/>
            <a:gd name="adj2" fmla="val 25000"/>
          </a:avLst>
        </a:prstGeom>
        <a:solidFill>
          <a:srgbClr val="F2974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1F1510-91BC-46B1-99A8-7A81224C3040}">
      <dsp:nvSpPr>
        <dsp:cNvPr id="0" name=""/>
        <dsp:cNvSpPr/>
      </dsp:nvSpPr>
      <dsp:spPr>
        <a:xfrm>
          <a:off x="0" y="2143469"/>
          <a:ext cx="1045675" cy="10552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94F01E-0509-4ECB-B887-766AAC76A1C2}">
      <dsp:nvSpPr>
        <dsp:cNvPr id="0" name=""/>
        <dsp:cNvSpPr/>
      </dsp:nvSpPr>
      <dsp:spPr>
        <a:xfrm>
          <a:off x="357192" y="3286150"/>
          <a:ext cx="1213863" cy="350487"/>
        </a:xfrm>
        <a:prstGeom prst="rect">
          <a:avLst/>
        </a:prstGeom>
        <a:solidFill>
          <a:schemeClr val="bg1"/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297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15 431,8 т. р</a:t>
          </a:r>
          <a:r>
            <a:rPr lang="ru-RU" sz="1700" kern="1200" dirty="0" smtClean="0"/>
            <a:t>.</a:t>
          </a:r>
          <a:endParaRPr lang="ru-RU" sz="1700" kern="1200" dirty="0"/>
        </a:p>
      </dsp:txBody>
      <dsp:txXfrm>
        <a:off x="357192" y="3286150"/>
        <a:ext cx="1213863" cy="350487"/>
      </dsp:txXfrm>
    </dsp:sp>
    <dsp:sp modelId="{77B58E50-F977-4C0B-8B12-1F46869ED23E}">
      <dsp:nvSpPr>
        <dsp:cNvPr id="0" name=""/>
        <dsp:cNvSpPr/>
      </dsp:nvSpPr>
      <dsp:spPr>
        <a:xfrm>
          <a:off x="892975" y="1324909"/>
          <a:ext cx="1145255" cy="10929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02C7BD-C073-4F3D-B76F-30A9C66A8D85}">
      <dsp:nvSpPr>
        <dsp:cNvPr id="0" name=""/>
        <dsp:cNvSpPr/>
      </dsp:nvSpPr>
      <dsp:spPr>
        <a:xfrm>
          <a:off x="1116223" y="2441130"/>
          <a:ext cx="1404950" cy="339703"/>
        </a:xfrm>
        <a:prstGeom prst="rect">
          <a:avLst/>
        </a:prstGeom>
        <a:solidFill>
          <a:schemeClr val="bg1"/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561" tIns="3600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16 207,2  т. р.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16223" y="2441130"/>
        <a:ext cx="1404950" cy="339703"/>
      </dsp:txXfrm>
    </dsp:sp>
    <dsp:sp modelId="{0DC0CDD8-A26A-4577-9E0A-81DC7803A977}">
      <dsp:nvSpPr>
        <dsp:cNvPr id="0" name=""/>
        <dsp:cNvSpPr/>
      </dsp:nvSpPr>
      <dsp:spPr>
        <a:xfrm>
          <a:off x="2027821" y="729592"/>
          <a:ext cx="1097591" cy="10756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ED7D8D-024E-4D06-8AD6-D915DB7E9184}">
      <dsp:nvSpPr>
        <dsp:cNvPr id="0" name=""/>
        <dsp:cNvSpPr/>
      </dsp:nvSpPr>
      <dsp:spPr>
        <a:xfrm>
          <a:off x="2158023" y="1934363"/>
          <a:ext cx="1404961" cy="283517"/>
        </a:xfrm>
        <a:prstGeom prst="rect">
          <a:avLst/>
        </a:prstGeom>
        <a:solidFill>
          <a:schemeClr val="bg1"/>
        </a:solidFill>
        <a:ln>
          <a:solidFill>
            <a:schemeClr val="tx2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468" tIns="3600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17 592,5 т. р.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58023" y="1934363"/>
        <a:ext cx="1404961" cy="283517"/>
      </dsp:txXfrm>
    </dsp:sp>
    <dsp:sp modelId="{1A9EBF32-C58A-4529-B49F-EB19293D51A3}">
      <dsp:nvSpPr>
        <dsp:cNvPr id="0" name=""/>
        <dsp:cNvSpPr/>
      </dsp:nvSpPr>
      <dsp:spPr>
        <a:xfrm>
          <a:off x="3199829" y="283104"/>
          <a:ext cx="1198541" cy="11044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5D2C38-159F-4BDD-9AA6-7AEC693D8DFB}">
      <dsp:nvSpPr>
        <dsp:cNvPr id="0" name=""/>
        <dsp:cNvSpPr/>
      </dsp:nvSpPr>
      <dsp:spPr>
        <a:xfrm>
          <a:off x="4030813" y="1309312"/>
          <a:ext cx="1125148" cy="24009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570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4030813" y="1309312"/>
        <a:ext cx="1125148" cy="24009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6FA9B3-DCEF-4CB9-A87E-B384725AE717}">
      <dsp:nvSpPr>
        <dsp:cNvPr id="0" name=""/>
        <dsp:cNvSpPr/>
      </dsp:nvSpPr>
      <dsp:spPr>
        <a:xfrm>
          <a:off x="52561" y="449964"/>
          <a:ext cx="3304992" cy="155102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 является местным налогом, зачисляется в местный бюджет по месту нахождения объекта налогообложения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8903" y="486306"/>
        <a:ext cx="3232308" cy="1514684"/>
      </dsp:txXfrm>
    </dsp:sp>
    <dsp:sp modelId="{C8968847-B222-41D2-A9F7-CCF03EC2A2E8}">
      <dsp:nvSpPr>
        <dsp:cNvPr id="0" name=""/>
        <dsp:cNvSpPr/>
      </dsp:nvSpPr>
      <dsp:spPr>
        <a:xfrm>
          <a:off x="76316" y="1974170"/>
          <a:ext cx="3248130" cy="826068"/>
        </a:xfrm>
        <a:prstGeom prst="rect">
          <a:avLst/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Налог на имущество</a:t>
          </a:r>
          <a:r>
            <a:rPr lang="ru-RU" sz="2800" kern="1200" dirty="0" smtClean="0"/>
            <a:t> </a:t>
          </a:r>
          <a:endParaRPr lang="ru-RU" sz="2800" kern="1200" dirty="0"/>
        </a:p>
      </dsp:txBody>
      <dsp:txXfrm>
        <a:off x="76316" y="1974170"/>
        <a:ext cx="2287416" cy="826068"/>
      </dsp:txXfrm>
    </dsp:sp>
    <dsp:sp modelId="{057335D6-E295-4BA1-988A-EF6F57260C6A}">
      <dsp:nvSpPr>
        <dsp:cNvPr id="0" name=""/>
        <dsp:cNvSpPr/>
      </dsp:nvSpPr>
      <dsp:spPr>
        <a:xfrm>
          <a:off x="1730727" y="1948561"/>
          <a:ext cx="1626826" cy="169107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03E2D-BC07-481F-BD1A-E60BF5A9DB2A}">
      <dsp:nvSpPr>
        <dsp:cNvPr id="0" name=""/>
        <dsp:cNvSpPr/>
      </dsp:nvSpPr>
      <dsp:spPr>
        <a:xfrm>
          <a:off x="0" y="0"/>
          <a:ext cx="2714643" cy="1928825"/>
        </a:xfrm>
        <a:prstGeom prst="roundRect">
          <a:avLst>
            <a:gd name="adj" fmla="val 10000"/>
          </a:avLst>
        </a:prstGeom>
        <a:solidFill>
          <a:schemeClr val="bg1">
            <a:lumMod val="6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83B355-4C01-42BA-B156-1025A63A32DB}">
      <dsp:nvSpPr>
        <dsp:cNvPr id="0" name=""/>
        <dsp:cNvSpPr/>
      </dsp:nvSpPr>
      <dsp:spPr>
        <a:xfrm>
          <a:off x="96391" y="35719"/>
          <a:ext cx="2521861" cy="182167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78CA0F-4E1B-4160-8248-7AF9500F24F1}">
      <dsp:nvSpPr>
        <dsp:cNvPr id="0" name=""/>
        <dsp:cNvSpPr/>
      </dsp:nvSpPr>
      <dsp:spPr>
        <a:xfrm rot="10800000">
          <a:off x="82205" y="1875252"/>
          <a:ext cx="2550232" cy="2428884"/>
        </a:xfrm>
        <a:prstGeom prst="round2SameRect">
          <a:avLst>
            <a:gd name="adj1" fmla="val 10500"/>
            <a:gd name="adj2" fmla="val 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600" tIns="113792" rIns="57600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Земельный налог </a:t>
          </a:r>
          <a:r>
            <a:rPr lang="ru-RU" sz="16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налог местного значения, Все средства от него поступают в бюджет  того города , на территории которого находится земельный участок</a:t>
          </a:r>
          <a:r>
            <a:rPr lang="ru-RU" sz="1600" b="0" i="0" kern="1200" dirty="0" smtClean="0">
              <a:solidFill>
                <a:schemeClr val="tx1"/>
              </a:solidFill>
            </a:rPr>
            <a:t>.</a:t>
          </a:r>
          <a:endParaRPr lang="ru-RU" sz="1800" b="0" i="0" kern="1200" dirty="0" smtClean="0">
            <a:latin typeface="Times New Roman" pitchFamily="18" charset="0"/>
            <a:cs typeface="Times New Roman" pitchFamily="18" charset="0"/>
          </a:endParaRPr>
        </a:p>
      </dsp:txBody>
      <dsp:txXfrm rot="10800000">
        <a:off x="156902" y="1875252"/>
        <a:ext cx="2400838" cy="23541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98AEB-68E3-4C89-9F16-CB1EA836FB6E}">
      <dsp:nvSpPr>
        <dsp:cNvPr id="0" name=""/>
        <dsp:cNvSpPr/>
      </dsp:nvSpPr>
      <dsp:spPr>
        <a:xfrm rot="10800000">
          <a:off x="1334252" y="126985"/>
          <a:ext cx="5519340" cy="1460541"/>
        </a:xfrm>
        <a:prstGeom prst="homePlate">
          <a:avLst/>
        </a:prstGeom>
        <a:solidFill>
          <a:schemeClr val="accent1">
            <a:lumMod val="20000"/>
            <a:lumOff val="80000"/>
            <a:alpha val="6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6052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2022 год (оценка) </a:t>
          </a: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69,3 млн. руб.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2023 год (</a:t>
          </a:r>
          <a:r>
            <a:rPr lang="ru-RU" sz="1600" b="0" u="none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</a:t>
          </a:r>
          <a:r>
            <a:rPr lang="ru-RU" sz="1600" b="0" u="none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-но) </a:t>
          </a:r>
          <a:r>
            <a:rPr lang="ru-RU" sz="16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62,0 млн. руб.</a:t>
          </a:r>
        </a:p>
      </dsp:txBody>
      <dsp:txXfrm rot="10800000">
        <a:off x="1699387" y="126985"/>
        <a:ext cx="5154205" cy="1460541"/>
      </dsp:txXfrm>
    </dsp:sp>
    <dsp:sp modelId="{FC928382-F444-4565-B678-9E77D04A86E6}">
      <dsp:nvSpPr>
        <dsp:cNvPr id="0" name=""/>
        <dsp:cNvSpPr/>
      </dsp:nvSpPr>
      <dsp:spPr>
        <a:xfrm>
          <a:off x="943658" y="0"/>
          <a:ext cx="1714512" cy="171451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bList2#4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bList2#5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bList2#6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bList2#7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bList2#8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bList2#9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bList2#10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bList2#1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bList2#1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bList2#13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0.78125</cdr:x>
      <cdr:y>0.19697</cdr:y>
    </cdr:from>
    <cdr:to>
      <cdr:x>0.82031</cdr:x>
      <cdr:y>0.24242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7143768" y="928694"/>
          <a:ext cx="357190" cy="214314"/>
        </a:xfrm>
        <a:prstGeom xmlns:a="http://schemas.openxmlformats.org/drawingml/2006/main" prst="rect">
          <a:avLst/>
        </a:prstGeom>
        <a:solidFill xmlns:a="http://schemas.openxmlformats.org/drawingml/2006/main">
          <a:srgbClr val="F2974C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0.78125</cdr:x>
      <cdr:y>0.31818</cdr:y>
    </cdr:from>
    <cdr:to>
      <cdr:x>0.82031</cdr:x>
      <cdr:y>0.36364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7143768" y="1500198"/>
          <a:ext cx="357190" cy="214314"/>
        </a:xfrm>
        <a:prstGeom xmlns:a="http://schemas.openxmlformats.org/drawingml/2006/main" prst="rect">
          <a:avLst/>
        </a:prstGeom>
        <a:solidFill xmlns:a="http://schemas.openxmlformats.org/drawingml/2006/main">
          <a:srgbClr val="5B93D7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0.78125</cdr:x>
      <cdr:y>0.43939</cdr:y>
    </cdr:from>
    <cdr:to>
      <cdr:x>0.82031</cdr:x>
      <cdr:y>0.48485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7143768" y="2071702"/>
          <a:ext cx="357190" cy="21431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0.26999</cdr:x>
      <cdr:y>0.19671</cdr:y>
    </cdr:from>
    <cdr:to>
      <cdr:x>0.37799</cdr:x>
      <cdr:y>0.2047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>
          <a:off x="2160240" y="1124173"/>
          <a:ext cx="864096" cy="45719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0.77185</cdr:x>
      <cdr:y>0.3244</cdr:y>
    </cdr:from>
    <cdr:to>
      <cdr:x>1</cdr:x>
      <cdr:y>0.4882</cdr:y>
    </cdr:to>
    <cdr:sp macro="" textlink="">
      <cdr:nvSpPr>
        <cdr:cNvPr id="7" name="Прямоугольник 6"/>
        <cdr:cNvSpPr/>
      </cdr:nvSpPr>
      <cdr:spPr bwMode="auto">
        <a:xfrm xmlns:a="http://schemas.openxmlformats.org/drawingml/2006/main">
          <a:off x="6175588" y="1853951"/>
          <a:ext cx="1825468" cy="93612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>
          <a:softEdge rad="127000"/>
        </a:effectLst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Заработная</a:t>
          </a:r>
          <a:r>
            <a:rPr kumimoji="0" lang="ru-RU" sz="14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 плата с начислениями  </a:t>
          </a:r>
        </a:p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1 072 586,2 </a:t>
          </a:r>
          <a:r>
            <a:rPr kumimoji="0" lang="ru-RU" sz="14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тыс. руб., </a:t>
          </a:r>
        </a:p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0" i="0" u="none" strike="noStrike" cap="none" normalizeH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84,0 %</a:t>
          </a:r>
          <a:endParaRPr kumimoji="0" lang="ru-RU" sz="14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0.67499</cdr:x>
      <cdr:y>0.4</cdr:y>
    </cdr:from>
    <cdr:to>
      <cdr:x>0.78298</cdr:x>
      <cdr:y>0.4252</cdr:y>
    </cdr:to>
    <cdr:sp macro="" textlink="">
      <cdr:nvSpPr>
        <cdr:cNvPr id="9" name="Прямая со стрелкой 8"/>
        <cdr:cNvSpPr/>
      </cdr:nvSpPr>
      <cdr:spPr bwMode="auto">
        <a:xfrm xmlns:a="http://schemas.openxmlformats.org/drawingml/2006/main" flipH="1">
          <a:off x="5400600" y="2286006"/>
          <a:ext cx="864067" cy="144026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0.37899</cdr:x>
      <cdr:y>0.3625</cdr:y>
    </cdr:from>
    <cdr:to>
      <cdr:x>0.67498</cdr:x>
      <cdr:y>0.5</cdr:y>
    </cdr:to>
    <cdr:sp macro="" textlink="">
      <cdr:nvSpPr>
        <cdr:cNvPr id="6" name="Прямоугольник 5"/>
        <cdr:cNvSpPr/>
      </cdr:nvSpPr>
      <cdr:spPr bwMode="auto">
        <a:xfrm xmlns:a="http://schemas.openxmlformats.org/drawingml/2006/main">
          <a:off x="3032316" y="2071702"/>
          <a:ext cx="2368237" cy="7858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endParaRPr lang="ru-RU" sz="1800" b="1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2 974 834,7 тыс. руб.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0.171</cdr:x>
      <cdr:y>0.67286</cdr:y>
    </cdr:from>
    <cdr:to>
      <cdr:x>0.36899</cdr:x>
      <cdr:y>0.79886</cdr:y>
    </cdr:to>
    <cdr:sp macro="" textlink="">
      <cdr:nvSpPr>
        <cdr:cNvPr id="8" name="Прямоугольник 7"/>
        <cdr:cNvSpPr/>
      </cdr:nvSpPr>
      <cdr:spPr bwMode="auto">
        <a:xfrm xmlns:a="http://schemas.openxmlformats.org/drawingml/2006/main">
          <a:off x="1368152" y="3845406"/>
          <a:ext cx="1584177" cy="72009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9525" cap="flat" cmpd="sng" algn="ctr">
          <a:solidFill>
            <a:sysClr val="windowText" lastClr="00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>
          <a:softEdge rad="127000"/>
        </a:effectLst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1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Первоочередные расходы</a:t>
          </a:r>
          <a:endParaRPr kumimoji="0" lang="ru-RU" sz="14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0.76051</cdr:x>
      <cdr:y>0.10838</cdr:y>
    </cdr:from>
    <cdr:to>
      <cdr:x>1</cdr:x>
      <cdr:y>0.16279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3314078" y="591840"/>
          <a:ext cx="1043608" cy="2971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1 337 233,1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0.14911</cdr:x>
      <cdr:y>0.44727</cdr:y>
    </cdr:from>
    <cdr:to>
      <cdr:x>0.3864</cdr:x>
      <cdr:y>0.49254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649782" y="2442562"/>
          <a:ext cx="1034035" cy="2471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31 435,9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0.16564</cdr:x>
      <cdr:y>0.31447</cdr:y>
    </cdr:from>
    <cdr:to>
      <cdr:x>0.40293</cdr:x>
      <cdr:y>0.36679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721790" y="1717303"/>
          <a:ext cx="1034036" cy="2857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102 900,2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0.18335</cdr:x>
      <cdr:y>0.38528</cdr:y>
    </cdr:from>
    <cdr:to>
      <cdr:x>0.43121</cdr:x>
      <cdr:y>0.42484</cdr:y>
    </cdr:to>
    <cdr:sp macro="" textlink="">
      <cdr:nvSpPr>
        <cdr:cNvPr id="6" name="Прямоугольник 5"/>
        <cdr:cNvSpPr/>
      </cdr:nvSpPr>
      <cdr:spPr bwMode="auto">
        <a:xfrm xmlns:a="http://schemas.openxmlformats.org/drawingml/2006/main">
          <a:off x="798971" y="2104008"/>
          <a:ext cx="1080096" cy="2160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62 781,2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0.20339</cdr:x>
      <cdr:y>0.17587</cdr:y>
    </cdr:from>
    <cdr:to>
      <cdr:x>0.47458</cdr:x>
      <cdr:y>0.2282</cdr:y>
    </cdr:to>
    <cdr:sp macro="" textlink="">
      <cdr:nvSpPr>
        <cdr:cNvPr id="7" name="Прямоугольник 6"/>
        <cdr:cNvSpPr/>
      </cdr:nvSpPr>
      <cdr:spPr bwMode="auto">
        <a:xfrm xmlns:a="http://schemas.openxmlformats.org/drawingml/2006/main">
          <a:off x="886310" y="960426"/>
          <a:ext cx="1181761" cy="2857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204 795,7</a:t>
          </a:r>
          <a:endParaRPr lang="ru-RU" sz="1400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0.47541</cdr:x>
      <cdr:y>0.77762</cdr:y>
    </cdr:from>
    <cdr:to>
      <cdr:x>0.79356</cdr:x>
      <cdr:y>0.81686</cdr:y>
    </cdr:to>
    <cdr:sp macro="" textlink="">
      <cdr:nvSpPr>
        <cdr:cNvPr id="8" name="Прямоугольник 7"/>
        <cdr:cNvSpPr/>
      </cdr:nvSpPr>
      <cdr:spPr bwMode="auto">
        <a:xfrm xmlns:a="http://schemas.openxmlformats.org/drawingml/2006/main">
          <a:off x="2071702" y="4246583"/>
          <a:ext cx="1386383" cy="21430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727 887,4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0.1017</cdr:x>
      <cdr:y>0.6468</cdr:y>
    </cdr:from>
    <cdr:to>
      <cdr:x>0.35593</cdr:x>
      <cdr:y>0.69217</cdr:y>
    </cdr:to>
    <cdr:sp macro="" textlink="">
      <cdr:nvSpPr>
        <cdr:cNvPr id="9" name="Прямоугольник 8"/>
        <cdr:cNvSpPr/>
      </cdr:nvSpPr>
      <cdr:spPr bwMode="auto">
        <a:xfrm xmlns:a="http://schemas.openxmlformats.org/drawingml/2006/main">
          <a:off x="443177" y="3532197"/>
          <a:ext cx="1107854" cy="24773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pPr lvl="0"/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11 741,9</a:t>
          </a:r>
          <a:endParaRPr lang="ru-RU" sz="1400" dirty="0" smtClean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</cdr:x>
      <cdr:y>0.46694</cdr:y>
    </cdr:from>
    <cdr:to>
      <cdr:x>0.24242</cdr:x>
      <cdr:y>0.96143</cdr:y>
    </cdr:to>
    <cdr:sp macro="" textlink="">
      <cdr:nvSpPr>
        <cdr:cNvPr id="3" name="Прямоугольная выноска 2"/>
        <cdr:cNvSpPr/>
      </cdr:nvSpPr>
      <cdr:spPr>
        <a:xfrm xmlns:a="http://schemas.openxmlformats.org/drawingml/2006/main">
          <a:off x="0" y="1246201"/>
          <a:ext cx="1142959" cy="1319730"/>
        </a:xfrm>
        <a:prstGeom xmlns:a="http://schemas.openxmlformats.org/drawingml/2006/main" prst="wedgeRectCallout">
          <a:avLst>
            <a:gd name="adj1" fmla="val 99753"/>
            <a:gd name="adj2" fmla="val 2918"/>
          </a:avLst>
        </a:prstGeom>
        <a:solidFill xmlns:a="http://schemas.openxmlformats.org/drawingml/2006/main">
          <a:schemeClr val="bg1"/>
        </a:solidFill>
        <a:ln xmlns:a="http://schemas.openxmlformats.org/drawingml/2006/main" w="25400">
          <a:solidFill>
            <a:schemeClr val="tx1"/>
          </a:solidFill>
          <a:prstDash val="sysDot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spcAft>
              <a:spcPts val="600"/>
            </a:spcAft>
            <a:buClr>
              <a:schemeClr val="accent6">
                <a:lumMod val="75000"/>
              </a:schemeClr>
            </a:buClr>
          </a:pPr>
          <a:r>
            <a:rPr lang="ru-RU" sz="10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и поддержка малого и среднего предпринимательства</a:t>
          </a:r>
          <a:endParaRPr lang="ru-RU" sz="100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0.26562</cdr:x>
      <cdr:y>0.73817</cdr:y>
    </cdr:from>
    <cdr:to>
      <cdr:x>0.36487</cdr:x>
      <cdr:y>0.76679</cdr:y>
    </cdr:to>
    <cdr:sp macro="" textlink="">
      <cdr:nvSpPr>
        <cdr:cNvPr id="3" name="Прямая со стрелкой 2"/>
        <cdr:cNvSpPr/>
      </cdr:nvSpPr>
      <cdr:spPr bwMode="auto">
        <a:xfrm xmlns:a="http://schemas.openxmlformats.org/drawingml/2006/main">
          <a:off x="2428860" y="3714776"/>
          <a:ext cx="907542" cy="144027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0.49219</cdr:x>
      <cdr:y>0.56782</cdr:y>
    </cdr:from>
    <cdr:to>
      <cdr:x>0.58594</cdr:x>
      <cdr:y>0.62461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>
          <a:off x="4500563" y="2857520"/>
          <a:ext cx="857256" cy="285752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0.49219</cdr:x>
      <cdr:y>0.75237</cdr:y>
    </cdr:from>
    <cdr:to>
      <cdr:x>0.59375</cdr:x>
      <cdr:y>0.78076</cdr:y>
    </cdr:to>
    <cdr:sp macro="" textlink="">
      <cdr:nvSpPr>
        <cdr:cNvPr id="7" name="Прямая со стрелкой 6"/>
        <cdr:cNvSpPr/>
      </cdr:nvSpPr>
      <cdr:spPr bwMode="auto">
        <a:xfrm xmlns:a="http://schemas.openxmlformats.org/drawingml/2006/main">
          <a:off x="4500562" y="3786214"/>
          <a:ext cx="928694" cy="142876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0.71094</cdr:x>
      <cdr:y>0.6388</cdr:y>
    </cdr:from>
    <cdr:to>
      <cdr:x>0.82031</cdr:x>
      <cdr:y>0.66719</cdr:y>
    </cdr:to>
    <cdr:sp macro="" textlink="">
      <cdr:nvSpPr>
        <cdr:cNvPr id="9" name="Прямая со стрелкой 8"/>
        <cdr:cNvSpPr/>
      </cdr:nvSpPr>
      <cdr:spPr bwMode="auto">
        <a:xfrm xmlns:a="http://schemas.openxmlformats.org/drawingml/2006/main">
          <a:off x="6500826" y="3214710"/>
          <a:ext cx="1000132" cy="142876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0.71875</cdr:x>
      <cdr:y>0.76656</cdr:y>
    </cdr:from>
    <cdr:to>
      <cdr:x>0.81863</cdr:x>
      <cdr:y>0.78076</cdr:y>
    </cdr:to>
    <cdr:sp macro="" textlink="">
      <cdr:nvSpPr>
        <cdr:cNvPr id="11" name="Прямая со стрелкой 10"/>
        <cdr:cNvSpPr/>
      </cdr:nvSpPr>
      <cdr:spPr bwMode="auto">
        <a:xfrm xmlns:a="http://schemas.openxmlformats.org/drawingml/2006/main" flipV="1">
          <a:off x="6572264" y="3857652"/>
          <a:ext cx="913323" cy="71438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0.59543</cdr:x>
      <cdr:y>0.43937</cdr:y>
    </cdr:from>
    <cdr:to>
      <cdr:x>0.71262</cdr:x>
      <cdr:y>0.51035</cdr:y>
    </cdr:to>
    <cdr:sp macro="" textlink="">
      <cdr:nvSpPr>
        <cdr:cNvPr id="13" name="Прямоугольник 12"/>
        <cdr:cNvSpPr/>
      </cdr:nvSpPr>
      <cdr:spPr bwMode="auto">
        <a:xfrm xmlns:a="http://schemas.openxmlformats.org/drawingml/2006/main">
          <a:off x="5444630" y="2211072"/>
          <a:ext cx="1071585" cy="35720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1 715,5</a:t>
          </a:r>
        </a:p>
      </cdr:txBody>
    </cdr:sp>
  </cdr:relSizeAnchor>
  <cdr:relSizeAnchor xmlns:cdr="http://schemas.openxmlformats.org/drawingml/2006/chartDrawing">
    <cdr:from>
      <cdr:x>0.36194</cdr:x>
      <cdr:y>0.29067</cdr:y>
    </cdr:from>
    <cdr:to>
      <cdr:x>0.48694</cdr:x>
      <cdr:y>0.36165</cdr:y>
    </cdr:to>
    <cdr:sp macro="" textlink="">
      <cdr:nvSpPr>
        <cdr:cNvPr id="14" name="Прямоугольник 13"/>
        <cdr:cNvSpPr/>
      </cdr:nvSpPr>
      <cdr:spPr bwMode="auto">
        <a:xfrm xmlns:a="http://schemas.openxmlformats.org/drawingml/2006/main">
          <a:off x="3309598" y="1462763"/>
          <a:ext cx="1143000" cy="357199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2 920,6</a:t>
          </a:r>
        </a:p>
      </cdr:txBody>
    </cdr:sp>
  </cdr:relSizeAnchor>
  <cdr:relSizeAnchor xmlns:cdr="http://schemas.openxmlformats.org/drawingml/2006/chartDrawing">
    <cdr:from>
      <cdr:x>0.82031</cdr:x>
      <cdr:y>0.45426</cdr:y>
    </cdr:from>
    <cdr:to>
      <cdr:x>0.94532</cdr:x>
      <cdr:y>0.5258</cdr:y>
    </cdr:to>
    <cdr:sp macro="" textlink="">
      <cdr:nvSpPr>
        <cdr:cNvPr id="15" name="Прямоугольник 14"/>
        <cdr:cNvSpPr/>
      </cdr:nvSpPr>
      <cdr:spPr bwMode="auto">
        <a:xfrm xmlns:a="http://schemas.openxmlformats.org/drawingml/2006/main">
          <a:off x="7500958" y="2286016"/>
          <a:ext cx="1143092" cy="36001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90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1 707,8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0.8262</cdr:x>
      <cdr:y>0.06498</cdr:y>
    </cdr:from>
    <cdr:to>
      <cdr:x>0.99736</cdr:x>
      <cdr:y>0.14345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3587586" y="321752"/>
          <a:ext cx="743224" cy="38851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2 092,6</a:t>
          </a:r>
        </a:p>
        <a:p xmlns:a="http://schemas.openxmlformats.org/drawingml/2006/main">
          <a:endParaRPr lang="ru-RU" sz="12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0.49161</cdr:x>
      <cdr:y>0.18432</cdr:y>
    </cdr:from>
    <cdr:to>
      <cdr:x>0.66072</cdr:x>
      <cdr:y>0.24022</cdr:y>
    </cdr:to>
    <cdr:sp macro="" textlink="">
      <cdr:nvSpPr>
        <cdr:cNvPr id="5" name="Прямоугольник 4"/>
        <cdr:cNvSpPr/>
      </cdr:nvSpPr>
      <cdr:spPr bwMode="auto">
        <a:xfrm xmlns:a="http://schemas.openxmlformats.org/drawingml/2006/main">
          <a:off x="2141430" y="942374"/>
          <a:ext cx="736650" cy="28575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0.45085</cdr:x>
      <cdr:y>0.01305</cdr:y>
    </cdr:from>
    <cdr:to>
      <cdr:x>0.45125</cdr:x>
      <cdr:y>0.98228</cdr:y>
    </cdr:to>
    <cdr:sp macro="" textlink="">
      <cdr:nvSpPr>
        <cdr:cNvPr id="7" name="Прямая соединительная линия 6"/>
        <cdr:cNvSpPr/>
      </cdr:nvSpPr>
      <cdr:spPr bwMode="auto">
        <a:xfrm xmlns:a="http://schemas.openxmlformats.org/drawingml/2006/main" rot="5400000" flipH="1" flipV="1">
          <a:off x="-445875" y="2310103"/>
          <a:ext cx="4500591" cy="1601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0.04615</cdr:y>
    </cdr:from>
    <cdr:to>
      <cdr:x>0.46429</cdr:x>
      <cdr:y>0.18432</cdr:y>
    </cdr:to>
    <cdr:sp macro="" textlink="">
      <cdr:nvSpPr>
        <cdr:cNvPr id="8" name="Прямоугольник 7"/>
        <cdr:cNvSpPr/>
      </cdr:nvSpPr>
      <cdr:spPr bwMode="auto">
        <a:xfrm xmlns:a="http://schemas.openxmlformats.org/drawingml/2006/main">
          <a:off x="0" y="228509"/>
          <a:ext cx="2016076" cy="6841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rPr>
            <a:t>Субсидии, субвенции, иные межбюджетные трансферты</a:t>
          </a:r>
        </a:p>
        <a:p xmlns:a="http://schemas.openxmlformats.org/drawingml/2006/main">
          <a:pPr marL="0" marR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400" b="0" i="0" u="none" strike="noStrike" cap="none" normalizeH="0" baseline="0" dirty="0" smtClean="0">
            <a:ln>
              <a:noFill/>
            </a:ln>
            <a:solidFill>
              <a:sysClr val="windowText" lastClr="000000"/>
            </a:solidFill>
            <a:effectLst/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0.55897</cdr:x>
      <cdr:y>0.61538</cdr:y>
    </cdr:from>
    <cdr:to>
      <cdr:x>0.70703</cdr:x>
      <cdr:y>0.67692</cdr:y>
    </cdr:to>
    <cdr:sp macro="" textlink="">
      <cdr:nvSpPr>
        <cdr:cNvPr id="9" name="Прямоугольник 8"/>
        <cdr:cNvSpPr/>
      </cdr:nvSpPr>
      <cdr:spPr bwMode="auto">
        <a:xfrm xmlns:a="http://schemas.openxmlformats.org/drawingml/2006/main">
          <a:off x="2427182" y="3047020"/>
          <a:ext cx="642942" cy="30471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120,4</a:t>
          </a:r>
        </a:p>
        <a:p xmlns:a="http://schemas.openxmlformats.org/drawingml/2006/main">
          <a:endParaRPr lang="ru-RU" sz="12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0.4978</cdr:x>
      <cdr:y>0.49259</cdr:y>
    </cdr:from>
    <cdr:to>
      <cdr:x>0.8722</cdr:x>
      <cdr:y>0.59973</cdr:y>
    </cdr:to>
    <cdr:sp macro="" textlink="">
      <cdr:nvSpPr>
        <cdr:cNvPr id="2" name="Прямоугольник 1"/>
        <cdr:cNvSpPr/>
      </cdr:nvSpPr>
      <cdr:spPr bwMode="auto">
        <a:xfrm xmlns:a="http://schemas.openxmlformats.org/drawingml/2006/main">
          <a:off x="1244656" y="985312"/>
          <a:ext cx="936124" cy="2143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64,7 %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0.67213</cdr:x>
      <cdr:y>0.28767</cdr:y>
    </cdr:from>
    <cdr:to>
      <cdr:x>0.87838</cdr:x>
      <cdr:y>0.36487</cdr:y>
    </cdr:to>
    <cdr:sp macro="" textlink="">
      <cdr:nvSpPr>
        <cdr:cNvPr id="3" name="Прямоугольник 2"/>
        <cdr:cNvSpPr/>
      </cdr:nvSpPr>
      <cdr:spPr bwMode="auto">
        <a:xfrm xmlns:a="http://schemas.openxmlformats.org/drawingml/2006/main">
          <a:off x="3553157" y="1500198"/>
          <a:ext cx="1090314" cy="40258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250 736,4</a:t>
          </a:r>
        </a:p>
        <a:p xmlns:a="http://schemas.openxmlformats.org/drawingml/2006/main">
          <a:endParaRPr lang="ru-RU" sz="1600" dirty="0" smtClean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0.34848</cdr:x>
      <cdr:y>0.83562</cdr:y>
    </cdr:from>
    <cdr:to>
      <cdr:x>0.57576</cdr:x>
      <cdr:y>0.97763</cdr:y>
    </cdr:to>
    <cdr:sp macro="" textlink="">
      <cdr:nvSpPr>
        <cdr:cNvPr id="4" name="Прямоугольник 3"/>
        <cdr:cNvSpPr/>
      </cdr:nvSpPr>
      <cdr:spPr bwMode="auto">
        <a:xfrm xmlns:a="http://schemas.openxmlformats.org/drawingml/2006/main">
          <a:off x="1842209" y="4357716"/>
          <a:ext cx="1201496" cy="74060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2022 год (оценка)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0.66667</cdr:x>
      <cdr:y>0.83562</cdr:y>
    </cdr:from>
    <cdr:to>
      <cdr:x>0.89394</cdr:x>
      <cdr:y>0.90412</cdr:y>
    </cdr:to>
    <cdr:sp macro="" textlink="">
      <cdr:nvSpPr>
        <cdr:cNvPr id="5" name="Прямоугольник 4"/>
        <cdr:cNvSpPr/>
      </cdr:nvSpPr>
      <cdr:spPr bwMode="auto">
        <a:xfrm xmlns:a="http://schemas.openxmlformats.org/drawingml/2006/main">
          <a:off x="3143272" y="4357718"/>
          <a:ext cx="1071557" cy="3572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Century Gothic"/>
            </a:defRPr>
          </a:lvl1pPr>
          <a:lvl2pPr marL="457200" indent="0">
            <a:defRPr sz="1100">
              <a:latin typeface="Century Gothic"/>
            </a:defRPr>
          </a:lvl2pPr>
          <a:lvl3pPr marL="914400" indent="0">
            <a:defRPr sz="1100">
              <a:latin typeface="Century Gothic"/>
            </a:defRPr>
          </a:lvl3pPr>
          <a:lvl4pPr marL="1371600" indent="0">
            <a:defRPr sz="1100">
              <a:latin typeface="Century Gothic"/>
            </a:defRPr>
          </a:lvl4pPr>
          <a:lvl5pPr marL="1828800" indent="0">
            <a:defRPr sz="1100">
              <a:latin typeface="Century Gothic"/>
            </a:defRPr>
          </a:lvl5pPr>
          <a:lvl6pPr marL="2286000" indent="0">
            <a:defRPr sz="1100">
              <a:latin typeface="Century Gothic"/>
            </a:defRPr>
          </a:lvl6pPr>
          <a:lvl7pPr marL="2743200" indent="0">
            <a:defRPr sz="1100">
              <a:latin typeface="Century Gothic"/>
            </a:defRPr>
          </a:lvl7pPr>
          <a:lvl8pPr marL="3200400" indent="0">
            <a:defRPr sz="1100">
              <a:latin typeface="Century Gothic"/>
            </a:defRPr>
          </a:lvl8pPr>
          <a:lvl9pPr marL="3657600" indent="0">
            <a:defRPr sz="1100">
              <a:latin typeface="Century Gothic"/>
            </a:defRPr>
          </a:lvl9pPr>
        </a:lstStyle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2023 год (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утв-но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0.39375</cdr:x>
      <cdr:y>0.63108</cdr:y>
    </cdr:from>
    <cdr:to>
      <cdr:x>0.64222</cdr:x>
      <cdr:y>0.81199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 rot="10800000" flipH="1">
          <a:off x="1059265" y="2900438"/>
          <a:ext cx="668419" cy="831438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38100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lg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0.40731</cdr:x>
      <cdr:y>0.28162</cdr:y>
    </cdr:from>
    <cdr:to>
      <cdr:x>0.62136</cdr:x>
      <cdr:y>0.5977</cdr:y>
    </cdr:to>
    <cdr:cxnSp macro="">
      <cdr:nvCxnSpPr>
        <cdr:cNvPr id="3" name="Прямая со стрелкой 2"/>
        <cdr:cNvCxnSpPr/>
      </cdr:nvCxnSpPr>
      <cdr:spPr bwMode="auto">
        <a:xfrm xmlns:a="http://schemas.openxmlformats.org/drawingml/2006/main" flipV="1">
          <a:off x="1007213" y="1300018"/>
          <a:ext cx="529298" cy="1459071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47625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lg"/>
        </a:ln>
        <a:effectLst xmlns:a="http://schemas.openxmlformats.org/drawingml/2006/main"/>
      </cdr:spPr>
    </cdr:cxn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0.43863</cdr:x>
      <cdr:y>0.32553</cdr:y>
    </cdr:from>
    <cdr:to>
      <cdr:x>0.57952</cdr:x>
      <cdr:y>0.51936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 rot="10800000" flipH="1">
          <a:off x="1112001" y="1503995"/>
          <a:ext cx="357190" cy="895475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38100" cap="flat" cmpd="sng" algn="ctr">
          <a:solidFill>
            <a:srgbClr val="FF0000"/>
          </a:solidFill>
          <a:prstDash val="solid"/>
          <a:round/>
          <a:headEnd type="none" w="med" len="med"/>
          <a:tailEnd type="stealth" w="lg" len="lg"/>
        </a:ln>
        <a:effectLst xmlns:a="http://schemas.openxmlformats.org/drawingml/2006/main"/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0.02346</cdr:x>
      <cdr:y>0.86763</cdr:y>
    </cdr:from>
    <cdr:to>
      <cdr:x>0.40348</cdr:x>
      <cdr:y>0.99299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9465" y="4008506"/>
          <a:ext cx="963441" cy="57917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0.56476</cdr:x>
      <cdr:y>0.85888</cdr:y>
    </cdr:from>
    <cdr:to>
      <cdr:x>0.90383</cdr:x>
      <cdr:y>0.98424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1431762" y="3968084"/>
          <a:ext cx="859611" cy="579170"/>
        </a:xfrm>
        <a:prstGeom xmlns:a="http://schemas.openxmlformats.org/drawingml/2006/main" prst="rect">
          <a:avLst/>
        </a:prstGeom>
      </cdr:spPr>
    </cdr:pic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0.31944</cdr:x>
      <cdr:y>0.31507</cdr:y>
    </cdr:from>
    <cdr:to>
      <cdr:x>0.54259</cdr:x>
      <cdr:y>0.71232</cdr:y>
    </cdr:to>
    <cdr:cxnSp macro="">
      <cdr:nvCxnSpPr>
        <cdr:cNvPr id="3" name="Прямая со стрелкой 2"/>
        <cdr:cNvCxnSpPr/>
      </cdr:nvCxnSpPr>
      <cdr:spPr bwMode="auto">
        <a:xfrm xmlns:a="http://schemas.openxmlformats.org/drawingml/2006/main" rot="5400000" flipH="1" flipV="1">
          <a:off x="1181108" y="2105041"/>
          <a:ext cx="2071678" cy="1147743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headEnd type="none" w="med" len="med"/>
          <a:tailEnd type="stealth" w="lg" len="lg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FB9AB62-2399-4577-814D-EB72BD281C3F}" type="datetimeFigureOut">
              <a:rPr lang="ru-RU"/>
              <a:pPr>
                <a:defRPr/>
              </a:pPr>
              <a:t>02.02.2023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871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6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6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1AEB7E1-F4A5-43F3-B9A9-BA03A0B148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9753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AEB7E1-F4A5-43F3-B9A9-BA03A0B1484C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44037-A1C8-48FE-B5BE-465BA8E41098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44037-A1C8-48FE-B5BE-465BA8E41098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44037-A1C8-48FE-B5BE-465BA8E41098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BD078-C63E-4BA3-B79D-272369AFF1E7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87BFC-8A4D-41B3-B7A1-998FB3B0B65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49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A3B14-5E2B-4D5B-82DD-E52FD9ECE36A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A14F2-382A-4C62-8879-3F05089C993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9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B1D1A-27A0-42D8-A0F3-6152E35D7545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AF42C-B365-4A4B-A65E-0B8E3363394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8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8972F-ADB9-40A0-B999-BDF2B0AB6D69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0D01F-EC49-46FA-B755-46095081FD2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9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4A3A2-FE78-43AC-A89E-4474FA9F3782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C7500-4F1C-4EF0-A06A-CD2E846AEEB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01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BFEBE-35E7-4B82-8E65-47F00E52E693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6E6FE-9FD6-41F7-9234-814F26DCF16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34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1F6317-D429-4A58-BF20-CA1AF1F3D11E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E99A6-39AC-44E1-9CFA-CF103B547697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0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56086-D6EC-498B-B69C-0E38D770E105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678FE-3FBB-4389-AA54-BCB04A706A3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4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0131C-571E-406B-90F7-9CB744D7E449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92B33-7507-44CA-BA02-FC5990BD9CE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43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CE199-C273-4F16-877F-3A0DD58F4CF1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4ECFB-421F-43E5-9CE8-2A43AE8B988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5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5C828-8C40-4F55-9ECC-335D6F0D119E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E9D-CC09-40EA-A5C1-93E2693E1C17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73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61559-2FAD-4F73-8A5E-7813D6B967D0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B693-28B5-4215-B92F-D51D89E3C9D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26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alphaModFix amt="39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CC6600">
              <a:alpha val="70195"/>
            </a:srgbClr>
          </a:solidFill>
          <a:ln w="9525">
            <a:solidFill>
              <a:srgbClr val="CC66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E29FBD82-3B3B-42C3-9C24-99864F82799D}" type="datetime1">
              <a:rPr lang="ru-RU" smtClean="0">
                <a:solidFill>
                  <a:prstClr val="black"/>
                </a:solidFill>
              </a:rPr>
              <a:pPr>
                <a:defRPr/>
              </a:pPr>
              <a:t>02.02.2023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67254C92-00B9-4D01-B0C9-E8B134DFF75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716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chart" Target="../charts/chart21.xml"/><Relationship Id="rId7" Type="http://schemas.openxmlformats.org/officeDocument/2006/relationships/diagramColors" Target="../diagrams/colors8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8.png"/><Relationship Id="rId7" Type="http://schemas.openxmlformats.org/officeDocument/2006/relationships/diagramColors" Target="../diagrams/colors10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chart" Target="../charts/chart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https://riavrn.ru/upload/preview/b/9/8/b98e814231ebc9bc8c006a8189900ce7.jpe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" y="5301208"/>
            <a:ext cx="9143999" cy="155679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rgbClr val="CC6600"/>
            </a:solidFill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  <a:normAutofit fontScale="97500"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решению Борисоглебской городской Думы Борисоглебского городского округа Воронежской области от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23.12.2022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130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 бюджете Борисоглебского городского округа Воронежской области на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 на плановый период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годов»</a:t>
            </a:r>
          </a:p>
          <a:p>
            <a:pPr algn="ctr" defTabSz="913894" eaLnBrk="0" hangingPunct="0">
              <a:defRPr/>
            </a:pPr>
            <a:endParaRPr lang="ru-RU" sz="1600" b="1" kern="0" dirty="0">
              <a:solidFill>
                <a:schemeClr val="accent1">
                  <a:lumMod val="75000"/>
                </a:schemeClr>
              </a:solidFill>
              <a:latin typeface="Batang" pitchFamily="18" charset="-127"/>
              <a:ea typeface="Batang" pitchFamily="18" charset="-127"/>
              <a:cs typeface="Aharoni" pitchFamily="2" charset="-79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42852"/>
            <a:ext cx="8786874" cy="997766"/>
          </a:xfrm>
          <a:prstGeom prst="rect">
            <a:avLst/>
          </a:prstGeom>
          <a:solidFill>
            <a:schemeClr val="lt1">
              <a:alpha val="73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457200" dist="165100" dir="16200000">
              <a:schemeClr val="tx2">
                <a:lumMod val="60000"/>
                <a:lumOff val="40000"/>
                <a:alpha val="41000"/>
              </a:schemeClr>
            </a:innerShdw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73715" tIns="36858" rIns="73715" bIns="36858">
            <a:spAutoFit/>
          </a:bodyPr>
          <a:lstStyle/>
          <a:p>
            <a:pPr lvl="0" algn="ctr" eaLnBrk="0" hangingPunct="0">
              <a:defRPr/>
            </a:pPr>
            <a:r>
              <a:rPr lang="ru-RU" sz="6000" b="1" kern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Batang" pitchFamily="18" charset="-127"/>
                <a:cs typeface="Arabic Typesetting" pitchFamily="66" charset="-78"/>
              </a:rPr>
              <a:t>Бюджет для граждан</a:t>
            </a:r>
            <a:endParaRPr lang="ru-RU" sz="6000" b="1" kern="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ea typeface="Batang" pitchFamily="18" charset="-127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65144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2014" y="1643051"/>
            <a:ext cx="6357981" cy="2878713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 lvl="0" algn="ctr"/>
            <a:r>
              <a:rPr lang="ru-RU" sz="13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кадастровой стоимости имущества:</a:t>
            </a:r>
            <a:endParaRPr lang="ru-RU" sz="1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Комната, квартира , часть квартиры                                             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 0,1 %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Гараж, </a:t>
            </a:r>
            <a:r>
              <a:rPr lang="ru-RU" sz="13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машино-место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 0,2 %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Жилой дом,  часть жилого дома, объекты </a:t>
            </a:r>
            <a:r>
              <a:rPr lang="ru-RU" sz="13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незав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стр-ва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 случае, если проектируемым  назначением объекта  является  жилой  дом, единый </a:t>
            </a:r>
          </a:p>
          <a:p>
            <a:pPr>
              <a:buClr>
                <a:schemeClr val="tx2"/>
              </a:buClr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недвижимый  комплекс, в состав кот-го входит хотя бы одно жилое</a:t>
            </a:r>
          </a:p>
          <a:p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Помещение, 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хоз. строения или сооружения площадью до 50 кв.м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0,3 %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Объекты налогообложения, включенные в перечень, определяемый в соответствии с пунктом 7 статьи 378.2 налогового Кодекса, объекты налогообложения, пред. </a:t>
            </a:r>
            <a:r>
              <a:rPr lang="ru-RU" sz="13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2 пункта 10 статьи 378.2 налогового Кодекса, </a:t>
            </a:r>
          </a:p>
          <a:p>
            <a:pPr>
              <a:buClr>
                <a:schemeClr val="tx2"/>
              </a:buClr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также объекты налогообложения, кадастровая стоимость </a:t>
            </a:r>
          </a:p>
          <a:p>
            <a:pPr>
              <a:buClr>
                <a:schemeClr val="tx2"/>
              </a:buClr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каждого из которых превышает 300 млн. рублей                             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2,0 %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Прочие объекты                                                                                                </a:t>
            </a:r>
            <a:r>
              <a:rPr lang="ru-RU" sz="13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0,5 %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57158" y="4714884"/>
            <a:ext cx="8219168" cy="162914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уплаты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освобождены: Герои СССР, РФ, Соц.Труда, полные кавалеры ордена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Славы, участники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 и др. боевых действий, инвалиды 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групп, инвалиды с детства, участники ликвидации аварии на Чернобыльской АЭС,  пенсионеры, дети-сироты и дети, оставшиеся  без попечения родителей, в возрасте до 18 лет,  единственный родитель, имеющий на иждивении несовершеннолетнего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ребенка.</a:t>
            </a:r>
          </a:p>
          <a:p>
            <a:pPr>
              <a:buNone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Налоговая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льгота предоставляется в отношении имущества,  находящегося в собственности и не используемого в предпринимательской деятельности.</a:t>
            </a:r>
          </a:p>
        </p:txBody>
      </p:sp>
      <p:pic>
        <p:nvPicPr>
          <p:cNvPr id="59393" name="Picture 1" descr="C:\Users\munzakaz4\Desktop\жилье-недвижимость-дом-finobzor.ru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60" y="1556796"/>
            <a:ext cx="2066869" cy="1378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4" name="Picture 2" descr="C:\Users\munzakaz4\Desktop\31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61" y="3212977"/>
            <a:ext cx="2037687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28662" y="-489017"/>
            <a:ext cx="8215338" cy="3574510"/>
          </a:xfrm>
          <a:prstGeom prst="rect">
            <a:avLst/>
          </a:prstGeom>
        </p:spPr>
        <p:txBody>
          <a:bodyPr wrap="square" lIns="95701" tIns="47850" rIns="95701" bIns="47850">
            <a:spAutoFit/>
          </a:bodyPr>
          <a:lstStyle/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1700" b="1" i="1" kern="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1700" b="1" i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sz="1700" b="1" i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32 Налогового кодекса Российской Федерации</a:t>
            </a: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4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69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</a:t>
            </a:r>
            <a:endParaRPr lang="ru-RU" sz="3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9517" y="1515551"/>
            <a:ext cx="6144413" cy="229393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 algn="ctr"/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кадастровой стоимости земельных участков: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с/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использования, для размещения домов индивид. жил. застройки, ведения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подсобного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хоз-ва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для дачного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стр-ва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садоводства и огородничества                 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- 0,3%;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размещения объектов учреждений здравоохранения,  реализующих программы государственных гарантий оказания медицинской помощи                                    -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0,5%;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размещения объектов дошкольного, общего и дополн.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обр-ния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за исключением учреждений, с одновременным проживанием или нахождением воспитанников в образовательной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орг-ции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науки, соц.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об-ния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физ. культуры и спорта, культуры, искусства                                                                                   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-1,0%;</a:t>
            </a: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размещения гаражей  для индивидуального а/транспорта                          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- 0,65%;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иным видам разрешенного использования                                                      </a:t>
            </a:r>
            <a:r>
              <a:rPr lang="ru-RU" sz="12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- 1,5% 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8400" y="4357694"/>
            <a:ext cx="8535323" cy="160144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От уплаты освобождены полностью: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Герои СССР, РФ, Соц.Труда, полные кавалеры ордена Славы, участники и ветераны  ВОВ и др. боевых действий, инвалиды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групп, инвалиды с детства, участники ликвидации аварии на Чернобыльской АЭС и др.объектах, подвергшиеся воздействию радиации, дети-сироты и дети, оставшиеся без попечения родителей, в возрасте до 18 лет, дети  одиноких родителей в возрасте до 18-ти лет, единственный родитель, имеющий на иждивении несовершеннолетнего ребенка,  родители и опекуны, имеющие на иждивении детей-инвалидов, члены семей военнослужащих, погибших (умерших) при  прохождении  военной службы  в мирное время, члены многодетных семей, в которых 3 и более ребенка в возрасте до 18 лет.</a:t>
            </a:r>
          </a:p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От уплаты на 50 процентов освобождены пенсионеры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69" name="Picture 1" descr="C:\Users\munzakaz4\Desktop\1p_parovo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7877" y="1628802"/>
            <a:ext cx="1835286" cy="1224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0" name="Picture 2" descr="C:\Users\munzakaz4\Desktop\1467-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881" y="3068961"/>
            <a:ext cx="1732465" cy="1152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457200" y="274638"/>
            <a:ext cx="8229600" cy="7969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1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Земельный налог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1071546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Глава 31 Налогового кодекса Российской Федерации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000240"/>
            <a:ext cx="6249307" cy="137060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 algn="ctr"/>
            <a:r>
              <a:rPr lang="ru-RU" sz="1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автомобили легковые с мощностью двигателя:</a:t>
            </a:r>
            <a:endParaRPr lang="ru-RU" sz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100 л.с.- 20 рублей за 1 л.с.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100 л.с.до 150 л.с. – 30 рублей за 1 л.с.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150 л.с. до 200 л.с. – 50 рублей за 1 л.с.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200 л.с. до 250 л.с. – 75 рублей за 1 л.с.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свыше 250 л.с. – 150 рублей за 1 л.с.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095755"/>
            <a:ext cx="8535323" cy="229393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От уплаты налога освобождаются: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Герои СССР, РФ, Социалистического Труда,  полные кавалеры   ордена Славы; ветераны ВОВ, боевых действий, бывшие узники концлагерей, инвалиды всех категорий, участники ликвидации аварии на Чернобыльской АЭС  (за одно транспортное средство с мощностью двигателя до 120 л.с.);-физические лица, на которых зарегистрированы  легковые автомобили с мощностью двигателя до  100 л.с., с года выпуска которых прошло 25 и более лет на начало текущего налогового периода (1 января); члены семей погибших  (умерших)  военнослужащих (за одно транспортное средство с мощностью двигателя до 120 л.л.);  члены многодетных семей получившие транспорт  в рамках реализации  программ по социальной поддержке многодетных семей; добровольные пожарные, состоящие в реестре добровольных пожарных Воронежской области не менее 3 лет по состоянию на начало текущего налогового периода (1 января) – за одно транспортное средство, зарегистрированное на данных граждан, с мощностью двигателя до 120 л.с.  Не являются объектом налогообложения автомобили специально оборудованные  для использования инвалидами, а также легковые автомобили с мощностью двигателя до 100 л.с., полученные (приобретенные) через органы социальной защиты населения. </a:t>
            </a:r>
          </a:p>
        </p:txBody>
      </p:sp>
      <p:pic>
        <p:nvPicPr>
          <p:cNvPr id="57345" name="Picture 1" descr="C:\Users\munzakaz4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2095493"/>
            <a:ext cx="1361942" cy="774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7" name="Picture 3" descr="C:\Users\munzakaz4\Desktop\0467d33bf6c0b048623694c070355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7" y="3047998"/>
            <a:ext cx="1396751" cy="931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7346" name="Picture 2" descr="C:\Users\munzakaz4\Desktop\11.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3" y="2666996"/>
            <a:ext cx="1248140" cy="936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" y="-489016"/>
            <a:ext cx="8981450" cy="3743787"/>
          </a:xfrm>
          <a:prstGeom prst="rect">
            <a:avLst/>
          </a:prstGeom>
        </p:spPr>
        <p:txBody>
          <a:bodyPr wrap="square" lIns="95701" tIns="47850" rIns="95701" bIns="47850">
            <a:spAutoFit/>
          </a:bodyPr>
          <a:lstStyle/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1500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hangingPunct="0"/>
            <a:r>
              <a:rPr lang="ru-RU" sz="1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sz="15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Воронежской области от 27.12.2002 г. № 80-ОЗ «О введении в действие </a:t>
            </a:r>
            <a:r>
              <a:rPr lang="ru-RU" sz="15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транспортного </a:t>
            </a:r>
            <a:r>
              <a:rPr lang="ru-RU" sz="15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налога на территории Воронежской области»</a:t>
            </a: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400" b="1" kern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4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69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налог </a:t>
            </a:r>
            <a:endParaRPr lang="ru-RU" sz="3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58246" cy="78581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бюджетного процесса</a:t>
            </a:r>
            <a:b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0" y="1500174"/>
          <a:ext cx="914400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2357422" y="3071810"/>
            <a:ext cx="2143140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1. Планирование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714876" y="3071810"/>
            <a:ext cx="2143140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. Исполнение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571868" y="4929198"/>
            <a:ext cx="185738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3.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Отчетность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 bwMode="auto">
          <a:xfrm>
            <a:off x="928662" y="1285860"/>
            <a:ext cx="2643206" cy="1214446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Рассмотрение и утверждение проекта бюджета</a:t>
            </a:r>
          </a:p>
        </p:txBody>
      </p:sp>
      <p:sp>
        <p:nvSpPr>
          <p:cNvPr id="15" name="Стрелка вправо 14"/>
          <p:cNvSpPr/>
          <p:nvPr/>
        </p:nvSpPr>
        <p:spPr bwMode="auto">
          <a:xfrm>
            <a:off x="714348" y="2143116"/>
            <a:ext cx="2143140" cy="1143008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Составление проекта бюджета </a:t>
            </a:r>
          </a:p>
        </p:txBody>
      </p:sp>
      <p:sp>
        <p:nvSpPr>
          <p:cNvPr id="16" name="Стрелка вправо 15"/>
          <p:cNvSpPr/>
          <p:nvPr/>
        </p:nvSpPr>
        <p:spPr bwMode="auto">
          <a:xfrm>
            <a:off x="214282" y="3000372"/>
            <a:ext cx="2428892" cy="1428760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0" bIns="360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Разработка документов,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необходимых для формирования бюджета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 bwMode="auto">
          <a:xfrm>
            <a:off x="142844" y="4071942"/>
            <a:ext cx="2643174" cy="1428760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0" bIns="360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Разработка прогноза социально-экономического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развития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 bwMode="auto">
          <a:xfrm flipH="1">
            <a:off x="5786446" y="1571612"/>
            <a:ext cx="2428892" cy="1143008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Исполнению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бюджета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 bwMode="auto">
          <a:xfrm flipH="1">
            <a:off x="6500826" y="2714620"/>
            <a:ext cx="2428892" cy="1143008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Осуществление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бюджетного учета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 bwMode="auto">
          <a:xfrm flipH="1">
            <a:off x="6143636" y="4572008"/>
            <a:ext cx="2428892" cy="1143008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Утверждение отчета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об исполнении бюджета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 bwMode="auto">
          <a:xfrm flipH="1">
            <a:off x="5214942" y="5357826"/>
            <a:ext cx="3071834" cy="121442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Организация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и осуществление муниципального финансового контроля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разработке проекта были использованы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Выноска со стрелкой вниз 10"/>
          <p:cNvSpPr/>
          <p:nvPr/>
        </p:nvSpPr>
        <p:spPr bwMode="auto">
          <a:xfrm>
            <a:off x="0" y="1428736"/>
            <a:ext cx="1785950" cy="3143272"/>
          </a:xfrm>
          <a:prstGeom prst="downArrowCallou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БГО на 2023-2025 годы</a:t>
            </a:r>
          </a:p>
        </p:txBody>
      </p:sp>
      <p:sp>
        <p:nvSpPr>
          <p:cNvPr id="15" name="Выноска со стрелкой вниз 14"/>
          <p:cNvSpPr/>
          <p:nvPr/>
        </p:nvSpPr>
        <p:spPr bwMode="auto">
          <a:xfrm>
            <a:off x="1785918" y="1428736"/>
            <a:ext cx="1785950" cy="3143272"/>
          </a:xfrm>
          <a:prstGeom prst="downArrowCallou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БГО на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2023-2025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Выноска со стрелкой вниз 15"/>
          <p:cNvSpPr/>
          <p:nvPr/>
        </p:nvSpPr>
        <p:spPr bwMode="auto">
          <a:xfrm>
            <a:off x="5286380" y="1428736"/>
            <a:ext cx="1857388" cy="3143272"/>
          </a:xfrm>
          <a:prstGeom prst="downArrowCallou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параметры прогноза социально-экономического развития БГО на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2023-2025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г.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Выноска со стрелкой вниз 16"/>
          <p:cNvSpPr/>
          <p:nvPr/>
        </p:nvSpPr>
        <p:spPr bwMode="auto">
          <a:xfrm>
            <a:off x="7143768" y="1428736"/>
            <a:ext cx="2000232" cy="3143272"/>
          </a:xfrm>
          <a:prstGeom prst="downArrowCallou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Перечень муниципальных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программ, подлежащих финансированию в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2023-2025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годах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214282" y="4572008"/>
            <a:ext cx="8786874" cy="92869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Составление проекта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 бюджета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 со стрелкой вниз 9"/>
          <p:cNvSpPr/>
          <p:nvPr/>
        </p:nvSpPr>
        <p:spPr bwMode="auto">
          <a:xfrm>
            <a:off x="3500430" y="1428736"/>
            <a:ext cx="1785950" cy="3143272"/>
          </a:xfrm>
          <a:prstGeom prst="downArrowCallou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долговой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политики БГО на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2023-2025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532440" y="6215082"/>
            <a:ext cx="397278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500702"/>
            <a:ext cx="3000396" cy="140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характеристики бюджета Борисоглебского городского округ </a:t>
            </a:r>
            <a:r>
              <a:rPr lang="ru-RU" sz="2800" kern="1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2023-2025 </a:t>
            </a:r>
            <a:r>
              <a:rPr lang="ru-RU" sz="28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годы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43834" y="2000240"/>
            <a:ext cx="1084336" cy="369332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286116" y="1357298"/>
            <a:ext cx="4071966" cy="107157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общий объем доходов бюджета;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общий объем расходов бюджета;</a:t>
            </a:r>
          </a:p>
          <a:p>
            <a:pPr eaLnBrk="1" hangingPunct="1">
              <a:buClr>
                <a:schemeClr val="tx2"/>
              </a:buClr>
              <a:buFont typeface="Wingdings" pitchFamily="2" charset="2"/>
              <a:buChar char="ü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дефицит/профицит</a:t>
            </a: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0" y="1214422"/>
            <a:ext cx="3357554" cy="1357322"/>
          </a:xfrm>
          <a:prstGeom prst="rightArrow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Основные характеристики  бюджета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29968295"/>
              </p:ext>
            </p:extLst>
          </p:nvPr>
        </p:nvGraphicFramePr>
        <p:xfrm>
          <a:off x="0" y="2143092"/>
          <a:ext cx="9144000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 bwMode="auto">
          <a:xfrm>
            <a:off x="7500926" y="3000372"/>
            <a:ext cx="1643074" cy="157163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Дефицит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(-)/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Профицит (+)</a:t>
            </a:r>
            <a:endParaRPr kumimoji="0" lang="ru-RU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429388" y="6072206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80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характеристики бюджета Борисоглебского городского округ на 2022-2025 годы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243934"/>
              </p:ext>
            </p:extLst>
          </p:nvPr>
        </p:nvGraphicFramePr>
        <p:xfrm>
          <a:off x="179512" y="1276434"/>
          <a:ext cx="8715437" cy="5138039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2895128"/>
                <a:gridCol w="1182520"/>
                <a:gridCol w="1182520"/>
                <a:gridCol w="1120282"/>
                <a:gridCol w="1244758"/>
                <a:gridCol w="1090229"/>
              </a:tblGrid>
              <a:tr h="348393">
                <a:tc rowSpan="2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(утв-но)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 (оценка)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Утверждено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3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b="1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 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3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 год </a:t>
                      </a:r>
                      <a:endParaRPr lang="ru-RU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4839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Доходы, всего (млн. руб.)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2 981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4 301,2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2 920,6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1 715,5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1 707,8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7740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136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+ неналоговые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556,1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678,0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625,5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614,9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650,7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774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от других бюджетов бюджетной системы РФ </a:t>
                      </a:r>
                      <a:r>
                        <a:rPr lang="ru-RU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(дотации, субсидии, субвенции, иные межбюджетные трансферты)</a:t>
                      </a:r>
                      <a:endParaRPr lang="ru-RU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2 424,4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3 621,9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2 293,8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1 100,0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1 056,5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387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 от юридических и физических лиц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910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Расходы, всего (млн.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руб.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3 009,9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4 339,8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2 974,8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1 715,5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1 707,8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4277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 (-),</a:t>
                      </a:r>
                    </a:p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(+)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-28,1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-38,6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-54,2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 bwMode="auto">
          <a:xfrm>
            <a:off x="7929586" y="1000108"/>
            <a:ext cx="1026352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лн. руб.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612910795"/>
              </p:ext>
            </p:extLst>
          </p:nvPr>
        </p:nvGraphicFramePr>
        <p:xfrm>
          <a:off x="0" y="1214422"/>
          <a:ext cx="9144000" cy="5643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hape 1"/>
          <p:cNvSpPr/>
          <p:nvPr/>
        </p:nvSpPr>
        <p:spPr>
          <a:xfrm rot="5400000">
            <a:off x="4657377" y="2866306"/>
            <a:ext cx="693337" cy="1152131"/>
          </a:xfrm>
          <a:prstGeom prst="swooshArrow">
            <a:avLst>
              <a:gd name="adj1" fmla="val 15353"/>
              <a:gd name="adj2" fmla="val 3137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8" name="Shape 1"/>
          <p:cNvSpPr/>
          <p:nvPr/>
        </p:nvSpPr>
        <p:spPr>
          <a:xfrm rot="2129231">
            <a:off x="6636506" y="3656859"/>
            <a:ext cx="927697" cy="518169"/>
          </a:xfrm>
          <a:prstGeom prst="swooshArrow">
            <a:avLst>
              <a:gd name="adj1" fmla="val 15353"/>
              <a:gd name="adj2" fmla="val 3137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 bwMode="auto">
          <a:xfrm>
            <a:off x="2402070" y="4149080"/>
            <a:ext cx="907528" cy="2880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4030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изменения доходов местного бюджета </a:t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2022 – 2025 годах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187624" y="2276872"/>
            <a:ext cx="1214446" cy="357199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charset="0"/>
              </a:rPr>
              <a:t>4 301,2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Shape 1"/>
          <p:cNvSpPr/>
          <p:nvPr/>
        </p:nvSpPr>
        <p:spPr>
          <a:xfrm rot="5400000">
            <a:off x="2515381" y="2128033"/>
            <a:ext cx="693337" cy="1152131"/>
          </a:xfrm>
          <a:prstGeom prst="swooshArrow">
            <a:avLst>
              <a:gd name="adj1" fmla="val 15353"/>
              <a:gd name="adj2" fmla="val 31370"/>
            </a:avLst>
          </a:prstGeom>
          <a:solidFill>
            <a:schemeClr val="tx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201809"/>
              </p:ext>
            </p:extLst>
          </p:nvPr>
        </p:nvGraphicFramePr>
        <p:xfrm>
          <a:off x="251521" y="3399927"/>
          <a:ext cx="8496946" cy="3013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737"/>
                <a:gridCol w="1062119"/>
                <a:gridCol w="1062119"/>
                <a:gridCol w="1062119"/>
                <a:gridCol w="1132926"/>
                <a:gridCol w="1132926"/>
              </a:tblGrid>
              <a:tr h="50446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утв-но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 (оценка)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 год 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утв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-но)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утв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-но)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2025 год (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утв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-но)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462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Финансовая помощь от других бюджетов - всего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2 424 426,0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3 621 965,1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2 293 856,9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1 099 876,2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1 056 471,7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04462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 </a:t>
                      </a:r>
                    </a:p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202 531,0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202 531,0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202 531,0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144 980,0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145 769,0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38117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1 662 621,7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2 751 402,0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1 415 595,9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225 804,3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130 107,5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59846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533 229,5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612 009,7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646 175,9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699 044,6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750 547,9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61342">
                <a:tc>
                  <a:txBody>
                    <a:bodyPr/>
                    <a:lstStyle/>
                    <a:p>
                      <a:pPr algn="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Иные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межбюджетные трансферты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26 043,8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56 022,4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29 554,1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30 047,3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30 047,3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20109" y="5475476"/>
            <a:ext cx="500066" cy="272906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97123" y="4543494"/>
            <a:ext cx="500066" cy="28575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405325" y="5010347"/>
            <a:ext cx="500066" cy="285752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433698" y="6020148"/>
            <a:ext cx="500066" cy="28575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267744" y="2924944"/>
            <a:ext cx="214314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2022 год (оценка)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29324016"/>
              </p:ext>
            </p:extLst>
          </p:nvPr>
        </p:nvGraphicFramePr>
        <p:xfrm>
          <a:off x="3635896" y="1268760"/>
          <a:ext cx="2160240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Прямоугольник 22"/>
          <p:cNvSpPr/>
          <p:nvPr/>
        </p:nvSpPr>
        <p:spPr bwMode="auto">
          <a:xfrm>
            <a:off x="4355976" y="2924944"/>
            <a:ext cx="107157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</a:t>
            </a: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4054796644"/>
              </p:ext>
            </p:extLst>
          </p:nvPr>
        </p:nvGraphicFramePr>
        <p:xfrm>
          <a:off x="5220072" y="1124744"/>
          <a:ext cx="331236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Прямоугольник 24"/>
          <p:cNvSpPr/>
          <p:nvPr/>
        </p:nvSpPr>
        <p:spPr bwMode="auto">
          <a:xfrm>
            <a:off x="6084168" y="2924944"/>
            <a:ext cx="107157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2024</a:t>
            </a:r>
            <a:r>
              <a:rPr kumimoji="0" lang="ru-RU" sz="18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124101534"/>
              </p:ext>
            </p:extLst>
          </p:nvPr>
        </p:nvGraphicFramePr>
        <p:xfrm>
          <a:off x="7020272" y="1268760"/>
          <a:ext cx="2304256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Прямоугольник 26"/>
          <p:cNvSpPr/>
          <p:nvPr/>
        </p:nvSpPr>
        <p:spPr bwMode="auto">
          <a:xfrm>
            <a:off x="7740352" y="2924944"/>
            <a:ext cx="107157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2025</a:t>
            </a:r>
            <a:r>
              <a:rPr kumimoji="0" lang="ru-RU" sz="18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1571604" y="135729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1797697" y="2375226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785786" y="1285860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2609241" y="205741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3786182" y="135729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3698784" y="233811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4714876" y="2571744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5809049" y="1428736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6357950" y="1714488"/>
            <a:ext cx="71438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 bwMode="auto">
          <a:xfrm>
            <a:off x="251520" y="188640"/>
            <a:ext cx="8644030" cy="85725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Финансовая помощь из вышестоящего бюджета на 2022-2025 годы </a:t>
            </a:r>
            <a:r>
              <a:rPr lang="ru-RU" sz="16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рублей)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Номер слайда 40"/>
          <p:cNvSpPr>
            <a:spLocks noGrp="1"/>
          </p:cNvSpPr>
          <p:nvPr>
            <p:ph type="sldNum" sz="quarter" idx="12"/>
          </p:nvPr>
        </p:nvSpPr>
        <p:spPr>
          <a:xfrm>
            <a:off x="7010400" y="6500834"/>
            <a:ext cx="2133600" cy="357166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251520" y="2924944"/>
            <a:ext cx="194421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2022 год (утв-но)</a:t>
            </a:r>
          </a:p>
        </p:txBody>
      </p:sp>
      <p:graphicFrame>
        <p:nvGraphicFramePr>
          <p:cNvPr id="42" name="Диаграмма 41"/>
          <p:cNvGraphicFramePr/>
          <p:nvPr>
            <p:extLst>
              <p:ext uri="{D42A27DB-BD31-4B8C-83A1-F6EECF244321}">
                <p14:modId xmlns:p14="http://schemas.microsoft.com/office/powerpoint/2010/main" val="229324016"/>
              </p:ext>
            </p:extLst>
          </p:nvPr>
        </p:nvGraphicFramePr>
        <p:xfrm>
          <a:off x="2285984" y="1357298"/>
          <a:ext cx="2214578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229324016"/>
              </p:ext>
            </p:extLst>
          </p:nvPr>
        </p:nvGraphicFramePr>
        <p:xfrm>
          <a:off x="500034" y="1357298"/>
          <a:ext cx="2357454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00777212"/>
              </p:ext>
            </p:extLst>
          </p:nvPr>
        </p:nvGraphicFramePr>
        <p:xfrm>
          <a:off x="4788024" y="1739096"/>
          <a:ext cx="4342277" cy="4951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785786" y="1285860"/>
            <a:ext cx="3096385" cy="504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поступлений, %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643570" y="1285860"/>
            <a:ext cx="2880352" cy="5040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Поступления, млн. руб.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254857274"/>
              </p:ext>
            </p:extLst>
          </p:nvPr>
        </p:nvGraphicFramePr>
        <p:xfrm>
          <a:off x="-142908" y="714356"/>
          <a:ext cx="4929222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85720" y="142852"/>
            <a:ext cx="8644030" cy="85725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 доходов  бюджета</a:t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Борисоглебского городского округа на 2023 год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7500958" y="3143248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202,5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7286644" y="4857760"/>
            <a:ext cx="571504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7215206" y="4429132"/>
            <a:ext cx="500066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48,6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7429520" y="3571876"/>
            <a:ext cx="500066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96,9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7500958" y="5286388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18,2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7143768" y="4000504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17,0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7786710" y="2643182"/>
            <a:ext cx="57150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250,7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7108049" y="6143644"/>
            <a:ext cx="571504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44,4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6929454" y="3571876"/>
            <a:ext cx="357190" cy="214314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 bwMode="auto">
          <a:xfrm>
            <a:off x="6929454" y="6500834"/>
            <a:ext cx="200026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Прямоугольник 24"/>
          <p:cNvSpPr/>
          <p:nvPr/>
        </p:nvSpPr>
        <p:spPr bwMode="auto">
          <a:xfrm>
            <a:off x="5292080" y="2643182"/>
            <a:ext cx="129614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НДФЛ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5000628" y="3071810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Дотация</a:t>
            </a: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5000628" y="3500438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Земельный налог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6929454" y="4000504"/>
            <a:ext cx="45719" cy="214314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5000628" y="3929066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УСН</a:t>
            </a: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5000628" y="4357694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Арендная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плата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6929454" y="4429132"/>
            <a:ext cx="214314" cy="214314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5000628" y="4857760"/>
            <a:ext cx="158759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доходы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6929454" y="4857760"/>
            <a:ext cx="214314" cy="21431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6876256" y="2060848"/>
            <a:ext cx="1440160" cy="2880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6929455" y="3143248"/>
            <a:ext cx="500065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860032" y="5286388"/>
            <a:ext cx="1800200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на имущество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6929454" y="5286388"/>
            <a:ext cx="428628" cy="21431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6929454" y="5715016"/>
            <a:ext cx="142876" cy="214314"/>
          </a:xfrm>
          <a:prstGeom prst="rect">
            <a:avLst/>
          </a:prstGeom>
          <a:solidFill>
            <a:srgbClr val="F2974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5072066" y="5643578"/>
            <a:ext cx="1588166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Платные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услуги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7179486" y="5715016"/>
            <a:ext cx="60722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30,6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6929454" y="6143644"/>
            <a:ext cx="71438" cy="214314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4788024" y="6000768"/>
            <a:ext cx="1800200" cy="7406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от продажи материальных и нематериальных активов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Номер слайда 42"/>
          <p:cNvSpPr>
            <a:spLocks noGrp="1"/>
          </p:cNvSpPr>
          <p:nvPr>
            <p:ph type="sldNum" sz="quarter" idx="12"/>
          </p:nvPr>
        </p:nvSpPr>
        <p:spPr>
          <a:xfrm>
            <a:off x="6858016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0468" y="1785926"/>
            <a:ext cx="8210622" cy="4572032"/>
          </a:xfrm>
          <a:blipFill dpi="0" rotWithShape="1">
            <a:blip r:embed="rId3">
              <a:alphaModFix amt="0"/>
            </a:blip>
            <a:srcRect/>
            <a:stretch>
              <a:fillRect l="-4000" r="-4000"/>
            </a:stretch>
          </a:blipFill>
          <a:effectLst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1" algn="just">
              <a:buNone/>
            </a:pPr>
            <a:r>
              <a:rPr lang="ru-RU" sz="1600" b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целях реализации принципа прозрачности и открытости бюджета Борисоглебского городского округа и информирования жителей о формировании и расходовании средств бюджета городского округа разработана брошюра «Бюджет для граждан». Представленная в ней информация позволит гражданам составить представление об источниках формирования доходов бюджета округа,  направлениях расходования бюджетных  средств и сделать выводы об эффективности  использования  бюджетных ассигнований.</a:t>
            </a:r>
          </a:p>
          <a:p>
            <a:pPr lvl="1" algn="just">
              <a:buNone/>
            </a:pP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       Убежден, что  публичность в обсуждении и исполнении бюджета усиливает ответственность власти и эффективность бюджетной политики. Администрация Борисоглебского городского округа,   публикуя  брошюру «Бюджет для граждан», надеется на заинтересованное внимание  жителей округа  к процессу формирования и исполнения бюджета.</a:t>
            </a:r>
          </a:p>
          <a:p>
            <a:pPr lvl="1"/>
            <a:endParaRPr lang="ru-RU" sz="1500" b="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r">
              <a:buNone/>
            </a:pPr>
            <a:r>
              <a:rPr lang="ru-RU" sz="1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уважением, </a:t>
            </a:r>
          </a:p>
          <a:p>
            <a:pPr lvl="1" algn="r">
              <a:buNone/>
            </a:pPr>
            <a:r>
              <a:rPr lang="ru-RU" sz="1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администрации А.В.Пищугин</a:t>
            </a:r>
            <a:endParaRPr lang="ru-RU" sz="18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29652" y="6286520"/>
            <a:ext cx="347620" cy="297223"/>
          </a:xfrm>
        </p:spPr>
        <p:txBody>
          <a:bodyPr/>
          <a:lstStyle/>
          <a:p>
            <a:pPr algn="l"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 algn="l">
                <a:defRPr/>
              </a:pPr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688" y="357167"/>
            <a:ext cx="8644030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                             Борисоглебского городского округа!</a:t>
            </a:r>
          </a:p>
        </p:txBody>
      </p:sp>
      <p:pic>
        <p:nvPicPr>
          <p:cNvPr id="6" name="Рисунок 5" descr="gerb-borisoglebs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57166"/>
            <a:ext cx="928702" cy="100013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6626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/>
        </p:nvGraphicFramePr>
        <p:xfrm>
          <a:off x="0" y="1643050"/>
          <a:ext cx="4143340" cy="521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Прямоугольник 12"/>
          <p:cNvSpPr/>
          <p:nvPr/>
        </p:nvSpPr>
        <p:spPr bwMode="auto">
          <a:xfrm>
            <a:off x="1571604" y="2071678"/>
            <a:ext cx="1857388" cy="5000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285852" y="5429264"/>
            <a:ext cx="2143140" cy="85725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285720" y="142852"/>
            <a:ext cx="8644030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Поступления налоговых и неналоговых доходов в бюджет Борисоглебского городского округа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2022-2023 годах </a:t>
            </a:r>
            <a:r>
              <a:rPr lang="ru-RU" sz="16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рублей)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 rot="10800000" flipV="1">
            <a:off x="4143372" y="6215082"/>
            <a:ext cx="4643470" cy="428627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Изменение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суммы налоговых и неналоговых доходов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7236296" y="2143116"/>
            <a:ext cx="1500166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4143372" y="6000768"/>
            <a:ext cx="1428760" cy="6429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678165226"/>
              </p:ext>
            </p:extLst>
          </p:nvPr>
        </p:nvGraphicFramePr>
        <p:xfrm>
          <a:off x="3347864" y="1857291"/>
          <a:ext cx="5796136" cy="5000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11137256"/>
              </p:ext>
            </p:extLst>
          </p:nvPr>
        </p:nvGraphicFramePr>
        <p:xfrm>
          <a:off x="785786" y="1142984"/>
          <a:ext cx="2500330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Прямоугольник 10"/>
          <p:cNvSpPr/>
          <p:nvPr/>
        </p:nvSpPr>
        <p:spPr bwMode="auto">
          <a:xfrm>
            <a:off x="285720" y="1500174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2025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507966990"/>
              </p:ext>
            </p:extLst>
          </p:nvPr>
        </p:nvGraphicFramePr>
        <p:xfrm>
          <a:off x="1214414" y="2714620"/>
          <a:ext cx="2071702" cy="1723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652163196"/>
              </p:ext>
            </p:extLst>
          </p:nvPr>
        </p:nvGraphicFramePr>
        <p:xfrm>
          <a:off x="714348" y="3714752"/>
          <a:ext cx="2357454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15651154"/>
              </p:ext>
            </p:extLst>
          </p:nvPr>
        </p:nvGraphicFramePr>
        <p:xfrm>
          <a:off x="642910" y="5286388"/>
          <a:ext cx="2357454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Прямоугольник 15"/>
          <p:cNvSpPr/>
          <p:nvPr/>
        </p:nvSpPr>
        <p:spPr bwMode="auto">
          <a:xfrm>
            <a:off x="285720" y="3000372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2024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85720" y="4429132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285720" y="5857892"/>
            <a:ext cx="107153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2022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г.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179512" y="1988840"/>
            <a:ext cx="100811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Прямая соединительная линия 26"/>
          <p:cNvCxnSpPr/>
          <p:nvPr/>
        </p:nvCxnSpPr>
        <p:spPr bwMode="auto">
          <a:xfrm>
            <a:off x="0" y="3429000"/>
            <a:ext cx="13316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0" y="4857760"/>
            <a:ext cx="142872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/>
          <p:cNvCxnSpPr/>
          <p:nvPr/>
        </p:nvCxnSpPr>
        <p:spPr bwMode="auto">
          <a:xfrm>
            <a:off x="0" y="6286520"/>
            <a:ext cx="1403648" cy="22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0" y="142852"/>
            <a:ext cx="9144000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2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налоговых и неналоговых доходов бюджета Борисоглебского городского округа </a:t>
            </a:r>
            <a:r>
              <a:rPr lang="ru-RU" sz="16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(млн. руб.)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722190"/>
              </p:ext>
            </p:extLst>
          </p:nvPr>
        </p:nvGraphicFramePr>
        <p:xfrm>
          <a:off x="2857489" y="928665"/>
          <a:ext cx="6106999" cy="579642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{912C8C85-51F0-491E-9774-3900AFEF0FD7}</a:tableStyleId>
              </a:tblPr>
              <a:tblGrid>
                <a:gridCol w="2578607">
                  <a:extLst>
                    <a:ext uri="{9D8B030D-6E8A-4147-A177-3AD203B41FA5}"/>
                  </a:extLst>
                </a:gridCol>
                <a:gridCol w="1008112"/>
                <a:gridCol w="648072">
                  <a:extLst>
                    <a:ext uri="{9D8B030D-6E8A-4147-A177-3AD203B41FA5}"/>
                  </a:extLst>
                </a:gridCol>
                <a:gridCol w="648072">
                  <a:extLst>
                    <a:ext uri="{9D8B030D-6E8A-4147-A177-3AD203B41FA5}"/>
                  </a:extLst>
                </a:gridCol>
                <a:gridCol w="576064">
                  <a:extLst>
                    <a:ext uri="{9D8B030D-6E8A-4147-A177-3AD203B41FA5}"/>
                  </a:extLst>
                </a:gridCol>
                <a:gridCol w="648072">
                  <a:extLst>
                    <a:ext uri="{9D8B030D-6E8A-4147-A177-3AD203B41FA5}"/>
                  </a:extLst>
                </a:gridCol>
              </a:tblGrid>
              <a:tr h="5561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НАИМЕНОВАНИЕ 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           год               </a:t>
                      </a:r>
                      <a:r>
                        <a:rPr lang="ru-RU" sz="11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утв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-но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r>
                        <a:rPr lang="ru-RU" sz="11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оценка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год план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год план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     год план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10931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</a:t>
                      </a: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доходы, </a:t>
                      </a:r>
                      <a:r>
                        <a:rPr lang="ru-RU" sz="11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1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том числе: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556,1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678,0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625,5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614,9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650,7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25468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430,8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445,7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474,4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499,3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534,4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доходы физических лиц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274,9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304,4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17,6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19,6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9297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УСН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17,5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8886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сельхозналог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51,7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39165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взимаемый в связи с применением патентной системы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20,4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60587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имущество физических лиц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19,0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 на игорный бизнес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0,2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92,5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92,9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 algn="l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пошлина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8,3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8,4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5468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11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115,6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116,3</a:t>
                      </a: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2329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использования </a:t>
                      </a: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муниципального имущества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62,1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62,5</a:t>
                      </a: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89537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продажи материальных и нематериальных активов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5468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</a:t>
                      </a:r>
                      <a:r>
                        <a:rPr lang="ru-RU" sz="1100" b="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оказания платных услуг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30,8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31,0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468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санкции, </a:t>
                      </a:r>
                      <a:r>
                        <a:rPr lang="ru-RU" sz="1100" b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возмеще</a:t>
                      </a:r>
                      <a:r>
                        <a:rPr lang="ru-RU" sz="11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ущерба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1,9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2,0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220">
                <a:tc>
                  <a:txBody>
                    <a:bodyPr/>
                    <a:lstStyle/>
                    <a:p>
                      <a:pPr marL="90488" indent="0"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неналоговые доходы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10,4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10,4</a:t>
                      </a: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4316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0,6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561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Всего </a:t>
                      </a:r>
                      <a:r>
                        <a:rPr lang="ru-RU" sz="1400" b="1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доходов: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557,4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679,3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626,7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615,5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651,3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 bwMode="auto">
          <a:xfrm>
            <a:off x="4840892" y="1716947"/>
            <a:ext cx="357190" cy="108000"/>
          </a:xfrm>
          <a:prstGeom prst="rect">
            <a:avLst/>
          </a:prstGeom>
          <a:solidFill>
            <a:srgbClr val="5B93D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4984744" y="4619387"/>
            <a:ext cx="357190" cy="135698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936729" y="6167710"/>
            <a:ext cx="402637" cy="118810"/>
          </a:xfrm>
          <a:prstGeom prst="rect">
            <a:avLst/>
          </a:prstGeom>
          <a:solidFill>
            <a:srgbClr val="F2974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1403648" y="5715016"/>
            <a:ext cx="953774" cy="214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35,0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%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2000232" y="5301208"/>
            <a:ext cx="857256" cy="4029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0,3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>
          <a:xfrm>
            <a:off x="8715404" y="6500834"/>
            <a:ext cx="428596" cy="357166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285728"/>
            <a:ext cx="8501122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800" b="1" kern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НДФЛ </a:t>
            </a:r>
          </a:p>
          <a:p>
            <a:pPr lvl="0"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Борисоглебского городского округа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в 2022-2023 г. г. </a:t>
            </a:r>
            <a:r>
              <a:rPr lang="ru-RU" sz="1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961948716"/>
              </p:ext>
            </p:extLst>
          </p:nvPr>
        </p:nvGraphicFramePr>
        <p:xfrm>
          <a:off x="357158" y="1643050"/>
          <a:ext cx="5286412" cy="52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 bwMode="auto">
          <a:xfrm flipV="1">
            <a:off x="3214678" y="3786190"/>
            <a:ext cx="928694" cy="71438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8" name="Прямоугольник 7"/>
          <p:cNvSpPr/>
          <p:nvPr/>
        </p:nvSpPr>
        <p:spPr>
          <a:xfrm>
            <a:off x="2857488" y="3714752"/>
            <a:ext cx="1214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+17 536,4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285984" y="4714884"/>
            <a:ext cx="1000132" cy="357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233 200,0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529455353"/>
              </p:ext>
            </p:extLst>
          </p:nvPr>
        </p:nvGraphicFramePr>
        <p:xfrm>
          <a:off x="6072198" y="2000240"/>
          <a:ext cx="271464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858016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орог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3214686"/>
            <a:ext cx="4981404" cy="3214710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840663344"/>
              </p:ext>
            </p:extLst>
          </p:nvPr>
        </p:nvGraphicFramePr>
        <p:xfrm>
          <a:off x="142844" y="2786058"/>
          <a:ext cx="5357850" cy="4071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142844" y="5214950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2022 г.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42976" y="4357694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2023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214546" y="3786190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2024г.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500430" y="3357562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2025 г. </a:t>
            </a:r>
          </a:p>
        </p:txBody>
      </p:sp>
      <p:grpSp>
        <p:nvGrpSpPr>
          <p:cNvPr id="2" name="Группа 12"/>
          <p:cNvGrpSpPr/>
          <p:nvPr/>
        </p:nvGrpSpPr>
        <p:grpSpPr>
          <a:xfrm>
            <a:off x="4031929" y="2435655"/>
            <a:ext cx="1080142" cy="1986690"/>
            <a:chOff x="2765796" y="1784878"/>
            <a:chExt cx="1080142" cy="198669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Прямоугольник 14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4449" tIns="0" rIns="0" bIns="0" numCol="1" spcCol="1270" anchor="t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 dirty="0"/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3500430" y="4071942"/>
            <a:ext cx="1080142" cy="1986690"/>
            <a:chOff x="2765796" y="1784878"/>
            <a:chExt cx="1080142" cy="198669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2765796" y="1784878"/>
              <a:ext cx="1080142" cy="1986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4449" tIns="0" rIns="0" bIns="0" numCol="1" spcCol="1270" anchor="t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 dirty="0"/>
            </a:p>
          </p:txBody>
        </p:sp>
      </p:grpSp>
      <p:sp>
        <p:nvSpPr>
          <p:cNvPr id="19" name="Прямоугольник 18"/>
          <p:cNvSpPr/>
          <p:nvPr/>
        </p:nvSpPr>
        <p:spPr bwMode="auto">
          <a:xfrm>
            <a:off x="3428992" y="4286256"/>
            <a:ext cx="1285884" cy="357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19 653,7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т. р.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357158" y="214290"/>
            <a:ext cx="8501122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Поступление акцизов в бюджет Борисоглебского городского округа в 2022-2025 г.г. </a:t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142844" y="5429264"/>
            <a:ext cx="100010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оценка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1142976" y="4572008"/>
            <a:ext cx="1000132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2214546" y="4000504"/>
            <a:ext cx="1000132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3500430" y="3571876"/>
            <a:ext cx="1000132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прогноз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285860"/>
            <a:ext cx="8501122" cy="1571636"/>
          </a:xfrm>
          <a:ln>
            <a:solidFill>
              <a:schemeClr val="tx2"/>
            </a:solidFill>
          </a:ln>
        </p:spPr>
        <p:txBody>
          <a:bodyPr/>
          <a:lstStyle/>
          <a:p>
            <a:pPr marL="0" lvl="0" indent="0" algn="ctr" eaLnBrk="1" hangingPunct="1">
              <a:spcBef>
                <a:spcPct val="0"/>
              </a:spcBef>
              <a:buNone/>
              <a:defRPr/>
            </a:pPr>
            <a:r>
              <a:rPr lang="ru-RU" sz="1800" b="0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Доходы от </a:t>
            </a:r>
            <a:r>
              <a:rPr lang="ru-RU" sz="1800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акцизов на нефтепродукты </a:t>
            </a:r>
            <a:r>
              <a:rPr lang="ru-RU" sz="1800" b="0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доходы от иных поступлений в бюджет округа, установленных Положением  о муниципальном дорожном фонде Борисоглебского городского округа формируют Дорожный фонд  БГО </a:t>
            </a:r>
          </a:p>
          <a:p>
            <a:pPr marL="0" lvl="0" indent="0" algn="ctr" eaLnBrk="1" hangingPunct="1">
              <a:spcBef>
                <a:spcPct val="0"/>
              </a:spcBef>
              <a:buNone/>
              <a:defRPr/>
            </a:pPr>
            <a:endParaRPr lang="ru-RU" sz="1800" b="0" kern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  <a:defRPr/>
            </a:pPr>
            <a:r>
              <a:rPr lang="ru-RU" sz="1800" b="0" i="1" kern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(Решение Борисоглебской городской Думы от 25.11.2013 г. № 196)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2112738"/>
              </p:ext>
            </p:extLst>
          </p:nvPr>
        </p:nvGraphicFramePr>
        <p:xfrm>
          <a:off x="0" y="2001380"/>
          <a:ext cx="2690189" cy="4595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346761269"/>
              </p:ext>
            </p:extLst>
          </p:nvPr>
        </p:nvGraphicFramePr>
        <p:xfrm>
          <a:off x="3132739" y="1988840"/>
          <a:ext cx="2472820" cy="461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Прямоугольник 18"/>
          <p:cNvSpPr/>
          <p:nvPr/>
        </p:nvSpPr>
        <p:spPr bwMode="auto">
          <a:xfrm flipH="1">
            <a:off x="1500166" y="3429000"/>
            <a:ext cx="825019" cy="29772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20 170,0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4857761"/>
            <a:ext cx="7858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+100,0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285720" y="142852"/>
            <a:ext cx="8501122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800" b="1" kern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налогов на совокупный доход </a:t>
            </a:r>
          </a:p>
          <a:p>
            <a:pPr lvl="0"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Борисоглебского городского округа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в 2022-2023 г. г. </a:t>
            </a:r>
            <a:r>
              <a:rPr lang="ru-RU" sz="1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107504" y="1846657"/>
            <a:ext cx="1835287" cy="43204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385846" y="1988840"/>
            <a:ext cx="2107612" cy="43204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ПАТЕНТ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3386791" y="1977980"/>
            <a:ext cx="2035604" cy="43204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УСН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 rot="10800000" flipV="1">
            <a:off x="3286116" y="4286256"/>
            <a:ext cx="1008113" cy="30366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16 100,0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4703079" y="2242835"/>
            <a:ext cx="850189" cy="29471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17 000,0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90189" y="4594041"/>
            <a:ext cx="720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857620" y="3286124"/>
            <a:ext cx="7143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+900,0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>
            <a:spLocks noChangeAspect="1"/>
          </p:cNvSpPr>
          <p:nvPr/>
        </p:nvSpPr>
        <p:spPr bwMode="auto">
          <a:xfrm>
            <a:off x="107504" y="6072206"/>
            <a:ext cx="1080120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2022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(оценка)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1187624" y="6072206"/>
            <a:ext cx="1080120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утв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-но)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3259621" y="6079907"/>
            <a:ext cx="1185976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2022 год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(оценка)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4492278" y="6079907"/>
            <a:ext cx="1060990" cy="49660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утв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-но)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2267744" y="6079907"/>
            <a:ext cx="1000132" cy="52514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>
          <a:xfrm>
            <a:off x="7858148" y="6572272"/>
            <a:ext cx="1285852" cy="285728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3470662793"/>
              </p:ext>
            </p:extLst>
          </p:nvPr>
        </p:nvGraphicFramePr>
        <p:xfrm>
          <a:off x="6103206" y="1996442"/>
          <a:ext cx="2535182" cy="4620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Прямоугольник 38"/>
          <p:cNvSpPr/>
          <p:nvPr/>
        </p:nvSpPr>
        <p:spPr bwMode="auto">
          <a:xfrm>
            <a:off x="6500826" y="4357694"/>
            <a:ext cx="854581" cy="2857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42 100,0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7429520" y="2428868"/>
            <a:ext cx="854581" cy="28475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46 860,0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6572264" y="3500438"/>
            <a:ext cx="107157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+4 760,0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500034" y="4429132"/>
            <a:ext cx="934502" cy="2857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20 070,0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cdn.promdevelop.ru/wp-content/uploads/welfare-exemption-e148521268572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dn.promdevelop.ru/wp-content/uploads/welfare-exemption-e148521268572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cdn.promdevelop.ru/wp-content/uploads/welfare-exemption-e148521268572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793191611"/>
              </p:ext>
            </p:extLst>
          </p:nvPr>
        </p:nvGraphicFramePr>
        <p:xfrm>
          <a:off x="428596" y="1428736"/>
          <a:ext cx="5143536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285984" y="3143248"/>
            <a:ext cx="9286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+500,0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Схема 30"/>
          <p:cNvGraphicFramePr/>
          <p:nvPr/>
        </p:nvGraphicFramePr>
        <p:xfrm>
          <a:off x="5429256" y="2000240"/>
          <a:ext cx="3357554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214282" y="142852"/>
            <a:ext cx="8715436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Поступление налога на имущество физических лиц в бюджет Борисоглебского городского округа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 2022-2023 г.г.  </a:t>
            </a:r>
            <a:r>
              <a:rPr lang="ru-RU" sz="16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рублей)</a:t>
            </a:r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 bwMode="auto">
          <a:xfrm rot="5400000" flipH="1" flipV="1">
            <a:off x="-1643106" y="3929066"/>
            <a:ext cx="400052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Прямоугольник 13"/>
          <p:cNvSpPr/>
          <p:nvPr/>
        </p:nvSpPr>
        <p:spPr bwMode="auto">
          <a:xfrm>
            <a:off x="1142976" y="5572140"/>
            <a:ext cx="1357322" cy="57148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2022 год (оценка)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3143240" y="5572140"/>
            <a:ext cx="1357322" cy="5000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утв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-но)</a:t>
            </a: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086646782"/>
              </p:ext>
            </p:extLst>
          </p:nvPr>
        </p:nvGraphicFramePr>
        <p:xfrm>
          <a:off x="500034" y="1785926"/>
          <a:ext cx="5357850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 bwMode="auto">
          <a:xfrm>
            <a:off x="857224" y="1643050"/>
            <a:ext cx="5214974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2022 год (оценка)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92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830,0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28596" y="3286124"/>
            <a:ext cx="1357322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 доходы  85,9 %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000496" y="2714620"/>
            <a:ext cx="1500198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Земельный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налог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14,1 %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056694365"/>
              </p:ext>
            </p:extLst>
          </p:nvPr>
        </p:nvGraphicFramePr>
        <p:xfrm>
          <a:off x="285720" y="4572008"/>
          <a:ext cx="5857916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28596" y="6000768"/>
            <a:ext cx="1357322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 доходы  84,6 %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071934" y="5357826"/>
            <a:ext cx="1500198" cy="500066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Земельный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налог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15,4 %</a:t>
            </a: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076699058"/>
              </p:ext>
            </p:extLst>
          </p:nvPr>
        </p:nvGraphicFramePr>
        <p:xfrm>
          <a:off x="6143636" y="2000240"/>
          <a:ext cx="2714644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642910" y="214290"/>
            <a:ext cx="7858180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Сравнительный анализ  поступления 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земельного  налога в бюджет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Борисоглебского городского округа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785786" y="4143380"/>
            <a:ext cx="5214974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2023 год (проект)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96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912,0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647556901"/>
              </p:ext>
            </p:extLst>
          </p:nvPr>
        </p:nvGraphicFramePr>
        <p:xfrm>
          <a:off x="297180" y="2269315"/>
          <a:ext cx="426244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790636555"/>
              </p:ext>
            </p:extLst>
          </p:nvPr>
        </p:nvGraphicFramePr>
        <p:xfrm>
          <a:off x="571472" y="4929198"/>
          <a:ext cx="7572428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 bwMode="auto">
          <a:xfrm>
            <a:off x="3000364" y="2071678"/>
            <a:ext cx="2071702" cy="5000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 от исп-ния муницип.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мущества 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42844" y="4214818"/>
            <a:ext cx="1428728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 доходы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062090153"/>
              </p:ext>
            </p:extLst>
          </p:nvPr>
        </p:nvGraphicFramePr>
        <p:xfrm>
          <a:off x="4619119" y="2399493"/>
          <a:ext cx="4286280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214810" y="4143380"/>
            <a:ext cx="1500198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Другие доходы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7072298" y="2000240"/>
            <a:ext cx="2071702" cy="71438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 от исп-ния муницип.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мущества 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571604" y="1571612"/>
            <a:ext cx="1500198" cy="6429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2022 год (оценка)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5796136" y="1643051"/>
            <a:ext cx="1500198" cy="6429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2023 год 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утв-но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85720" y="280965"/>
            <a:ext cx="8501122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lang="ru-RU" sz="2800" b="1" kern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Сравнительный анализ поступления в бюджет Борисоглебского городского округа доходов от использования муниципального имущества</a:t>
            </a:r>
          </a:p>
          <a:p>
            <a:pPr lvl="0" algn="ctr" eaLnBrk="0" hangingPunct="0"/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vl="0" algn="ctr" eaLnBrk="0" hangingPunct="0"/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28215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Сравнительный анализ  поступления  </a:t>
            </a:r>
          </a:p>
          <a:p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рочих доходов в </a:t>
            </a:r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бюджет </a:t>
            </a: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Борисоглебского городского округа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6559037"/>
              </p:ext>
            </p:extLst>
          </p:nvPr>
        </p:nvGraphicFramePr>
        <p:xfrm>
          <a:off x="251520" y="1628800"/>
          <a:ext cx="4392488" cy="52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5678412"/>
              </p:ext>
            </p:extLst>
          </p:nvPr>
        </p:nvGraphicFramePr>
        <p:xfrm>
          <a:off x="4355976" y="1643050"/>
          <a:ext cx="4320480" cy="52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5562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076524554"/>
              </p:ext>
            </p:extLst>
          </p:nvPr>
        </p:nvGraphicFramePr>
        <p:xfrm>
          <a:off x="3500430" y="928670"/>
          <a:ext cx="5214974" cy="4432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86520"/>
            <a:ext cx="9143999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 стрелкой 11"/>
          <p:cNvCxnSpPr/>
          <p:nvPr/>
        </p:nvCxnSpPr>
        <p:spPr bwMode="auto">
          <a:xfrm>
            <a:off x="5572132" y="2428868"/>
            <a:ext cx="1016092" cy="11521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graphicFrame>
        <p:nvGraphicFramePr>
          <p:cNvPr id="14" name="Схема 13"/>
          <p:cNvGraphicFramePr/>
          <p:nvPr/>
        </p:nvGraphicFramePr>
        <p:xfrm>
          <a:off x="500034" y="1643050"/>
          <a:ext cx="226215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142852"/>
            <a:ext cx="8501122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бюджета Борисоглебского городского округа в 2023-2025 г.г. </a:t>
            </a:r>
            <a:r>
              <a:rPr lang="ru-RU" sz="16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рублей)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786182" y="1142984"/>
            <a:ext cx="2143140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3 009 864,0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4000496" y="5000636"/>
            <a:ext cx="1571636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2022 год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(утверждено)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286512" y="5000636"/>
            <a:ext cx="1571636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2023 год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(утверждено)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6286512" y="3286124"/>
            <a:ext cx="2143140" cy="3571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2 974 834,7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6000760" y="2643182"/>
            <a:ext cx="150019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- 35 029,3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010400" y="592933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  <a:solidFill>
            <a:srgbClr val="FFFFFF">
              <a:alpha val="11000"/>
            </a:srgbClr>
          </a:solidFill>
          <a:ln>
            <a:noFill/>
          </a:ln>
        </p:spPr>
        <p:txBody>
          <a:bodyPr/>
          <a:lstStyle/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		«Бюджет для граждан» предназначен для ознакомления широкого круга жителей округа с основным финансовым документом городского округа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– бюджетом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Борисоглебского городского округа на 2023 год и на плановый период 2024 и 2025 годов. В доступной и понятной для граждан форме в нем показаны основные параметры бюджета Борисоглебского городского округа.</a:t>
            </a:r>
          </a:p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               Каждый житель городского округа является участником формирования  бюджета. С одной стороны - как плательщик налогов,  наполняя доходы бюджета, с другой стороны - он получает часть расходов бюджета как потребитель  муниципальных услуг. Поэтому   жители  должны быть уверены в том, что передаваемые ими в распоряжение органов местного самоуправления средства используются прозрачно и эффективно, приносят конкретные результаты как для  общества в целом, так и для каждой семьи, для  каждого человека.</a:t>
            </a:r>
          </a:p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		Информация, представленная в «Бюджете для граждан» предназначена для широкого круга пользователей и будет интересна всем категориям населения округа, так как затрагивает интересы каждого жителя.</a:t>
            </a:r>
          </a:p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		 </a:t>
            </a:r>
          </a:p>
          <a:p>
            <a:pPr algn="just">
              <a:buFontTx/>
              <a:buNone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		</a:t>
            </a:r>
          </a:p>
          <a:p>
            <a:pPr algn="just"/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граждан»?</a:t>
            </a:r>
            <a:endParaRPr lang="ru-RU" sz="3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507966990"/>
              </p:ext>
            </p:extLst>
          </p:nvPr>
        </p:nvGraphicFramePr>
        <p:xfrm>
          <a:off x="1214414" y="2714620"/>
          <a:ext cx="2071702" cy="1723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0" y="142852"/>
            <a:ext cx="9144000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расходов по разделам </a:t>
            </a:r>
            <a:r>
              <a:rPr lang="ru-RU" sz="2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бюджета Борисоглебского городского округа </a:t>
            </a:r>
            <a:r>
              <a:rPr lang="ru-RU" sz="16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руб.)</a:t>
            </a:r>
            <a:br>
              <a:rPr lang="ru-RU" sz="16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615006"/>
              </p:ext>
            </p:extLst>
          </p:nvPr>
        </p:nvGraphicFramePr>
        <p:xfrm>
          <a:off x="214282" y="1214422"/>
          <a:ext cx="8501122" cy="507209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{912C8C85-51F0-491E-9774-3900AFEF0FD7}</a:tableStyleId>
              </a:tblPr>
              <a:tblGrid>
                <a:gridCol w="3429024">
                  <a:extLst>
                    <a:ext uri="{9D8B030D-6E8A-4147-A177-3AD203B41FA5}"/>
                  </a:extLst>
                </a:gridCol>
                <a:gridCol w="1357322"/>
                <a:gridCol w="1143008">
                  <a:extLst>
                    <a:ext uri="{9D8B030D-6E8A-4147-A177-3AD203B41FA5}"/>
                  </a:extLst>
                </a:gridCol>
                <a:gridCol w="1143008">
                  <a:extLst>
                    <a:ext uri="{9D8B030D-6E8A-4147-A177-3AD203B41FA5}"/>
                  </a:extLst>
                </a:gridCol>
                <a:gridCol w="1428760">
                  <a:extLst>
                    <a:ext uri="{9D8B030D-6E8A-4147-A177-3AD203B41FA5}"/>
                  </a:extLst>
                </a:gridCol>
              </a:tblGrid>
              <a:tr h="36445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Утвержденный бюджет на 2022г.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решением БГД от 27.12.2021г.№ 387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Утверждено </a:t>
                      </a: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Затраты на содержание социально культурной сферы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5831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Решение БГД от 23.12.2022г.  №130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отклонения </a:t>
                      </a: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(+;-)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4879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3 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009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864,0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2 974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834,7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-35 029,3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5556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102 607,0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114 143,5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+11 536,5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054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оборона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60,0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80,0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+20,0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9759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46 318,0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24 114,8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203,2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625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59 677,0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71 988,2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+12 311,2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49759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Жилищно-коммунальное хозяйство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388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421,9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410 821,2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+22 399,3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054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Охрана окружающей среды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915,0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950,0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+35,0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19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598 896,4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1 389 305,9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-209 590,5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600" b="1" i="0" u="none" strike="noStrike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2 352 737,0 или                    79,1%</a:t>
                      </a:r>
                      <a:endParaRPr lang="ru-RU" sz="1600" b="1" i="0" u="none" strike="noStrike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054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Культура, кинематография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115 504,8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154 837,9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+39 333,1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7006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615,8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82 575,8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-3 040,0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2202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611 848,1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726 017,4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+114 169,3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780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Обслуживание муниципального долга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400" marR="5940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>
          <a:xfrm>
            <a:off x="8715404" y="6500834"/>
            <a:ext cx="428596" cy="357166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s://www.lunaria.org/wp-content/uploads/2017/05/bookkeepi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293096"/>
            <a:ext cx="785850" cy="720080"/>
          </a:xfrm>
          <a:prstGeom prst="rect">
            <a:avLst/>
          </a:prstGeom>
          <a:noFill/>
        </p:spPr>
      </p:pic>
      <p:pic>
        <p:nvPicPr>
          <p:cNvPr id="28" name="Picture 14" descr="https://s.pfst.net/2016.02/29944867567dd782fa29b2c5794fb4a286666fef61b_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2708920"/>
            <a:ext cx="864096" cy="720079"/>
          </a:xfrm>
          <a:prstGeom prst="rect">
            <a:avLst/>
          </a:prstGeom>
          <a:noFill/>
          <a:effectLst/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635007169"/>
              </p:ext>
            </p:extLst>
          </p:nvPr>
        </p:nvGraphicFramePr>
        <p:xfrm>
          <a:off x="539552" y="1142984"/>
          <a:ext cx="8001056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484784"/>
            <a:ext cx="857256" cy="79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соц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0392" y="1268760"/>
            <a:ext cx="763793" cy="720080"/>
          </a:xfrm>
          <a:prstGeom prst="rect">
            <a:avLst/>
          </a:prstGeom>
          <a:effectLst/>
        </p:spPr>
      </p:pic>
      <p:pic>
        <p:nvPicPr>
          <p:cNvPr id="18" name="Рисунок 17" descr="жкх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5274" y="3861048"/>
            <a:ext cx="928726" cy="936104"/>
          </a:xfrm>
          <a:prstGeom prst="rect">
            <a:avLst/>
          </a:prstGeom>
          <a:effectLst/>
        </p:spPr>
      </p:pic>
      <p:sp>
        <p:nvSpPr>
          <p:cNvPr id="7" name="Прямоугольник 6"/>
          <p:cNvSpPr/>
          <p:nvPr/>
        </p:nvSpPr>
        <p:spPr bwMode="auto">
          <a:xfrm>
            <a:off x="6572265" y="1571612"/>
            <a:ext cx="1643073" cy="849276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vert="horz" wrap="square" lIns="36000" tIns="36000" rIns="91440" bIns="45720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Социальное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обеспечение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82 575,8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руб.,  6,4</a:t>
            </a: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6732240" y="4365104"/>
            <a:ext cx="2055140" cy="720080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vert="horz" wrap="square" lIns="36000" tIns="36000" rIns="91440" bIns="45720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Оплата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коммунальных услуг 122 163,4 тыс. руб.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9,6%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>
            <a:stCxn id="8" idx="1"/>
          </p:cNvCxnSpPr>
          <p:nvPr/>
        </p:nvCxnSpPr>
        <p:spPr bwMode="auto">
          <a:xfrm flipH="1" flipV="1">
            <a:off x="5940152" y="4221088"/>
            <a:ext cx="792088" cy="5040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Прямая со стрелкой 11"/>
          <p:cNvCxnSpPr/>
          <p:nvPr/>
        </p:nvCxnSpPr>
        <p:spPr bwMode="auto">
          <a:xfrm flipV="1">
            <a:off x="2830096" y="4509120"/>
            <a:ext cx="589776" cy="5040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Прямоугольник 14"/>
          <p:cNvSpPr/>
          <p:nvPr/>
        </p:nvSpPr>
        <p:spPr bwMode="auto">
          <a:xfrm>
            <a:off x="1115616" y="1700808"/>
            <a:ext cx="1714480" cy="928694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Расходы на капвложения и приобретение основных средств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4" name="AutoShape 12" descr="https://s.pfst.net/2016.02/29944867567dd782fa29b2c5794fb4a286666fef61b_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395536" y="188640"/>
            <a:ext cx="8501122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prstClr val="white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Борисоглебского городского округа на 2023 год</a:t>
            </a: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 bwMode="auto">
          <a:xfrm flipH="1">
            <a:off x="5940152" y="2165155"/>
            <a:ext cx="668687" cy="68778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Прямоугольник 36"/>
          <p:cNvSpPr/>
          <p:nvPr/>
        </p:nvSpPr>
        <p:spPr bwMode="auto">
          <a:xfrm>
            <a:off x="4788024" y="5661248"/>
            <a:ext cx="3641628" cy="41095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1 277 325,4  тыс. руб.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4283968" y="6093296"/>
            <a:ext cx="3502742" cy="3600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659 066,7 тыс. руб.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6156176" y="6453336"/>
            <a:ext cx="2740482" cy="4046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- 1 038 442,6 тыс. руб.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4357686" y="6500834"/>
            <a:ext cx="2428892" cy="3571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5786446" y="3786190"/>
            <a:ext cx="1727052" cy="43204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42,9 %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4283968" y="1700808"/>
            <a:ext cx="936104" cy="5760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3347864" y="2060848"/>
            <a:ext cx="1152128" cy="50405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34,9%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2915816" y="4077072"/>
            <a:ext cx="1008112" cy="4680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22,2%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>
          <a:xfrm>
            <a:off x="8316416" y="6381750"/>
            <a:ext cx="72008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857488" y="1071546"/>
          <a:ext cx="7286676" cy="5786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2571744"/>
          <a:ext cx="4000496" cy="2103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1472" y="2643182"/>
            <a:ext cx="8707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000232" y="3214686"/>
            <a:ext cx="1857388" cy="4286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2 974 834,7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57158" y="142852"/>
            <a:ext cx="8501122" cy="78581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Реализация </a:t>
            </a:r>
            <a:b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«Программного бюджета» в 2023 году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00892" y="6429396"/>
            <a:ext cx="1919318" cy="214314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 bwMode="auto">
          <a:xfrm>
            <a:off x="179512" y="1857364"/>
            <a:ext cx="8856984" cy="4572032"/>
          </a:xfrm>
          <a:prstGeom prst="rect">
            <a:avLst/>
          </a:prstGeom>
          <a:solidFill>
            <a:schemeClr val="bg1">
              <a:alpha val="42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11168156"/>
              </p:ext>
            </p:extLst>
          </p:nvPr>
        </p:nvGraphicFramePr>
        <p:xfrm>
          <a:off x="4786314" y="1397000"/>
          <a:ext cx="4357686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9"/>
          <p:cNvSpPr>
            <a:spLocks noChangeArrowheads="1"/>
          </p:cNvSpPr>
          <p:nvPr/>
        </p:nvSpPr>
        <p:spPr bwMode="auto">
          <a:xfrm>
            <a:off x="4500562" y="5929330"/>
            <a:ext cx="64294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0,2%</a:t>
            </a:r>
            <a:r>
              <a:rPr lang="ru-RU" sz="1400" dirty="0">
                <a:latin typeface="Calibri" pitchFamily="34" charset="0"/>
              </a:rPr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2000240"/>
            <a:ext cx="7152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52,6%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2357430"/>
            <a:ext cx="6480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8,8%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2714620"/>
            <a:ext cx="7152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14,7%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3140968"/>
            <a:ext cx="663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4,4%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3501008"/>
            <a:ext cx="6126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2,5%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0562" y="3786190"/>
            <a:ext cx="6126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1,3%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00562" y="4143380"/>
            <a:ext cx="6126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1,0%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00562" y="4357694"/>
            <a:ext cx="642926" cy="479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1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0,7%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00562" y="4929198"/>
            <a:ext cx="61266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4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0,5%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5214950"/>
            <a:ext cx="6126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0,4%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5572140"/>
            <a:ext cx="7152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12,9%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8"/>
          <p:cNvSpPr>
            <a:spLocks noChangeArrowheads="1"/>
          </p:cNvSpPr>
          <p:nvPr/>
        </p:nvSpPr>
        <p:spPr bwMode="auto">
          <a:xfrm>
            <a:off x="-3143304" y="1428736"/>
            <a:ext cx="3643313" cy="194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4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1038"/>
              </a:lnSpc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200" dirty="0">
              <a:latin typeface="Calibri" pitchFamily="34" charset="0"/>
            </a:endParaRPr>
          </a:p>
          <a:p>
            <a:pPr algn="r">
              <a:lnSpc>
                <a:spcPct val="194000"/>
              </a:lnSpc>
            </a:pPr>
            <a:endParaRPr lang="ru-RU" sz="1400" dirty="0">
              <a:latin typeface="Calibri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1857364"/>
            <a:ext cx="4352687" cy="510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94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МП «Развитие образования»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2276872"/>
            <a:ext cx="441090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МП «Развитие культуры и туризма»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2636912"/>
            <a:ext cx="45353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3. МП «Обеспечение доступным комфортным жильем и создание эффективной системы жизнеобеспечения»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3068960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МП «Муниципальное управление и гражданское общество»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4509120"/>
            <a:ext cx="44639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8.  МП «Управление муниципальными финансами»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4282" y="3861048"/>
            <a:ext cx="4429156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438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6. МП «Социальная поддержка отдельных категорий граждан»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3573016"/>
            <a:ext cx="446392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438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5. МП «Развитие транспортной системы»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4221088"/>
            <a:ext cx="4643438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038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7. МП «Безопасность городского округа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>
              <a:lnSpc>
                <a:spcPts val="1038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5229200"/>
            <a:ext cx="464343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038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10. МП «Развитие сельского хозяйства, производства пищевых продуктов и инфраструктуры агропродовольственного рынка»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9512" y="4869160"/>
            <a:ext cx="45353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9. МП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Энергоэффективность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развитие энергетики»</a:t>
            </a: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14282" y="5572140"/>
            <a:ext cx="4429124" cy="307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11. МП «Развитие физической культуры и спорта»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44" y="5857892"/>
            <a:ext cx="44291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12. МП «Экономическое развитие и инновационная </a:t>
            </a: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экономика»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 bwMode="auto">
          <a:xfrm>
            <a:off x="285720" y="214290"/>
            <a:ext cx="8501122" cy="128588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расходов бюджета Борисоглебского городского округа  в рамках муниципальных программ в 2023 году  </a:t>
            </a:r>
            <a:r>
              <a:rPr lang="ru-RU" sz="16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(тыс.рублей)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 bwMode="auto">
          <a:xfrm rot="5400000" flipH="1" flipV="1">
            <a:off x="2965439" y="4178305"/>
            <a:ext cx="435771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Прямоугольник 32"/>
          <p:cNvSpPr/>
          <p:nvPr/>
        </p:nvSpPr>
        <p:spPr bwMode="auto">
          <a:xfrm>
            <a:off x="5580112" y="5929330"/>
            <a:ext cx="864096" cy="27699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3 885,0</a:t>
            </a:r>
            <a:endParaRPr lang="ru-RU" sz="1400" dirty="0"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5436096" y="4179099"/>
            <a:ext cx="1008112" cy="30283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24 114,8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5436096" y="5301208"/>
            <a:ext cx="1008112" cy="25229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9 671,1</a:t>
            </a:r>
          </a:p>
          <a:p>
            <a:pPr lvl="0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6168763" y="2741021"/>
            <a:ext cx="1000132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442 550,1</a:t>
            </a:r>
            <a:endParaRPr lang="ru-RU" sz="1400" dirty="0" smtClean="0"/>
          </a:p>
          <a:p>
            <a:pPr lvl="0"/>
            <a:endParaRPr lang="ru-RU" sz="1600" dirty="0"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5436096" y="4509120"/>
            <a:ext cx="1008112" cy="36003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15 838,3</a:t>
            </a:r>
            <a:endParaRPr lang="ru-RU" sz="1400" dirty="0"/>
          </a:p>
        </p:txBody>
      </p:sp>
      <p:sp>
        <p:nvSpPr>
          <p:cNvPr id="40" name="Номер слайда 39"/>
          <p:cNvSpPr>
            <a:spLocks noGrp="1"/>
          </p:cNvSpPr>
          <p:nvPr>
            <p:ph type="sldNum" sz="quarter" idx="12"/>
          </p:nvPr>
        </p:nvSpPr>
        <p:spPr>
          <a:xfrm>
            <a:off x="671514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33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https://www.impactteachers.com/wp-content/uploads/2017/11/Book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836786200"/>
              </p:ext>
            </p:extLst>
          </p:nvPr>
        </p:nvGraphicFramePr>
        <p:xfrm>
          <a:off x="142844" y="1285860"/>
          <a:ext cx="8786874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Стрелка вправо 13"/>
          <p:cNvSpPr/>
          <p:nvPr/>
        </p:nvSpPr>
        <p:spPr bwMode="auto">
          <a:xfrm>
            <a:off x="3143240" y="2786058"/>
            <a:ext cx="2428892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3071802" y="3071810"/>
            <a:ext cx="2428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Снижение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220 349,6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285720" y="357166"/>
            <a:ext cx="8501122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«Развитие образования»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14282" y="1295743"/>
            <a:ext cx="7022014" cy="5062908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  <a:effectLst>
            <a:softEdge rad="31750"/>
          </a:effectLst>
        </p:spPr>
        <p:txBody>
          <a:bodyPr wrap="square" lIns="91424" tIns="45712" rIns="91424" bIns="45712" anchor="ctr">
            <a:spAutoFit/>
          </a:bodyPr>
          <a:lstStyle/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условий для обеспечения деятельности образовательных учреждений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 организацию  питания  детей в дошкольных и общеобразовательных  учреждениях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улучшение МТБ образовательных учреждений</a:t>
            </a:r>
          </a:p>
          <a:p>
            <a:pPr>
              <a:spcAft>
                <a:spcPts val="600"/>
              </a:spcAft>
              <a:buClr>
                <a:schemeClr val="tx2"/>
              </a:buClr>
            </a:pP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создание условий для обеспечения доступности и  высокого качества образовательных услуг в дошкольных общеобразовательных учреждениях</a:t>
            </a:r>
            <a:endParaRPr lang="ru-RU" sz="1700" dirty="0" smtClean="0"/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создание условий для обеспечения доступности и  высокого качества образовательных услуг в общеобразовательных учреждениях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развитие дополнительного образования и воспитания  детей и молодежи 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рганизация отдыха и оздоровления детей </a:t>
            </a:r>
            <a:endParaRPr lang="ru-RU" sz="1700" dirty="0" smtClean="0"/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/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мероприятия в области молодежной политики 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214290"/>
            <a:ext cx="8572560" cy="92869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«Развитие образования»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6286520"/>
            <a:ext cx="642942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240590"/>
            <a:ext cx="785818" cy="61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6215082"/>
            <a:ext cx="935183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6280781"/>
            <a:ext cx="1000132" cy="577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6215083"/>
            <a:ext cx="876732" cy="64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6281752"/>
            <a:ext cx="785818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6240591"/>
            <a:ext cx="785818" cy="617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57818" y="6253564"/>
            <a:ext cx="714380" cy="60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72198" y="6286520"/>
            <a:ext cx="727338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7286644" y="1480428"/>
            <a:ext cx="1428760" cy="29238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lIns="72000" tIns="0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33 525,1  т. р.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286644" y="1988840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56 699,7 т. р.</a:t>
            </a:r>
            <a:endParaRPr lang="ru-RU" sz="16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68025" y="2508260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198 840,3 т. р.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256625" y="4196182"/>
            <a:ext cx="1500198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593 514,0 т. р.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282030" y="4866699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120 821,6 т. р.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286644" y="5339190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15 279,8 т. р.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298044" y="5767818"/>
            <a:ext cx="14287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1 048,0 т. р.</a:t>
            </a:r>
            <a:endParaRPr lang="ru-RU" sz="1600" dirty="0"/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6215082"/>
            <a:ext cx="727360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2462" y="6215082"/>
            <a:ext cx="83127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>
          <a:xfrm>
            <a:off x="6858016" y="6072206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256625" y="3624678"/>
            <a:ext cx="1440160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/>
                <a:ea typeface="Times New Roman"/>
              </a:rPr>
              <a:t>317 504,6 т. р.</a:t>
            </a:r>
            <a:endParaRPr lang="ru-RU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330533244"/>
              </p:ext>
            </p:extLst>
          </p:nvPr>
        </p:nvGraphicFramePr>
        <p:xfrm>
          <a:off x="0" y="1643050"/>
          <a:ext cx="928690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Стрелка вправо 15"/>
          <p:cNvSpPr/>
          <p:nvPr/>
        </p:nvSpPr>
        <p:spPr bwMode="auto">
          <a:xfrm>
            <a:off x="3143240" y="2714620"/>
            <a:ext cx="2571768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3071802" y="3000372"/>
            <a:ext cx="25717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Рост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 5 047,0 тыс. руб.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57158" y="285728"/>
            <a:ext cx="8501122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«Социальная поддержка отдельных категорий граждан»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5572132" y="1785926"/>
            <a:ext cx="3214710" cy="2143140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5720" y="1785926"/>
            <a:ext cx="5286412" cy="2133600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основное мероприятие  «Осуществление отдельных государственных полномочий в сфере опеки и попечительства»</a:t>
            </a:r>
          </a:p>
          <a:p>
            <a:pPr algn="l">
              <a:spcAft>
                <a:spcPts val="600"/>
              </a:spcAft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основное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мероприятие «Социальная поддержка отдельных категорий граждан»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072198" y="2071678"/>
            <a:ext cx="2214578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18 322,8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072198" y="3286124"/>
            <a:ext cx="2214578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13 113,1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pic>
        <p:nvPicPr>
          <p:cNvPr id="44040" name="Picture 8" descr="https://hyser.com.ua/wp-content/uploads/2016/08/pensionery-1146x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251970"/>
            <a:ext cx="2265742" cy="146304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44050" name="AutoShape 18" descr="https://news-factor.ru/img/news/news/news_2325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52" name="AutoShape 20" descr="https://news-factor.ru/img/news/news/news_2325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" name="Рисунок 20" descr="дет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4643446"/>
            <a:ext cx="2285984" cy="1464308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44044" name="Picture 12" descr="http://www.stihi.ru/pics/2018/02/12/7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5072074"/>
            <a:ext cx="2428892" cy="147601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285720" y="214290"/>
            <a:ext cx="8501122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«Социальная поддержка отдельных категорий граждан»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21671291"/>
              </p:ext>
            </p:extLst>
          </p:nvPr>
        </p:nvGraphicFramePr>
        <p:xfrm>
          <a:off x="285720" y="1785926"/>
          <a:ext cx="8643998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право 6"/>
          <p:cNvSpPr/>
          <p:nvPr/>
        </p:nvSpPr>
        <p:spPr bwMode="auto">
          <a:xfrm>
            <a:off x="3214678" y="2928934"/>
            <a:ext cx="2500330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143240" y="3286124"/>
            <a:ext cx="2428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Рост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35 907,1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2" y="285728"/>
            <a:ext cx="8643998" cy="164307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«Обеспечение доступным и комфортным жильем и создание эффективной системы жизнеобеспечения населения» 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6215074" y="2071678"/>
            <a:ext cx="2533390" cy="4000528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5720" y="2071678"/>
            <a:ext cx="6072230" cy="4293467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1424" tIns="45712" rIns="91424" bIns="45712" anchor="ctr">
            <a:spAutoFit/>
          </a:bodyPr>
          <a:lstStyle/>
          <a:p>
            <a:pPr lvl="0">
              <a:spcAft>
                <a:spcPts val="600"/>
              </a:spcAft>
              <a:buClr>
                <a:schemeClr val="tx2"/>
              </a:buClr>
            </a:pPr>
            <a:endParaRPr lang="ru-RU" sz="2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обеспечение жильём молодых семей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ремонт и переселение из аварийного жилья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мероприятия в области коммунального хозяйства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мероприятия в области благоустройства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региональный проект «Формирование комфортной городской среды»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региональный проект «Жилье»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обеспечение экологической безопасности  качества окружающей среды</a:t>
            </a:r>
          </a:p>
          <a:p>
            <a:pPr lvl="0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</a:pPr>
            <a:endParaRPr lang="ru-RU" sz="2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228184" y="2852936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27 485,1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228184" y="3212976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28 515,8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6228184" y="3573016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68 509,6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228184" y="4005064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109 000,2 тыс. руб.</a:t>
            </a:r>
          </a:p>
        </p:txBody>
      </p:sp>
      <p:pic>
        <p:nvPicPr>
          <p:cNvPr id="10" name="Рисунок 9" descr="дома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tretch>
            <a:fillRect/>
          </a:stretch>
        </p:blipFill>
        <p:spPr>
          <a:xfrm>
            <a:off x="285720" y="5715016"/>
            <a:ext cx="4500562" cy="1142984"/>
          </a:xfrm>
          <a:prstGeom prst="rect">
            <a:avLst/>
          </a:prstGeom>
        </p:spPr>
      </p:pic>
      <p:pic>
        <p:nvPicPr>
          <p:cNvPr id="11" name="Рисунок 10" descr="дома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tretch>
            <a:fillRect/>
          </a:stretch>
        </p:blipFill>
        <p:spPr>
          <a:xfrm>
            <a:off x="4714876" y="5786454"/>
            <a:ext cx="4214842" cy="1071546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285720" y="214290"/>
            <a:ext cx="8501122" cy="164307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«Обеспечение доступным и комфортным жильем и создание эффективной системы жизнеобеспечения населения»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28184" y="2500306"/>
            <a:ext cx="2160240" cy="28062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49 725,9 тыс.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010400" y="6143644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286512" y="4643446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158 363,5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6286512" y="5143512"/>
            <a:ext cx="2160240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950,0 тыс.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8424936" cy="4392488"/>
          </a:xfrm>
          <a:blipFill dpi="0" rotWithShape="1">
            <a:blip r:embed="rId2">
              <a:alphaModFix amt="0"/>
            </a:blip>
            <a:srcRect/>
            <a:stretch>
              <a:fillRect l="-4000" r="-4000"/>
            </a:stretch>
          </a:blipFill>
          <a:effectLst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indent="342804" algn="ctr">
              <a:buNone/>
            </a:pP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  прозрачности (открытости)  бюджетной системы российской федерации означает:</a:t>
            </a:r>
          </a:p>
          <a:p>
            <a:pPr marL="696971" indent="-354167">
              <a:buFont typeface="Wingdings" pitchFamily="2" charset="2"/>
              <a:buChar char="ü"/>
            </a:pP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Обязательное опубликование в средствах массовой информации утвержденных бюджетов и отчетов об их исполнении.</a:t>
            </a:r>
          </a:p>
          <a:p>
            <a:pPr marL="696971" indent="-354167">
              <a:buFont typeface="Wingdings" pitchFamily="2" charset="2"/>
              <a:buChar char="ü"/>
            </a:pP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Обязательная открытость для общества и средств массовой информации проектов бюджетов, обеспечение доступа к информации на едином портале бюджетной системы Российской Федерации в сети «Интернет».</a:t>
            </a:r>
          </a:p>
          <a:p>
            <a:pPr marL="696971" indent="-354167">
              <a:buFont typeface="Wingdings" pitchFamily="2" charset="2"/>
              <a:buChar char="ü"/>
            </a:pPr>
            <a:r>
              <a:rPr lang="ru-RU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Стабильность и 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года.</a:t>
            </a:r>
          </a:p>
          <a:p>
            <a:pPr indent="0">
              <a:buNone/>
            </a:pPr>
            <a:endParaRPr lang="ru-RU" sz="20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r">
              <a:buNone/>
            </a:pP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Бюджетный кодекс Российской Федерации, статья 36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688" y="357167"/>
            <a:ext cx="8644030" cy="1000133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  прозрачности  бюджетной системы Российской Федерации</a:t>
            </a:r>
            <a:endParaRPr lang="ru-RU" sz="3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5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85720" y="428604"/>
            <a:ext cx="8501122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Расходы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бюджета городского округа на реализацию МП «Безопасность городского округа»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75534897"/>
              </p:ext>
            </p:extLst>
          </p:nvPr>
        </p:nvGraphicFramePr>
        <p:xfrm>
          <a:off x="285720" y="1714488"/>
          <a:ext cx="8643998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143240" y="2857496"/>
            <a:ext cx="2428892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071802" y="3214686"/>
            <a:ext cx="2428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1 261,8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85720" y="428604"/>
            <a:ext cx="8501122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направления расходов в рамках          МП «Безопасность городского округа»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643578"/>
            <a:ext cx="3857619" cy="121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5643579"/>
            <a:ext cx="3929090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5643578"/>
            <a:ext cx="1428728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58" y="2143116"/>
            <a:ext cx="6072230" cy="2585307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обеспечение безопасности городского округа в чрезвычайных ситуациях и обеспечение пожарной безопасности граждан</a:t>
            </a: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профилактика преступлений и правонарушений на территории Борисоглебского городского округа</a:t>
            </a:r>
          </a:p>
          <a:p>
            <a:pPr algn="l">
              <a:spcAft>
                <a:spcPts val="600"/>
              </a:spcAft>
              <a:buClr>
                <a:schemeClr val="tx2"/>
              </a:buClr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429388" y="2143116"/>
            <a:ext cx="2286016" cy="2571768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357950" y="2500306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23 514,8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357950" y="3786190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600,0 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65190304"/>
              </p:ext>
            </p:extLst>
          </p:nvPr>
        </p:nvGraphicFramePr>
        <p:xfrm>
          <a:off x="214282" y="1500174"/>
          <a:ext cx="871543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трелка вправо 7"/>
          <p:cNvSpPr/>
          <p:nvPr/>
        </p:nvSpPr>
        <p:spPr bwMode="auto">
          <a:xfrm>
            <a:off x="3357554" y="2857496"/>
            <a:ext cx="2286016" cy="1214446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214678" y="3071810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51 113,0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85720" y="357166"/>
            <a:ext cx="8501122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«Развитие культуры и туризма»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5720" y="1366052"/>
            <a:ext cx="6215106" cy="397030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подведомственных учреждений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культуры</a:t>
            </a:r>
          </a:p>
          <a:p>
            <a:pPr algn="l">
              <a:buClr>
                <a:schemeClr val="accent6">
                  <a:lumMod val="75000"/>
                </a:schemeClr>
              </a:buClr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содержание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подведомственных учреждений дополнительного 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образования</a:t>
            </a: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мероприятий в области культуры</a:t>
            </a: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реализация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мероприятий по развитию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туризма</a:t>
            </a:r>
          </a:p>
          <a:p>
            <a:pPr algn="l">
              <a:buClr>
                <a:schemeClr val="accent6">
                  <a:lumMod val="75000"/>
                </a:schemeClr>
              </a:buClr>
              <a:buFont typeface="Wingdings" pitchFamily="2" charset="2"/>
              <a:buChar char="v"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5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строительство, реставрация, ремонт и оснащение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организаций сферы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культуры</a:t>
            </a: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Региональный проект «Культурная среда»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Picture 2" descr="https://ds04.infourok.ru/uploads/ex/0880/0005fbef-cbda33e8/hello_html_m1afdc4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5357826"/>
            <a:ext cx="1557202" cy="100120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pic>
        <p:nvPicPr>
          <p:cNvPr id="10" name="Picture 6" descr="http://2.bp.blogspot.com/-iDnuhhkbZq8/Va1E0gTXaRI/AAAAAAAADow/J0MxKUlbRS4/s1600/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5572140"/>
            <a:ext cx="1571636" cy="98997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1" name="Picture 4" descr="http://hoper.su/forum/attachments/684_70fc2da702a5cf76c5497a4f7d985e7d4d81550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5786454"/>
            <a:ext cx="1428760" cy="88795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285720" y="214290"/>
            <a:ext cx="8501122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МП «Развитие культуры и туризма»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500826" y="1643050"/>
            <a:ext cx="2286016" cy="315410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357950" y="1772816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105 703,1тыс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357950" y="2348880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46 277,3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357950" y="3000372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2 170,0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6357950" y="3571876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6357950" y="4286256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45 719,8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6429388" y="5000636"/>
            <a:ext cx="2214578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4 865,5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287627586"/>
              </p:ext>
            </p:extLst>
          </p:nvPr>
        </p:nvGraphicFramePr>
        <p:xfrm>
          <a:off x="214282" y="1643050"/>
          <a:ext cx="8786874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Стрелка вправо 15"/>
          <p:cNvSpPr/>
          <p:nvPr/>
        </p:nvSpPr>
        <p:spPr bwMode="auto">
          <a:xfrm>
            <a:off x="3214678" y="2786058"/>
            <a:ext cx="2357454" cy="1214446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3071802" y="3000372"/>
            <a:ext cx="24288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113 444,3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2844" y="428604"/>
            <a:ext cx="8715436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физической культуры и спорта»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85720" y="1714488"/>
            <a:ext cx="6143668" cy="273919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субсидия </a:t>
            </a: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развитие детско-юношеского спорта</a:t>
            </a:r>
          </a:p>
          <a:p>
            <a:pPr algn="l">
              <a:spcAft>
                <a:spcPts val="600"/>
              </a:spcAft>
              <a:buFontTx/>
              <a:buChar char="-"/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</a:t>
            </a: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массовой физической культуры и </a:t>
            </a: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спорта</a:t>
            </a: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строительство и реконструкция физкультурно-спортивных </a:t>
            </a: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сооружений</a:t>
            </a: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Региональный проект «Спорт – норма жизни»</a:t>
            </a:r>
            <a:endParaRPr lang="ru-RU" sz="21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Picture 8" descr="http://skbsk.16mb.com/style/images/Kompleks/larg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4572008"/>
            <a:ext cx="2357454" cy="15082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7" name="Picture 10" descr="http://saysport.info/photos/thumbnails/organisation_16115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786322"/>
            <a:ext cx="2286016" cy="148630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8" name="Picture 6" descr="http://ria-glas.ru/wp-content/uploads/2017/09/25.09.2017%D0%B3.-425-1024x6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5214950"/>
            <a:ext cx="2214578" cy="142875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357166"/>
            <a:ext cx="8715436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 в рамках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физической культуры и спорта»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429388" y="1714488"/>
            <a:ext cx="2428892" cy="271464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429388" y="185736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1 000,0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429388" y="2643182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3 533,8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429388" y="3429000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374 133,2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429388" y="400050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349 220,4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s://static.wixstatic.com/media/021105541a56d40d0f8d2080824e84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874687765"/>
              </p:ext>
            </p:extLst>
          </p:nvPr>
        </p:nvGraphicFramePr>
        <p:xfrm>
          <a:off x="142844" y="1643050"/>
          <a:ext cx="885831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трелка вправо 8"/>
          <p:cNvSpPr/>
          <p:nvPr/>
        </p:nvSpPr>
        <p:spPr bwMode="auto">
          <a:xfrm>
            <a:off x="3143240" y="2786058"/>
            <a:ext cx="2428892" cy="1143008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3071802" y="3000372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809,0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42844" y="285728"/>
            <a:ext cx="8715436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 «Экономическое развитие и инновационная экономика»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7158" y="1593566"/>
            <a:ext cx="5929354" cy="317008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мероприятия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развитию градостроительной</a:t>
            </a:r>
          </a:p>
          <a:p>
            <a:pPr algn="l">
              <a:spcAft>
                <a:spcPts val="600"/>
              </a:spcAf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деятельности</a:t>
            </a:r>
          </a:p>
          <a:p>
            <a:pPr marL="342900" indent="-342900" algn="l">
              <a:spcAft>
                <a:spcPts val="600"/>
              </a:spcAft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по разработке стратегии социально-   экономического развития городского округа на период до 2035 г.</a:t>
            </a:r>
          </a:p>
          <a:p>
            <a:pPr marL="342900" indent="-342900" algn="l">
              <a:spcAft>
                <a:spcPts val="600"/>
              </a:spcAft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промышленного потенциала городского округа 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и поддержка малого и среднего  предпринимательства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100" name="AutoShape 4" descr="https://enterprisersproject.com/sites/default/files/cio_digital_transformation_resize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enterprisersproject.com/sites/default/files/cio_digital_transformation_resize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24" y="4143380"/>
            <a:ext cx="3714776" cy="215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572082719"/>
              </p:ext>
            </p:extLst>
          </p:nvPr>
        </p:nvGraphicFramePr>
        <p:xfrm>
          <a:off x="857224" y="4429132"/>
          <a:ext cx="3857652" cy="2240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Прямоугольная выноска 14"/>
          <p:cNvSpPr/>
          <p:nvPr/>
        </p:nvSpPr>
        <p:spPr>
          <a:xfrm>
            <a:off x="642910" y="4714883"/>
            <a:ext cx="1357322" cy="642943"/>
          </a:xfrm>
          <a:prstGeom prst="wedgeRectCallout">
            <a:avLst>
              <a:gd name="adj1" fmla="val 104529"/>
              <a:gd name="adj2" fmla="val -55872"/>
            </a:avLst>
          </a:prstGeom>
          <a:solidFill>
            <a:schemeClr val="bg1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sz="1000" i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по развитию градостроительной деятельности</a:t>
            </a:r>
            <a:endParaRPr lang="ru-RU" sz="1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3635896" y="5667341"/>
            <a:ext cx="1936236" cy="904931"/>
          </a:xfrm>
          <a:prstGeom prst="wedgeRectCallout">
            <a:avLst>
              <a:gd name="adj1" fmla="val -30367"/>
              <a:gd name="adj2" fmla="val -96367"/>
            </a:avLst>
          </a:prstGeom>
          <a:solidFill>
            <a:schemeClr val="bg1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Aft>
                <a:spcPts val="600"/>
              </a:spcAft>
              <a:buClr>
                <a:schemeClr val="accent6">
                  <a:lumMod val="75000"/>
                </a:schemeClr>
              </a:buClr>
            </a:pPr>
            <a:r>
              <a:rPr lang="ru-RU" sz="1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разработке стратегии социально-экономического развития городского округа на период до 2035 </a:t>
            </a:r>
            <a:r>
              <a:rPr lang="ru-RU" sz="12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12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42844" y="142852"/>
            <a:ext cx="8715436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 в рамках МП «Экономическое развитие и инновационная экономика»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286512" y="1693947"/>
            <a:ext cx="2571768" cy="2338731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6429388" y="1785926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400,0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6410338" y="2490785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70,0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>
          <a:xfrm>
            <a:off x="6786578" y="6215082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6429388" y="400050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3 400,0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6429388" y="3429000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15,0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80619720"/>
              </p:ext>
            </p:extLst>
          </p:nvPr>
        </p:nvGraphicFramePr>
        <p:xfrm>
          <a:off x="214282" y="1428736"/>
          <a:ext cx="878687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 bwMode="auto">
          <a:xfrm>
            <a:off x="3071802" y="2786058"/>
            <a:ext cx="2643206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928926" y="3071810"/>
            <a:ext cx="264320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11 736,8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428604"/>
            <a:ext cx="8715436" cy="11430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транспортной системы»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48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1714488"/>
            <a:ext cx="8286808" cy="301619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повышение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безопасности дорожного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движения           </a:t>
            </a:r>
            <a:b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(содержание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дорожно-сигнальной информации)</a:t>
            </a:r>
          </a:p>
          <a:p>
            <a:pPr algn="l">
              <a:spcAft>
                <a:spcPts val="600"/>
              </a:spcAft>
              <a:buFontTx/>
              <a:buChar char="-"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организация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дорожной деятельности (ремонт и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b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автомобильных дорог)</a:t>
            </a:r>
          </a:p>
          <a:p>
            <a:pPr algn="l">
              <a:spcAft>
                <a:spcPts val="600"/>
              </a:spcAft>
              <a:buFontTx/>
              <a:buChar char="-"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развитие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сети регулярных автобусных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маршрутов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600"/>
              </a:spcAf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БГО (установка остановочных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павильонов, пассажирские перевозки)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Picture 2" descr="http://xn----dtbjrxpef0c.xn--p1ai/wp-content/uploads/2017/08/JTvcKSY6x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5357826"/>
            <a:ext cx="2178037" cy="134777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8" name="Picture 6" descr="https://sdelanounas.ru/i/c/m/l/cmlhdnJuLnJ1L3VwbG9hZC9tZWRpYWxpYnJhcnkvOTM3LzkzNzgyNWFlNTAxNjdkMGM3YjM2OTI0ZWU0Yzg3Mzg0LkpQRz9fX2lkPTUxODk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357554" y="5072074"/>
            <a:ext cx="2368582" cy="135732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9" name="Picture 4" descr="http://bebsker.ru/pic/29_79837c7aa40ba7d93b8b83142b481b503832575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4714884"/>
            <a:ext cx="2143140" cy="1357323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42844" y="285728"/>
            <a:ext cx="8715436" cy="121444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бюджета городского округа на реализацию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транспортной системы»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286512" y="1928802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2 000,0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86512" y="292893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53 223,0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86512" y="3929066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7 558,2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715436" cy="928694"/>
          </a:xfr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/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бюджет? 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14282" y="1196975"/>
            <a:ext cx="8715436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это план доходов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определенный период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5000628" y="2071678"/>
            <a:ext cx="3857653" cy="3000396"/>
          </a:xfrm>
          <a:prstGeom prst="rect">
            <a:avLst/>
          </a:prstGeom>
          <a:solidFill>
            <a:schemeClr val="accent1">
              <a:lumMod val="60000"/>
              <a:lumOff val="40000"/>
              <a:alpha val="43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t" anchorCtr="0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Расходы бюджета </a:t>
            </a:r>
          </a:p>
          <a:p>
            <a:endParaRPr lang="ru-RU" sz="1100" b="0" dirty="0"/>
          </a:p>
          <a:p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Выплачиваемые из бюджета денежные </a:t>
            </a:r>
          </a:p>
          <a:p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средства </a:t>
            </a:r>
            <a:endParaRPr lang="ru-RU" sz="1100" b="0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содержание муниципальных </a:t>
            </a:r>
          </a:p>
          <a:p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учреждений общего, дошкольного,</a:t>
            </a:r>
          </a:p>
          <a:p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 дополнительного  образования,</a:t>
            </a:r>
          </a:p>
          <a:p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 учреждений культуры, </a:t>
            </a:r>
          </a:p>
          <a:p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капитальное строительство,</a:t>
            </a:r>
          </a:p>
          <a:p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социальные выплаты, </a:t>
            </a:r>
          </a:p>
          <a:p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обслуживание муниципального долга</a:t>
            </a:r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 flipH="1">
            <a:off x="2857488" y="1785926"/>
            <a:ext cx="5048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5929322" y="1785926"/>
            <a:ext cx="6477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1" y="5143512"/>
            <a:ext cx="9144000" cy="158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Если расходная часть бюджета превышает доходную, то бюджет формируется с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дефицитом</a:t>
            </a: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(принимается решение об источниках покрытия дефицита </a:t>
            </a: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</a:rPr>
              <a:t>-  использовать имеющиеся накопления, остатки, взять в долг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algn="ctr"/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Превышение доходов над расходами образует положительный остаток бюджета - </a:t>
            </a:r>
            <a:r>
              <a:rPr lang="ru-RU" sz="1400" b="1" dirty="0" err="1" smtClean="0">
                <a:solidFill>
                  <a:schemeClr val="tx2">
                    <a:lumMod val="75000"/>
                  </a:schemeClr>
                </a:solidFill>
              </a:rPr>
              <a:t>профицит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</a:rPr>
              <a:t>(принимается решение, как его </a:t>
            </a: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</a:rPr>
              <a:t>использовать -  </a:t>
            </a: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</a:rPr>
              <a:t>накапливать резервы, остатки, погашать долги)</a:t>
            </a: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Сбалансированность бюджета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по доходам и расходам -  основополагающее требование, предъявляемое к органам, составляющим и исполняющим бюджет</a:t>
            </a: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85720" y="2071678"/>
            <a:ext cx="4286280" cy="3022601"/>
          </a:xfrm>
          <a:prstGeom prst="rect">
            <a:avLst/>
          </a:prstGeom>
          <a:solidFill>
            <a:schemeClr val="accent1">
              <a:lumMod val="60000"/>
              <a:lumOff val="40000"/>
              <a:alpha val="43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  Доходы бюджета городского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округа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Налоговые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доходы: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-налог на доходы физических лиц </a:t>
            </a:r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 (22%)</a:t>
            </a:r>
            <a:endParaRPr lang="ru-RU" sz="1100" b="0" i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-единый налог на вмененный доход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-налог на землю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-налог на имущество физических лиц (100</a:t>
            </a:r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%)</a:t>
            </a:r>
          </a:p>
          <a:p>
            <a:pPr algn="l"/>
            <a:r>
              <a:rPr lang="ru-RU" sz="1100" i="1" dirty="0" smtClean="0">
                <a:solidFill>
                  <a:schemeClr val="tx2">
                    <a:lumMod val="75000"/>
                  </a:schemeClr>
                </a:solidFill>
              </a:rPr>
              <a:t>-патент (100%)</a:t>
            </a:r>
          </a:p>
          <a:p>
            <a:pPr algn="l"/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-УСН (5%)</a:t>
            </a:r>
            <a:endParaRPr lang="ru-RU" sz="1100" b="0" i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Неналоговые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доходы: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-арендная плата за землю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-доходы от сдачи в аренду имущества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-доходы от продажи земельных участков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-доходы от реализации муниципального имущества (100%)</a:t>
            </a: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-штрафные санкции (100%)</a:t>
            </a:r>
          </a:p>
          <a:p>
            <a:pPr algn="l"/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Безвозмездные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поступления: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поступления из вышестоящих </a:t>
            </a:r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бюджетов </a:t>
            </a:r>
            <a:r>
              <a:rPr lang="ru-RU" sz="1000" b="0" i="1" dirty="0" smtClean="0">
                <a:solidFill>
                  <a:schemeClr val="tx2">
                    <a:lumMod val="75000"/>
                  </a:schemeClr>
                </a:solidFill>
              </a:rPr>
              <a:t>(межбюджетные </a:t>
            </a:r>
          </a:p>
          <a:p>
            <a:pPr algn="l"/>
            <a:r>
              <a:rPr lang="ru-RU" sz="1000" b="0" i="1" dirty="0" smtClean="0">
                <a:solidFill>
                  <a:schemeClr val="tx2">
                    <a:lumMod val="75000"/>
                  </a:schemeClr>
                </a:solidFill>
              </a:rPr>
              <a:t>трансферты</a:t>
            </a:r>
            <a:r>
              <a:rPr lang="ru-RU" sz="1100" b="0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sz="1100" b="0" i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100" b="0" i="1" dirty="0">
                <a:solidFill>
                  <a:schemeClr val="tx2">
                    <a:lumMod val="75000"/>
                  </a:schemeClr>
                </a:solidFill>
              </a:rPr>
              <a:t>-прочие поступления от юридических и физических лиц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82374168"/>
              </p:ext>
            </p:extLst>
          </p:nvPr>
        </p:nvGraphicFramePr>
        <p:xfrm>
          <a:off x="0" y="2000240"/>
          <a:ext cx="914400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214678" y="3071810"/>
            <a:ext cx="2357454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143240" y="3357562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Снижение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5 935,9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2" y="357166"/>
            <a:ext cx="8715436" cy="178595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сельского хозяйства, производства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продуктов и инфраструктуры агропродовольственного рынка»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50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6804248" y="2420888"/>
            <a:ext cx="1872208" cy="388843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050" name="Picture 2" descr="http://funkyme.info/wp-content/uploads/2018/01/wheat-powerpoint-template-free-wheat-04-hd-pictures-over-millions-vectors-stock-photos-hd-fre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76863"/>
            <a:ext cx="5214942" cy="3681137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57224" y="2469805"/>
            <a:ext cx="5889625" cy="2831528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улично-дорожной сети   </a:t>
            </a: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в области коммунального хозяйства </a:t>
            </a:r>
          </a:p>
          <a:p>
            <a:pPr algn="l"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в области благоустройства</a:t>
            </a: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субвенция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осуществление отдельных государственных полномочий по организации деятельности по отлову и 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содержанию   </a:t>
            </a:r>
            <a:r>
              <a:rPr lang="ru-RU" sz="1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безнадзорных </a:t>
            </a: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животных</a:t>
            </a:r>
            <a:endParaRPr lang="ru-RU" sz="17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7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благоустройство сельских территорий</a:t>
            </a: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endParaRPr lang="ru-RU" sz="17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Clr>
                <a:schemeClr val="tx2"/>
              </a:buClr>
              <a:buFont typeface="Wingdings" pitchFamily="2" charset="2"/>
              <a:buChar char="v"/>
            </a:pPr>
            <a:endParaRPr lang="ru-RU" sz="17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4282" y="142852"/>
            <a:ext cx="8715436" cy="164309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сельского хозяйства, производства пищевых продуктов и инфраструктуры агропродовольственного рынка»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715140" y="2492896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1 000,0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715140" y="2852936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523,2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715140" y="3212976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3 832,0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6715140" y="3714752"/>
            <a:ext cx="1961316" cy="288032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715,9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33374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51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6715140" y="4429132"/>
            <a:ext cx="1961316" cy="27092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3 600,0 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45047854"/>
              </p:ext>
            </p:extLst>
          </p:nvPr>
        </p:nvGraphicFramePr>
        <p:xfrm>
          <a:off x="214282" y="1500174"/>
          <a:ext cx="892971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286116" y="2571744"/>
            <a:ext cx="2428892" cy="1357322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143240" y="2857496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на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657,6 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357166"/>
            <a:ext cx="8715436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«Энергоэффективность  и развитие энергетики»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ламп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32827"/>
            <a:ext cx="4786314" cy="192517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4282" y="2198036"/>
            <a:ext cx="6072200" cy="2092864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1200"/>
              </a:spcAft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мероприятий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сфере энергосбережения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повышения </a:t>
            </a:r>
            <a:r>
              <a:rPr lang="ru-RU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энергоэффективности</a:t>
            </a: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субсидии на уличное освещение</a:t>
            </a: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FontTx/>
              <a:buChar char="-"/>
            </a:pPr>
            <a:endParaRPr lang="ru-RU" sz="2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286512" y="2204864"/>
            <a:ext cx="2571768" cy="2088232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>
              <a:spcAft>
                <a:spcPts val="1200"/>
              </a:spcAft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" name="Рисунок 5" descr="ламп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4932827"/>
            <a:ext cx="4714876" cy="192517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2" y="428604"/>
            <a:ext cx="8715436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«Энергоэффективность и развитие энергетики»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357950" y="2780928"/>
            <a:ext cx="2286016" cy="36004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9 320,0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6215082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372200" y="3501008"/>
            <a:ext cx="2304256" cy="43204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2 421,9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208449780"/>
              </p:ext>
            </p:extLst>
          </p:nvPr>
        </p:nvGraphicFramePr>
        <p:xfrm>
          <a:off x="285720" y="1428736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право 6"/>
          <p:cNvSpPr/>
          <p:nvPr/>
        </p:nvSpPr>
        <p:spPr bwMode="auto">
          <a:xfrm>
            <a:off x="3214678" y="2643182"/>
            <a:ext cx="2428892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214678" y="3000372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Рост на                 1 461,6 тыс. руб.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2844" y="357166"/>
            <a:ext cx="8715436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«Управление муниципальными финансами»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5720" y="1785927"/>
            <a:ext cx="5786478" cy="1723533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1200"/>
              </a:spcAft>
              <a:buClr>
                <a:schemeClr val="tx2"/>
              </a:buClr>
            </a:pP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организацию бюджетного процесса</a:t>
            </a: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lang="ru-RU" sz="2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обеспечение реализации  муниципальной 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программы</a:t>
            </a:r>
            <a:endParaRPr 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Picture 5" descr="https://reklama-site.ru/wp-content/uploads/2017/04/56d49105898556d1598e3ad6_seo-kopiya-1200x4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857628"/>
            <a:ext cx="6143668" cy="2143823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4282" y="428604"/>
            <a:ext cx="8715436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«Управление муниципальными финансами»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072198" y="1785926"/>
            <a:ext cx="2714644" cy="171451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215074" y="221455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2 150,0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15074" y="292893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13 688,3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282" y="428604"/>
            <a:ext cx="8643998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городского округа на реализацию МП «Муниципальное управление и гражданское общество»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96765702"/>
              </p:ext>
            </p:extLst>
          </p:nvPr>
        </p:nvGraphicFramePr>
        <p:xfrm>
          <a:off x="214282" y="1714488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/>
          <p:cNvSpPr/>
          <p:nvPr/>
        </p:nvSpPr>
        <p:spPr bwMode="auto">
          <a:xfrm>
            <a:off x="3214678" y="2857496"/>
            <a:ext cx="2428892" cy="1428760"/>
          </a:xfrm>
          <a:prstGeom prst="rightArrow">
            <a:avLst/>
          </a:prstGeom>
          <a:solidFill>
            <a:schemeClr val="bg1">
              <a:lumMod val="95000"/>
            </a:schemeClr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143240" y="3214686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Снижение на     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13 813,2 тыс. руб.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56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5643578"/>
            <a:ext cx="5429289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4282" y="357166"/>
            <a:ext cx="8643998" cy="13573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расходов в рамках МП «Муниципальное управление и гражданское общество»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3422" y="5643578"/>
            <a:ext cx="5244858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4282" y="2143116"/>
            <a:ext cx="5857916" cy="3539414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1424" tIns="45712" rIns="91424" bIns="45712" anchor="ctr">
            <a:spAutoFit/>
          </a:bodyPr>
          <a:lstStyle/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основное мероприятие «Повышение эффективности муниципального управления»</a:t>
            </a:r>
            <a:endParaRPr 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основное мероприятие «Информационная открытость»</a:t>
            </a:r>
            <a:endParaRPr 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основное мероприятие «Повышение эффективности управления муниципальным имуществом и земельными ресурсами»</a:t>
            </a:r>
            <a:endParaRPr lang="ru-RU" sz="2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l">
              <a:spcAft>
                <a:spcPts val="1200"/>
              </a:spcAft>
              <a:buClr>
                <a:schemeClr val="tx2"/>
              </a:buClr>
              <a:buFont typeface="Wingdings" pitchFamily="2" charset="2"/>
              <a:buChar char="v"/>
            </a:pPr>
            <a:r>
              <a:rPr lang="ru-RU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основное мероприятие «Гражданское общество»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072198" y="2143116"/>
            <a:ext cx="2786082" cy="3500462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286512" y="2357430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96 315,2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6286512" y="3143248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2 765,0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286512" y="4000504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2 796,0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286512" y="4929198"/>
            <a:ext cx="2286016" cy="42862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1 024,0 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786578" y="6215082"/>
            <a:ext cx="2133600" cy="476250"/>
          </a:xfrm>
        </p:spPr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57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00331" y="3636649"/>
            <a:ext cx="752338" cy="453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58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142853"/>
            <a:ext cx="8682610" cy="112591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еализация инициативных проектов  в 2023 году</a:t>
            </a: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498868"/>
              </p:ext>
            </p:extLst>
          </p:nvPr>
        </p:nvGraphicFramePr>
        <p:xfrm>
          <a:off x="214282" y="3429000"/>
          <a:ext cx="8572560" cy="3297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1214446"/>
                <a:gridCol w="1285884"/>
                <a:gridCol w="1214446"/>
                <a:gridCol w="1214446"/>
              </a:tblGrid>
              <a:tr h="3686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ВСЕГО</a:t>
                      </a:r>
                      <a:endParaRPr lang="ru-RU" dirty="0"/>
                    </a:p>
                  </a:txBody>
                  <a:tcPr/>
                </a:tc>
              </a:tr>
              <a:tr h="7029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текущий ремонт трубопровода холодного водоснабжения </a:t>
                      </a:r>
                      <a:r>
                        <a:rPr lang="ru-RU" sz="1200" b="0" kern="1200" dirty="0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haroni" pitchFamily="2" charset="-79"/>
                        </a:rPr>
                        <a:t>по ул.Свобода от дома №225</a:t>
                      </a:r>
                      <a:r>
                        <a:rPr lang="ru-RU" sz="1200" b="0" kern="1200" baseline="0" dirty="0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haroni" pitchFamily="2" charset="-79"/>
                        </a:rPr>
                        <a:t> до дома №215</a:t>
                      </a:r>
                      <a:endParaRPr lang="ru-RU" sz="1200" b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2 100,0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1 126,8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210,0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3 436,8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5000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50" dirty="0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устройство площадки для выгула собак в Юго-Восточном микрорайоне</a:t>
                      </a:r>
                      <a:endParaRPr lang="ru-RU" sz="1200" b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800,0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467,9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80,0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1 347,9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6429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50" dirty="0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устройство многофункциональной</a:t>
                      </a:r>
                      <a:r>
                        <a:rPr lang="ru-RU" sz="1200" b="0" spc="50" baseline="0" dirty="0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200" b="0" spc="50" dirty="0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спортивной площадки на территории Гимназии №</a:t>
                      </a:r>
                      <a:r>
                        <a:rPr lang="ru-RU" sz="1200" b="0" spc="50" baseline="0" dirty="0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1</a:t>
                      </a:r>
                      <a:endParaRPr lang="ru-RU" sz="1200" b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3 000,0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3 603,2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300,0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6 903,2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7143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50" dirty="0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устройство многофункциональной спортивной площадки на территории </a:t>
                      </a:r>
                      <a:r>
                        <a:rPr lang="ru-RU" sz="1200" b="0" spc="50" dirty="0" err="1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Боганской</a:t>
                      </a:r>
                      <a:r>
                        <a:rPr lang="ru-RU" sz="1200" b="0" spc="50" dirty="0" smtClean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СОШ </a:t>
                      </a:r>
                      <a:endParaRPr lang="ru-RU" sz="1200" b="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3 000,0</a:t>
                      </a:r>
                      <a:endParaRPr lang="ru-RU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1 636,8</a:t>
                      </a:r>
                      <a:endParaRPr lang="ru-RU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600,0</a:t>
                      </a:r>
                      <a:endParaRPr lang="ru-RU" b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5 236,8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68663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Итого: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8 900,0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6 834,7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1 190,0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16 924,7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314" name="Picture 2" descr="В Дагестане стартует проект поддержки местных инициатив муниципалитетов для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071546"/>
            <a:ext cx="5422435" cy="247398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00331" y="3636649"/>
            <a:ext cx="752338" cy="453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59</a:t>
            </a:fld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4282" y="214290"/>
            <a:ext cx="8643997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сельских территорий  в 2023 году</a:t>
            </a: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42843" y="1357298"/>
          <a:ext cx="8715437" cy="2350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5604"/>
                <a:gridCol w="1089430"/>
                <a:gridCol w="1016801"/>
                <a:gridCol w="1016801"/>
                <a:gridCol w="1016801"/>
              </a:tblGrid>
              <a:tr h="2228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ВСЕГО</a:t>
                      </a:r>
                      <a:endParaRPr lang="ru-RU" dirty="0"/>
                    </a:p>
                  </a:txBody>
                  <a:tcPr/>
                </a:tc>
              </a:tr>
              <a:tr h="7029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Обустройство площадок накопления ТКО в 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с.Губари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1 260,0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180,0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360,0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1 800,0</a:t>
                      </a:r>
                    </a:p>
                  </a:txBody>
                  <a:tcPr anchor="ctr"/>
                </a:tc>
              </a:tr>
              <a:tr h="5744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Обустройство площадок накопления ТКО в 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с.Макашевка</a:t>
                      </a:r>
                      <a:endPara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1 260,0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180,0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360,0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1 800,0</a:t>
                      </a:r>
                    </a:p>
                  </a:txBody>
                  <a:tcPr anchor="ctr"/>
                </a:tc>
              </a:tr>
              <a:tr h="7029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ВСЕГО: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2 520,0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360,0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720,0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3 600,0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7826" name="Picture 2" descr="https://vsmsinfo.ru/images/230720213/scale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000364"/>
            <a:ext cx="6858017" cy="385763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85728"/>
            <a:ext cx="8174066" cy="946172"/>
          </a:xfr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/>
          <a:lstStyle/>
          <a:p>
            <a:r>
              <a:rPr lang="ru-RU" sz="2400" b="1" dirty="0">
                <a:solidFill>
                  <a:schemeClr val="bg1"/>
                </a:solidFill>
              </a:rPr>
              <a:t/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ВИДЫ МЕЖБЮДЖЕТНЫХ ТРАНСФЕРТОВ</a:t>
            </a:r>
            <a:r>
              <a:rPr lang="ru-RU" sz="2400" b="1" dirty="0">
                <a:solidFill>
                  <a:schemeClr val="bg1"/>
                </a:solidFill>
              </a:rPr>
              <a:t/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709613" y="1943100"/>
            <a:ext cx="3725862" cy="4254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Виды межбюджетных трансфертов</a:t>
            </a: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5459413" y="1955800"/>
            <a:ext cx="2947987" cy="4016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Определение</a:t>
            </a:r>
          </a:p>
        </p:txBody>
      </p:sp>
      <p:sp>
        <p:nvSpPr>
          <p:cNvPr id="67591" name="Rectangle 7"/>
          <p:cNvSpPr>
            <a:spLocks noChangeArrowheads="1"/>
          </p:cNvSpPr>
          <p:nvPr/>
        </p:nvSpPr>
        <p:spPr bwMode="auto">
          <a:xfrm>
            <a:off x="723900" y="2935288"/>
            <a:ext cx="3684588" cy="977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dirty="0">
                <a:solidFill>
                  <a:schemeClr val="bg1"/>
                </a:solidFill>
              </a:rPr>
              <a:t>Дотации</a:t>
            </a:r>
            <a:r>
              <a:rPr lang="ru-RU" sz="1600" b="0" dirty="0">
                <a:solidFill>
                  <a:schemeClr val="bg1"/>
                </a:solidFill>
              </a:rPr>
              <a:t> ( от лат.  «</a:t>
            </a:r>
            <a:r>
              <a:rPr lang="en-US" sz="1600" b="0" dirty="0" err="1">
                <a:solidFill>
                  <a:schemeClr val="bg1"/>
                </a:solidFill>
              </a:rPr>
              <a:t>Datatio</a:t>
            </a:r>
            <a:r>
              <a:rPr lang="ru-RU" sz="1600" b="0" dirty="0">
                <a:solidFill>
                  <a:schemeClr val="bg1"/>
                </a:solidFill>
              </a:rPr>
              <a:t>»- дар,</a:t>
            </a:r>
          </a:p>
          <a:p>
            <a:r>
              <a:rPr lang="ru-RU" sz="1600" b="0" dirty="0">
                <a:solidFill>
                  <a:schemeClr val="bg1"/>
                </a:solidFill>
              </a:rPr>
              <a:t> пожертвование</a:t>
            </a:r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5459413" y="2973388"/>
            <a:ext cx="3327429" cy="95567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0" dirty="0">
                <a:solidFill>
                  <a:schemeClr val="bg1"/>
                </a:solidFill>
              </a:rPr>
              <a:t>Предоставляются без определения</a:t>
            </a:r>
          </a:p>
          <a:p>
            <a:r>
              <a:rPr lang="ru-RU" sz="1400" b="0" dirty="0">
                <a:solidFill>
                  <a:schemeClr val="bg1"/>
                </a:solidFill>
              </a:rPr>
              <a:t>конкретной цели их использования</a:t>
            </a:r>
          </a:p>
        </p:txBody>
      </p:sp>
      <p:sp>
        <p:nvSpPr>
          <p:cNvPr id="67593" name="Rectangle 9"/>
          <p:cNvSpPr>
            <a:spLocks noChangeArrowheads="1"/>
          </p:cNvSpPr>
          <p:nvPr/>
        </p:nvSpPr>
        <p:spPr bwMode="auto">
          <a:xfrm>
            <a:off x="714348" y="4208462"/>
            <a:ext cx="3706840" cy="10064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dirty="0">
                <a:solidFill>
                  <a:schemeClr val="bg1"/>
                </a:solidFill>
              </a:rPr>
              <a:t>Субвенции</a:t>
            </a:r>
            <a:r>
              <a:rPr lang="ru-RU" sz="1600" b="0" dirty="0">
                <a:solidFill>
                  <a:schemeClr val="bg1"/>
                </a:solidFill>
              </a:rPr>
              <a:t> (от лат. «</a:t>
            </a:r>
            <a:r>
              <a:rPr lang="en-US" sz="1600" b="0" dirty="0" err="1">
                <a:solidFill>
                  <a:schemeClr val="bg1"/>
                </a:solidFill>
              </a:rPr>
              <a:t>Subvenire</a:t>
            </a:r>
            <a:r>
              <a:rPr lang="ru-RU" sz="1600" b="0" dirty="0">
                <a:solidFill>
                  <a:schemeClr val="bg1"/>
                </a:solidFill>
              </a:rPr>
              <a:t>» - </a:t>
            </a:r>
          </a:p>
          <a:p>
            <a:r>
              <a:rPr lang="ru-RU" sz="1600" b="0" dirty="0">
                <a:solidFill>
                  <a:schemeClr val="bg1"/>
                </a:solidFill>
              </a:rPr>
              <a:t>приходить на помощь</a:t>
            </a:r>
          </a:p>
        </p:txBody>
      </p:sp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5500688" y="4221163"/>
            <a:ext cx="3246437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0" dirty="0">
                <a:solidFill>
                  <a:schemeClr val="bg1"/>
                </a:solidFill>
              </a:rPr>
              <a:t>Предоставляются на </a:t>
            </a: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финансирование</a:t>
            </a: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«переданных» другим публично-</a:t>
            </a: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правовым  образованиям полномочий</a:t>
            </a:r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714348" y="5535613"/>
            <a:ext cx="3710015" cy="60803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dirty="0">
                <a:solidFill>
                  <a:schemeClr val="bg1"/>
                </a:solidFill>
              </a:rPr>
              <a:t>Субсидии (от лат. «</a:t>
            </a:r>
            <a:r>
              <a:rPr lang="en-US" sz="1600" dirty="0" err="1">
                <a:solidFill>
                  <a:schemeClr val="bg1"/>
                </a:solidFill>
              </a:rPr>
              <a:t>Subsidium</a:t>
            </a:r>
            <a:r>
              <a:rPr lang="ru-RU" sz="1600" dirty="0">
                <a:solidFill>
                  <a:schemeClr val="bg1"/>
                </a:solidFill>
              </a:rPr>
              <a:t>» -</a:t>
            </a:r>
          </a:p>
          <a:p>
            <a:r>
              <a:rPr lang="ru-RU" sz="1600" dirty="0">
                <a:solidFill>
                  <a:schemeClr val="bg1"/>
                </a:solidFill>
              </a:rPr>
              <a:t>поддержка)</a:t>
            </a:r>
          </a:p>
        </p:txBody>
      </p:sp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5500688" y="5513388"/>
            <a:ext cx="3214716" cy="6937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b="0" dirty="0">
                <a:solidFill>
                  <a:schemeClr val="bg1"/>
                </a:solidFill>
              </a:rPr>
              <a:t>Предоставляются на условиях </a:t>
            </a: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долевого </a:t>
            </a:r>
            <a:r>
              <a:rPr lang="ru-RU" sz="1400" b="0" dirty="0" err="1">
                <a:solidFill>
                  <a:schemeClr val="bg1"/>
                </a:solidFill>
              </a:rPr>
              <a:t>софинансирования</a:t>
            </a:r>
            <a:endParaRPr lang="ru-RU" sz="1400" b="0" dirty="0">
              <a:solidFill>
                <a:schemeClr val="bg1"/>
              </a:solidFill>
            </a:endParaRPr>
          </a:p>
          <a:p>
            <a:pPr algn="ctr"/>
            <a:r>
              <a:rPr lang="ru-RU" sz="1400" b="0" dirty="0">
                <a:solidFill>
                  <a:schemeClr val="bg1"/>
                </a:solidFill>
              </a:rPr>
              <a:t> расходов других бюджетов</a:t>
            </a:r>
          </a:p>
        </p:txBody>
      </p:sp>
      <p:sp>
        <p:nvSpPr>
          <p:cNvPr id="67597" name="AutoShape 13"/>
          <p:cNvSpPr>
            <a:spLocks noChangeArrowheads="1"/>
          </p:cNvSpPr>
          <p:nvPr/>
        </p:nvSpPr>
        <p:spPr bwMode="auto">
          <a:xfrm>
            <a:off x="4354513" y="3051175"/>
            <a:ext cx="1214437" cy="498475"/>
          </a:xfrm>
          <a:prstGeom prst="leftRightArrow">
            <a:avLst>
              <a:gd name="adj1" fmla="val 50000"/>
              <a:gd name="adj2" fmla="val 48726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598" name="AutoShape 14"/>
          <p:cNvSpPr>
            <a:spLocks noChangeArrowheads="1"/>
          </p:cNvSpPr>
          <p:nvPr/>
        </p:nvSpPr>
        <p:spPr bwMode="auto">
          <a:xfrm>
            <a:off x="4325938" y="4487863"/>
            <a:ext cx="1214437" cy="600075"/>
          </a:xfrm>
          <a:prstGeom prst="leftRightArrow">
            <a:avLst>
              <a:gd name="adj1" fmla="val 50000"/>
              <a:gd name="adj2" fmla="val 40476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599" name="AutoShape 15"/>
          <p:cNvSpPr>
            <a:spLocks noChangeArrowheads="1"/>
          </p:cNvSpPr>
          <p:nvPr/>
        </p:nvSpPr>
        <p:spPr bwMode="auto">
          <a:xfrm>
            <a:off x="4354513" y="5573713"/>
            <a:ext cx="1214437" cy="485775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0" name="AutoShape 16"/>
          <p:cNvSpPr>
            <a:spLocks noChangeArrowheads="1"/>
          </p:cNvSpPr>
          <p:nvPr/>
        </p:nvSpPr>
        <p:spPr bwMode="auto">
          <a:xfrm>
            <a:off x="2073275" y="2357430"/>
            <a:ext cx="914400" cy="571504"/>
          </a:xfrm>
          <a:prstGeom prst="flowChartDecision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1" name="AutoShape 17"/>
          <p:cNvSpPr>
            <a:spLocks noChangeArrowheads="1"/>
          </p:cNvSpPr>
          <p:nvPr/>
        </p:nvSpPr>
        <p:spPr bwMode="auto">
          <a:xfrm>
            <a:off x="6572264" y="2357430"/>
            <a:ext cx="914400" cy="614370"/>
          </a:xfrm>
          <a:prstGeom prst="flowChartDecision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7604" name="Text Box 20"/>
          <p:cNvSpPr txBox="1">
            <a:spLocks noChangeArrowheads="1"/>
          </p:cNvSpPr>
          <p:nvPr/>
        </p:nvSpPr>
        <p:spPr bwMode="auto">
          <a:xfrm>
            <a:off x="631825" y="1354138"/>
            <a:ext cx="8134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Межбюджетные трансферты – это денежные средства, перечисляемые  из одного  бюджета бюджетной системы Российской Федерации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другому</a:t>
            </a:r>
          </a:p>
          <a:p>
            <a:pPr algn="ctr"/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634" y="-666778"/>
            <a:ext cx="752727" cy="45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29653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60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57290" y="3857628"/>
            <a:ext cx="8143900" cy="714380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lvl="0">
              <a:buFontTx/>
              <a:buChar char="-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капитальный ремонт зданий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Губаревской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СОШ и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Ульяновской 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СОШ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7 684,5 тыс.рублей;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Tx/>
              <a:buChar char="-"/>
            </a:pP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капитальный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здания СК в </a:t>
            </a:r>
            <a:r>
              <a:rPr lang="ru-RU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с.Макашевка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38 658,0 тыс.рублей.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1285860"/>
            <a:ext cx="5929354" cy="141572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lvl="0" algn="ctr"/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В рамках реализации ОАПКР в Борисоглебском городском округе планируется капитальный ремонт  объектов муниципальной собственности на общую сумму </a:t>
            </a:r>
            <a:r>
              <a:rPr lang="ru-RU" sz="3200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46 772,5 </a:t>
            </a:r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тыс.рублей:</a:t>
            </a:r>
          </a:p>
        </p:txBody>
      </p:sp>
      <p:pic>
        <p:nvPicPr>
          <p:cNvPr id="74754" name="Picture 2" descr="Электронное ЖКХ Глав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2592288" cy="252816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50005" y="44622"/>
            <a:ext cx="8643997" cy="108012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областной адресной программы капитального ремонта  в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4857760"/>
            <a:ext cx="885828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Субсидия из областного бюджета на реализацию мероприятий по модернизации школьных систем  образования </a:t>
            </a: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>в размере 87 077,4 тыс.рублей с </a:t>
            </a:r>
            <a:r>
              <a:rPr lang="ru-RU" sz="1400" b="1" i="1" dirty="0" err="1" smtClean="0">
                <a:solidFill>
                  <a:schemeClr val="tx2">
                    <a:lumMod val="75000"/>
                  </a:schemeClr>
                </a:solidFill>
              </a:rPr>
              <a:t>софинансированием</a:t>
            </a: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> из местного бюджета в сумме 924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,0 тыс.рублей: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капитальный ремонт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Чигоракской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СОШ </a:t>
            </a:r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88 001,4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тыс.рублей.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634" y="-666778"/>
            <a:ext cx="752727" cy="45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29653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61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7506" y="5589243"/>
            <a:ext cx="9036493" cy="864096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lvl="0">
              <a:buFontTx/>
              <a:buChar char="-"/>
            </a:pP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сетей водоснабжения и канализационной станции (</a:t>
            </a:r>
            <a:r>
              <a:rPr lang="ru-RU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закольцовка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Восточного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района)и строительство КНС -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158 363,5 </a:t>
            </a:r>
            <a:r>
              <a:rPr lang="ru-RU" sz="1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тыс.рублей;</a:t>
            </a:r>
          </a:p>
          <a:p>
            <a:pPr lvl="0">
              <a:buFontTx/>
              <a:buChar char="-"/>
            </a:pPr>
            <a:endParaRPr lang="ru-RU" sz="1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водоснабжение микрорайона «Березки» -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23 820,6 </a:t>
            </a:r>
            <a:r>
              <a:rPr lang="ru-RU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тыс.рублей;</a:t>
            </a:r>
          </a:p>
          <a:p>
            <a:pPr>
              <a:buFontTx/>
              <a:buChar char="-"/>
            </a:pPr>
            <a:endParaRPr lang="ru-RU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строительство детского сада по ул.Дубровинская в г. Борисоглебск -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102 554,4 </a:t>
            </a:r>
            <a:r>
              <a:rPr lang="ru-RU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тыс.рублей; </a:t>
            </a:r>
          </a:p>
          <a:p>
            <a:pPr>
              <a:buFontTx/>
              <a:buChar char="-"/>
            </a:pPr>
            <a:endParaRPr lang="ru-RU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строительство ФОК в Юго-Восточном районе г. Борисоглебск  и строительство СОК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плавательным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бассейном) -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361 993,2 </a:t>
            </a:r>
            <a:r>
              <a:rPr lang="ru-RU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тыс.рублей;</a:t>
            </a:r>
          </a:p>
          <a:p>
            <a:pPr>
              <a:buFontTx/>
              <a:buChar char="-"/>
            </a:pPr>
            <a:endParaRPr lang="ru-RU" sz="12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endParaRPr lang="ru-RU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строительство ледовой арены в г.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Борисоглебск(НП) -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348 070,7</a:t>
            </a:r>
            <a:r>
              <a:rPr lang="ru-RU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r>
              <a:rPr lang="ru-RU" sz="1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FontTx/>
              <a:buChar char="-"/>
            </a:pPr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Tx/>
              <a:buChar char="-"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1298040"/>
            <a:ext cx="5112567" cy="1415722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lvl="0" algn="ctr"/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В рамках реализации ОАИП Воронежской области в Борисоглебском городском округе планируются расходы на общую сумму                           </a:t>
            </a:r>
            <a:r>
              <a:rPr lang="ru-RU" sz="3200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994 802,4 </a:t>
            </a:r>
            <a:r>
              <a:rPr lang="ru-RU" i="1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тыс.рублей</a:t>
            </a:r>
          </a:p>
        </p:txBody>
      </p:sp>
      <p:pic>
        <p:nvPicPr>
          <p:cNvPr id="75778" name="Picture 2" descr="Стройка абстрак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5" y="1268760"/>
            <a:ext cx="3438173" cy="19339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7333" y="44624"/>
            <a:ext cx="8643997" cy="1224136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                                                               областной адресной инвестиционной программы 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в 2023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58216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62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1559" y="1230317"/>
            <a:ext cx="8136905" cy="1152128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ru-RU" sz="20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рамках основного мероприятия «Национальный проект «Жилье и городская среда»,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«Формирование комфортной городской среды»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планируется:</a:t>
            </a:r>
            <a:endParaRPr lang="ru-RU" sz="20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00" name="AutoShape 4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Жильё и городская сре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8"/>
            <a:ext cx="6804244" cy="191873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429388" y="2786058"/>
            <a:ext cx="2571768" cy="1107945"/>
          </a:xfrm>
          <a:prstGeom prst="rect">
            <a:avLst/>
          </a:prstGeom>
        </p:spPr>
        <p:txBody>
          <a:bodyPr wrap="square" lIns="91391" tIns="45695" rIns="91391" bIns="45695">
            <a:spAutoFit/>
          </a:bodyPr>
          <a:lstStyle/>
          <a:p>
            <a:pPr marL="285750" indent="-285750" algn="ctr"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Благоустройство набережной                 реки Ворона                         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100 200,0 </a:t>
            </a:r>
            <a:r>
              <a:rPr lang="ru-RU" sz="11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1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286" y="157516"/>
            <a:ext cx="8643997" cy="1111244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национальных проектов в </a:t>
            </a:r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4282" y="2643182"/>
            <a:ext cx="30003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Обустройство сквера                «На Парковой»                           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10 000,2 </a:t>
            </a:r>
            <a:r>
              <a:rPr lang="ru-RU" sz="12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2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itchFamily="2" charset="2"/>
              <a:buChar char="q"/>
            </a:pP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3071810"/>
            <a:ext cx="271464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>
              <a:buFont typeface="Wingdings" pitchFamily="2" charset="2"/>
              <a:buChar char="q"/>
            </a:pPr>
            <a:r>
              <a:rPr lang="ru-RU" sz="1600" dirty="0" smtClean="0"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                 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канализационной станции                           </a:t>
            </a:r>
            <a:r>
              <a:rPr lang="ru-RU" b="1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158 363,5 </a:t>
            </a:r>
            <a:r>
              <a:rPr lang="ru-RU" sz="1200" spc="50" dirty="0" smtClean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200" spc="50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58216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63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31640" y="1484783"/>
            <a:ext cx="6840760" cy="3096345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реализации регионального проекта «Культурная среда» национального проекта «Культура» будет осуществлено комплектование документных фондов общедоступных библиотек на сумму                   </a:t>
            </a:r>
            <a:r>
              <a:rPr lang="ru-RU" sz="29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294,1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00" name="AutoShape 4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2" name="AutoShape 2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4" name="AutoShape 4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6" name="AutoShape 6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688" name="Picture 8" descr="Национальный проект «Культура» » Театр драмы УГО имени В.Ф. Комиссаржевск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6" y="4725144"/>
            <a:ext cx="7448990" cy="187679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134908" y="160339"/>
            <a:ext cx="8643997" cy="820389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национальных проектов в </a:t>
            </a:r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58216" y="6477022"/>
            <a:ext cx="588336" cy="228600"/>
          </a:xfrm>
        </p:spPr>
        <p:txBody>
          <a:bodyPr/>
          <a:lstStyle/>
          <a:p>
            <a:pPr algn="ctr"/>
            <a:fld id="{725C68B6-61C2-468F-89AB-4B9F7531AA68}" type="slidenum">
              <a:rPr lang="ru-RU" smtClean="0"/>
              <a:pPr algn="ctr"/>
              <a:t>64</a:t>
            </a:fld>
            <a:endParaRPr lang="ru-RU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643050"/>
            <a:ext cx="4429124" cy="2714644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реализации регионального проекта «Спорт – норма жизни» национального проекта «Демография»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спортивного объекта              «Ледовая арена»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г.Борисоглебск </a:t>
            </a:r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437 </a:t>
            </a:r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403,5 </a:t>
            </a:r>
            <a:r>
              <a:rPr lang="ru-RU" sz="12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2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100" name="AutoShape 4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Национальный проект «Жилье и городская среда» | Маяк.тв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2" name="AutoShape 2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4" name="AutoShape 4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686" name="AutoShape 6" descr="Национальный проект «Культура» » Театр драмы УГО имени В.Ф. Комиссаржевской"/>
          <p:cNvSpPr>
            <a:spLocks noChangeAspect="1" noChangeArrowheads="1"/>
          </p:cNvSpPr>
          <p:nvPr/>
        </p:nvSpPr>
        <p:spPr bwMode="auto">
          <a:xfrm>
            <a:off x="155576" y="-144462"/>
            <a:ext cx="304800" cy="304801"/>
          </a:xfrm>
          <a:prstGeom prst="rect">
            <a:avLst/>
          </a:prstGeom>
          <a:noFill/>
        </p:spPr>
        <p:txBody>
          <a:bodyPr vert="horz" wrap="square" lIns="91391" tIns="45695" rIns="91391" bIns="45695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3730" name="Picture 2" descr="http://minsport.kalmregion.ru/%D0%94%D0%BE%D0%BA%D1%83%D0%BC%D0%B5%D0%BD%D1%82%D1%8B%20%D0%BD%D0%B0%20%D1%81%D0%B0%D0%B9%D1%82/New%20F/cf4f57c41838a5112b9408ab44f3f72c60737bb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70"/>
            <a:ext cx="3428992" cy="100249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34908" y="160339"/>
            <a:ext cx="8794810" cy="820389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391" tIns="45695" rIns="91391" bIns="45695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Строительство спортивных объектов в 2023 </a:t>
            </a:r>
            <a:r>
              <a:rPr lang="ru-RU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</a:t>
            </a:r>
            <a:endParaRPr lang="en-US" sz="2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4286256"/>
            <a:ext cx="4143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Оснащение спортивной площадки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Танцырейской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 спортивно-технологическим оборудованием для создания малых спортивных площадок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1 149,7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857752" y="1428736"/>
            <a:ext cx="3786214" cy="2643206"/>
          </a:xfrm>
          <a:prstGeom prst="rect">
            <a:avLst/>
          </a:prstGeom>
          <a:noFill/>
        </p:spPr>
        <p:txBody>
          <a:bodyPr vert="horz" lIns="91391" tIns="17990" rIns="91391" bIns="1799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спортивных объектов ФОК и СОК с плавательным бассейном               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г.Борисоглебск </a:t>
            </a:r>
            <a:r>
              <a:rPr lang="ru-RU" sz="29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ru-RU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361 993,2 </a:t>
            </a:r>
            <a:r>
              <a:rPr lang="ru-RU" sz="12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тыс.рублей</a:t>
            </a:r>
            <a:endParaRPr lang="en-US" sz="12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spcBef>
                <a:spcPct val="0"/>
              </a:spcBef>
            </a:pPr>
            <a:endParaRPr lang="ru-RU" sz="1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5" name="Picture 2" descr="http://minsport.kalmregion.ru/%D0%94%D0%BE%D0%BA%D1%83%D0%BC%D0%B5%D0%BD%D1%82%D1%8B%20%D0%BD%D0%B0%20%D1%81%D0%B0%D0%B9%D1%82/New%20F/cf4f57c41838a5112b9408ab44f3f72c60737bb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5502"/>
            <a:ext cx="3428992" cy="100249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4572000" y="4357694"/>
            <a:ext cx="457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многофункциональных спортивных площадок на территории Гимназии № 1 и </a:t>
            </a:r>
            <a:r>
              <a:rPr lang="ru-RU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Боганской</a:t>
            </a:r>
            <a:r>
              <a:rPr lang="ru-RU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                  </a:t>
            </a:r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12 140,0 </a:t>
            </a:r>
            <a:r>
              <a:rPr lang="ru-RU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42844" y="428604"/>
            <a:ext cx="8858312" cy="1000132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 БГО на 2023 год и на плановый период 2024 и 2025 годов</a:t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196019"/>
              </p:ext>
            </p:extLst>
          </p:nvPr>
        </p:nvGraphicFramePr>
        <p:xfrm>
          <a:off x="5572132" y="3286125"/>
          <a:ext cx="3357586" cy="2298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8793"/>
                <a:gridCol w="1678793"/>
              </a:tblGrid>
              <a:tr h="430907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01.01.2022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58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0 %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734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01.01.2024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734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0,0%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 bwMode="auto">
          <a:xfrm>
            <a:off x="5572132" y="1785926"/>
            <a:ext cx="3357586" cy="150019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Отношение муниципального долга к доходам бюджета без учета безвозмездных поступлений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532531143"/>
              </p:ext>
            </p:extLst>
          </p:nvPr>
        </p:nvGraphicFramePr>
        <p:xfrm>
          <a:off x="142844" y="2214554"/>
          <a:ext cx="5143536" cy="420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 bwMode="auto">
          <a:xfrm>
            <a:off x="1071538" y="1785926"/>
            <a:ext cx="3714776" cy="57150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kumimoji="0" lang="ru-RU" sz="20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долг, тыс. руб.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42844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01.01.2022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071538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01.01.2022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28926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01.01.2024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2000232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01.01.2023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475656" y="5454531"/>
            <a:ext cx="648072" cy="4033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357158" y="5462016"/>
            <a:ext cx="830466" cy="357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428860" y="5454532"/>
            <a:ext cx="571504" cy="40336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143372" y="5454532"/>
            <a:ext cx="571504" cy="40336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3857620" y="6286520"/>
            <a:ext cx="1285884" cy="2857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01.01.2025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3286116" y="5454532"/>
            <a:ext cx="571504" cy="40336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3" y="1071526"/>
            <a:ext cx="8686800" cy="5572188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Администратор доходов бюджета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осуществляющий(ее):  контроль за правильностью исчисления,  полнотой и своевременностью уплаты,  начисление, учет, взыскание, принятие решений о возврате (зачете) излишне уплаченных (взысканных) платежей, пеней и штрафов по ним, являющихся доходами бюджетов бюджетной системы РФ.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Администратор источников финансирования дефицита бюджета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) право осуществлять операции с источниками финансирования дефицита бюджета.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 государства (федеральный и региональный уровень) и местного самоуправления (местный уровень). </a:t>
            </a:r>
          </a:p>
          <a:p>
            <a:pPr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Представляет собой главный финансовый документ страны (региона, муниципалитета, поселения), утверждаемый органом законодательной власти соответствующего уровня управления.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государственного внебюджетного фонда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       В состав бюджетов государственных внебюджетных фондов входят бюджеты государственных внебюджетных фондов Российской Федерации и бюджеты территориальных государственных внебюджетных фондов. Бюджетами государственных внебюджетных фондов Российской Федерации являются:  бюджет Пенсионного фонда Российской Федерации;  бюджет Фонда социального страхования Российской Федерации;   бюджет Федерального фонда обязательного медицинского страхования. Бюджетами территориальных государственных внебюджетных фондов являются бюджеты территориальных фондов обязательного медицинского страхования.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362035"/>
            <a:ext cx="2221042" cy="604454"/>
          </a:xfrm>
          <a:prstGeom prst="rect">
            <a:avLst/>
          </a:prstGeom>
        </p:spPr>
        <p:txBody>
          <a:bodyPr wrap="none" lIns="95687" tIns="47844" rIns="95687" bIns="47844">
            <a:spAutoFit/>
          </a:bodyPr>
          <a:lstStyle/>
          <a:p>
            <a:pPr lvl="0" algn="ctr" eaLnBrk="0" hangingPunct="0"/>
            <a:r>
              <a:rPr lang="ru-RU" sz="33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</a:p>
        </p:txBody>
      </p:sp>
    </p:spTree>
    <p:extLst>
      <p:ext uri="{BB962C8B-B14F-4D97-AF65-F5344CB8AC3E}">
        <p14:creationId xmlns:p14="http://schemas.microsoft.com/office/powerpoint/2010/main" val="21148923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90975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 marL="372118" indent="-372118" algn="just">
              <a:spcBef>
                <a:spcPts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консолидированный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Свод бюджетов бюджетной системы Российской Федерации на соответствующей территории (за исключением бюджетов государственных внебюджетных фондов). Консолидированным может быть бюджет на местном уровне (свод бюджета муниципального образования и бюджетов входящих в него поселений), региональном (свод бюджета субъекта Российской Федерации и бюджетов входящих в него муниципальных образований), федеральном (свод всех бюджетов бюджетной системы Российской Федерации).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муниципального образования </a:t>
            </a:r>
          </a:p>
          <a:p>
            <a:pPr marL="372118" indent="-372118" algn="just">
              <a:spcBef>
                <a:spcPts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функций, отнесенных к предметам ведения местного самоуправления. </a:t>
            </a:r>
          </a:p>
          <a:p>
            <a:pPr marL="372118" indent="-372118" algn="just">
              <a:spcBef>
                <a:spcPts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финансовый документ муниципального образования, поселения на текущий финансовый год, принимаемый представительным органом местного самоуправления.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классификация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Группировка доходов и расходов бюджетов всех уровней бюджетной системы РФ, а также источников финансирования дефицитов этих бюджетов, используемая для составления и исполнения бюджетов.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роспись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который составляется и ведется: - Главным распорядителем бюджетных средств – в целях исполнения бюджета в части расходов; - Главным администратором источников финансирования дефицита бюджета - в целях исполнения бюджета в части источников финансирования дефицита бюджета.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система Российской Федерации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Совокупность всех бюджетов в РФ: федерального, региональных, местных, государственных внебюджетных фондов. 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Бюджетная смета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устанавливающий лимиты бюджетных обязательств казенного учреждения. Бюджетная смета представлена в разрезе кодов бюджетной классификации расходов.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Бюджетное обязательство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Расходные обязательства, подлежащие исполнению в соответствующем финансовом году.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Бюджетное послание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стратегия построения государственного бюджета  на очередной год, которая предлагается в виде послания президента страны.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Бюджетные ассигнования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Предельные объемы денежных средств, предусмотренные в соответствующем финансовом году для исполнения бюджетных обязательств.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4650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19536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Бюджетные инвестиции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 бюджета, направленные на приобретение, модернизацию государственного (муниципального) имущества.</a:t>
            </a:r>
          </a:p>
          <a:p>
            <a:pPr marL="275766" indent="-275766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Бюджетный процесс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Деятельность по подготовке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 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субъекта Российской Федерации </a:t>
            </a:r>
          </a:p>
          <a:p>
            <a:pPr lvl="0" algn="just" eaLnBrk="1" hangingPunct="1">
              <a:spcBef>
                <a:spcPct val="0"/>
              </a:spcBef>
              <a:buClr>
                <a:srgbClr val="960000"/>
              </a:buClr>
              <a:buFont typeface="+mj-lt"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 денежных средств субъекта РФ. Бюджет субъекта РФ может быть: собственно бюджет региона – фонд денежных средств, предназначенный для финансирования функций, отнесенных к предметам ведения субъекта РФ; консолидированный – включает в себя бюджет региона и бюджеты муниципальных образований, входящих в состав данного региона. </a:t>
            </a:r>
          </a:p>
          <a:p>
            <a:pPr lvl="0" algn="just" eaLnBrk="1" hangingPunct="1">
              <a:spcBef>
                <a:spcPct val="0"/>
              </a:spcBef>
              <a:buClr>
                <a:srgbClr val="960000"/>
              </a:buClr>
              <a:buFont typeface="+mj-lt"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финансовый документ региона на текущий финансовый год, имеющий силу закона.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 федеральный </a:t>
            </a:r>
          </a:p>
          <a:p>
            <a:pPr marL="372118" indent="-372118"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 денежных средств, предназначенный для финансирования функций, отнесенных к предметам ведения государства. </a:t>
            </a:r>
          </a:p>
          <a:p>
            <a:pPr marL="372118" indent="-372118" algn="just">
              <a:spcBef>
                <a:spcPct val="0"/>
              </a:spcBef>
              <a:buClr>
                <a:srgbClr val="960000"/>
              </a:buClr>
              <a:buFontTx/>
              <a:buAutoNum type="arabicPeriod"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финансовый документ страны на текущий финансовый год, имеющий силу закона.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Валоризация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спланированное, организованное повышение цены товаров, курса ценных бумаг, валюты, имеющее место  вследствие мероприятий, проводимых государством, правительством.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Ведение счетов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оформление расчетных счетов, учет движения средств на счетах, осуществление расчетов посредством использования счетов.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Ведомственная структура расходов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Распределение бюджетных средств по главным распорядителям бюджетных средств, по разделам, подразделам, целевым статьям и видам расходов бюджетной классификации Российской Федерации.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Внешний долг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Долг, выраженный в иностранной валюте. В объем внешнего долга не включается долг субъектов РФ и муниципальных образований перед Российской Федерацией, выраженный в иностранной валюте. </a:t>
            </a:r>
          </a:p>
        </p:txBody>
      </p:sp>
    </p:spTree>
    <p:extLst>
      <p:ext uri="{BB962C8B-B14F-4D97-AF65-F5344CB8AC3E}">
        <p14:creationId xmlns:p14="http://schemas.microsoft.com/office/powerpoint/2010/main" val="28150167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8"/>
            <a:ext cx="8750206" cy="5616625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8761" indent="-378761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Внутренний долг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Долг, выраженный в валюте РФ (рублях), а также долг субъектов РФ и муниципальных               образований перед Российской Федерацией, выраженный в иностранной валюте.</a:t>
            </a:r>
          </a:p>
          <a:p>
            <a:pPr marL="378761" indent="-378761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Возвратность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- принцип финансовых, денежных отношений, согласно которому кредитные средства, полученные заемщиком во временное пользование, подлежат обязательному и своевременному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возврату кредитору, владельцу средств. Относится к числу фундаментальных принципов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функционирования финансовых систем.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Глава муниципального образования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высшее должностное лицо муниципального образования, которое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уставом муниципального образования наделяется собственными полномочиями по решению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вопросов местного значения (не является муниципальным служащим)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Глава местной администрации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лицо, назначаемое на должность по контракту, заключаемому по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результатам конкурса на замещение указанной должности на срок полномочий, определяемый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уставом муниципального образования ( является по статусу муниципальным служащим)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доходов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Центральный банк Российской Федерации, казенное учреждение, имеющий(ее) в своем ведении администраторов доходов бюджета.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источников финансирования дефицита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иная организация, имеющий(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в своем ведении администраторов источников финансирования дефицита бюджета.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(ГРБС)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5210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AutoShape 2" descr="C:\Users\munzakaz4\Desktop\scale_1200.webp"/>
          <p:cNvSpPr>
            <a:spLocks noChangeAspect="1" noChangeArrowheads="1"/>
          </p:cNvSpPr>
          <p:nvPr/>
        </p:nvSpPr>
        <p:spPr bwMode="auto">
          <a:xfrm>
            <a:off x="155576" y="-144461"/>
            <a:ext cx="304800" cy="304801"/>
          </a:xfrm>
          <a:prstGeom prst="rect">
            <a:avLst/>
          </a:prstGeom>
          <a:noFill/>
        </p:spPr>
        <p:txBody>
          <a:bodyPr vert="horz" wrap="square" lIns="95701" tIns="47850" rIns="95701" bIns="4785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2470" name="Picture 6" descr="C:\Users\munzakaz4\Desktop\ndfl-e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210" y="2254309"/>
            <a:ext cx="2915816" cy="1823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Блок-схема: память с посл. доступом 21"/>
          <p:cNvSpPr/>
          <p:nvPr/>
        </p:nvSpPr>
        <p:spPr>
          <a:xfrm flipH="1">
            <a:off x="3143241" y="2143117"/>
            <a:ext cx="2092792" cy="1381134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701" tIns="47850" rIns="95701" bIns="47850" rtlCol="0" anchor="ctr"/>
          <a:lstStyle/>
          <a:p>
            <a:pPr algn="ctr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71" name="Picture 7" descr="C:\Users\munzakaz4\Desktop\ocenka-nedvizhimos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4752" y="2204275"/>
            <a:ext cx="2810085" cy="1873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Блок-схема: память с посл. доступом 33"/>
          <p:cNvSpPr/>
          <p:nvPr/>
        </p:nvSpPr>
        <p:spPr>
          <a:xfrm flipV="1">
            <a:off x="3857621" y="3714754"/>
            <a:ext cx="2143139" cy="1285884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701" tIns="47850" rIns="95701" bIns="47850" rtlCol="0" anchor="ctr"/>
          <a:lstStyle/>
          <a:p>
            <a:pPr algn="ctr"/>
            <a:endParaRPr lang="ru-RU" sz="1700" dirty="0"/>
          </a:p>
        </p:txBody>
      </p:sp>
      <p:pic>
        <p:nvPicPr>
          <p:cNvPr id="62472" name="Picture 8" descr="C:\Users\munzakaz4\Desktop\vse-chto-vam-nuzhno-znat-o-uplate-transportnogo-naloga-fizicheskimi-litsami-v-2018-godu-natalya-sukhareva-auditor-id-legal-grou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9" y="4725146"/>
            <a:ext cx="2880320" cy="1920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Блок-схема: память с посл. доступом 24"/>
          <p:cNvSpPr/>
          <p:nvPr/>
        </p:nvSpPr>
        <p:spPr>
          <a:xfrm flipH="1">
            <a:off x="2571738" y="4667260"/>
            <a:ext cx="1728762" cy="1008112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701" tIns="47850" rIns="95701" bIns="47850" rtlCol="0" anchor="ctr"/>
          <a:lstStyle/>
          <a:p>
            <a:pPr algn="ctr"/>
            <a:endParaRPr lang="ru-RU" sz="1700" dirty="0"/>
          </a:p>
        </p:txBody>
      </p:sp>
      <p:pic>
        <p:nvPicPr>
          <p:cNvPr id="62473" name="Picture 9" descr="C:\Users\munzakaz4\Desktop\зн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1" y="4797155"/>
            <a:ext cx="2746277" cy="183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" name="Блок-схема: память с посл. доступом 34"/>
          <p:cNvSpPr/>
          <p:nvPr/>
        </p:nvSpPr>
        <p:spPr>
          <a:xfrm flipV="1">
            <a:off x="4357686" y="5357827"/>
            <a:ext cx="1715082" cy="1008112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5701" tIns="47850" rIns="95701" bIns="47850" rtlCol="0" anchor="ctr"/>
          <a:lstStyle/>
          <a:p>
            <a:pPr algn="ctr"/>
            <a:endParaRPr lang="ru-RU" sz="17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57167"/>
            <a:ext cx="8643998" cy="125079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95701" tIns="47850" rIns="95701" bIns="47850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налоги уплачивают жители Борисоглебского городского округа </a:t>
            </a:r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областной и местный бюджеты?</a:t>
            </a:r>
          </a:p>
          <a:p>
            <a:pPr lvl="0" algn="ctr">
              <a:spcBef>
                <a:spcPct val="0"/>
              </a:spcBef>
              <a:defRPr/>
            </a:pP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28861" y="4857761"/>
            <a:ext cx="2071702" cy="927631"/>
          </a:xfrm>
          <a:prstGeom prst="rect">
            <a:avLst/>
          </a:prstGeom>
          <a:noFill/>
        </p:spPr>
        <p:txBody>
          <a:bodyPr wrap="square" lIns="95701" tIns="47850" rIns="95701" bIns="4785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Транспортный налог</a:t>
            </a: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29125" y="5500704"/>
            <a:ext cx="1714512" cy="650632"/>
          </a:xfrm>
          <a:prstGeom prst="rect">
            <a:avLst/>
          </a:prstGeom>
          <a:noFill/>
        </p:spPr>
        <p:txBody>
          <a:bodyPr wrap="square" lIns="95701" tIns="47850" rIns="95701" bIns="4785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Земельный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налог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857621" y="3714752"/>
            <a:ext cx="2214579" cy="927631"/>
          </a:xfrm>
          <a:prstGeom prst="rect">
            <a:avLst/>
          </a:prstGeom>
          <a:noFill/>
        </p:spPr>
        <p:txBody>
          <a:bodyPr wrap="square" lIns="95701" tIns="47850" rIns="95701" bIns="4785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Налоги на имущество физических лиц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40"/>
            <a:ext cx="8715436" cy="5662412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Государственная или муниципальная гарантия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Вид долгового обязательства государства (муниципального образования). Предполагает обязанность государства (муниципального образования) уплатить кредитору (бенефициару) определенную денежную сумму за должника (принципала) за счет средств соответствующего бюджета при наступлении гарантийного случая.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Государственная программа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(муниципальное) задание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содержащий требования к составу, качеству, объему, условиям, порядку и результатам оказания государственных (муниципальных) услуг (выполнения работ).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Государственные (муниципальные) услуги (работы)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Услуги (работы), оказываемые (выполняемые) органами государственной власти (органами местного самоуправления), государственными (муниципальными) учреждениями.</a:t>
            </a:r>
            <a:r>
              <a:rPr lang="ru-RU" sz="1500" dirty="0">
                <a:solidFill>
                  <a:prstClr val="black"/>
                </a:solidFill>
                <a:latin typeface="Arial" pitchFamily="34" charset="0"/>
                <a:cs typeface="Arial" charset="0"/>
              </a:rPr>
              <a:t>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Государственный или муниципальный долг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Обязательства публично-правового образования по полученным кредитам, выпущенным ценным бумагам, предоставленным гарантиям перед третьими лицами.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Государственная программа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Система мероприятий и инструментов государственной политики, обеспечивающих в рамках реализации ключевых государственных функций достижение приоритетов и целей государственной политики в сфере социально-экономического развития и безопасности.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Превышение расходов бюджета над его доходами. 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Дефолт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невыполнение обязательств по возврату заемных средств.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Дивиденд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часть прибыли акционерного общества, которую он распределяет между акционерами и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выплачивает им ежегодно в соответствии с имеющимися у них акциями пропорционально взносам в</a:t>
            </a:r>
          </a:p>
          <a:p>
            <a:pPr marL="0" indent="0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акционерный капитал.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Средства, предоставляемые одним бюджетом бюджетной системы РФ другому бюджету на безвозмездной и безвозвратной основе без указания конкретных целей использования.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EE99A6-39AC-44E1-9CFA-CF103B547697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1336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8"/>
            <a:ext cx="8750206" cy="5616625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Поступающие от населения, организаций, учреждений в бюджет денежные средства в виде:  налогов;  неналоговых поступлений (пошлины, доходы от продажи имущества, штрафы и т.п.);  безвозмездных поступлений; доходов от предпринимательской деятельности казенных учреждений. Кредиты, доходы от выпуска ценных бумаг, полученные государством (органами местного самоуправления), не включаются в состав доходов.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Единый счет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Счет (совокупность счетов), открытый (открытых) Федеральному казначейству в учреждении Центрального банка РФ отдельно по каждому бюджету бюджетной системы РФ для осуществления операций по кассовым поступлениям в бюджет и кассовым выплатам из бюджета.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 процесс получения доходов и осуществления расходов, предусмотренных в утвержденном бюджете. В ходе исполнения бюджета могут наблюдаться  отклонения от принятого варианта, в связи с чем необходимо контролировать и регулировать процесс исполнения.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2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Казенное учреждение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Государственное (муниципальное) учреждение, финансовое обеспечение деятельности которого осуществляется за счет средств соответствующего бюджета на основании бюджетной сметы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Казна (государственная, муниципальная)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государственное (муниципальное) имущество, не распределенное между государственными ( муниципальными) предприятиями и учреждениями и принадлежащее государству либо административно-территориальному образованию на праве собственности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1814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90975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Кредитная линия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предоставление заемщику обязательства кредитного учреждения  на основе оформленного документа выдавать ему в течение  некоторого времени (обычно в течение года) кредиты («открыть кредитную линию») в пределах согласованного лимита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Кредитное соглашение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договор между банком и клиентом о предоставлении разового кредита или кредитной линии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Лимиты бюджетных обязательств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Объем прав (в денежном выражении) по принятию и исполнению казенным учреждением бюджетных обязательств в текущем финансовом году и плановом периоде.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Льготы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преимущества,  дополнительные права, предоставляемые определенным категориям граждан или отдельным группам учреждений, предприятий. Чаще всего такие преимущества  имеют  форму полного или частичного  освобождения от уплаты налогов (налоговые льготы) и от внесения других обязательных платежей.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Межбюджетные отношения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Взаимоотношения между публично-правовыми образованиями по вопросам осуществления бюджетного процесса. Межбюджетные трансферты Средства, предоставляемые одним бюджетом бюджетной системы РФ другому бюджету.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Муниципальные займы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займы, обычно облигационные, производимые муниципальными органами с целями реализации различных  проектов либо финансирования текущих потребностей бюджетов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Муниципальные финансы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это система отношений по поводу формирования, распределения и использования совокупности денежных средств (включая безналичные деньги и высоколиквидные активы), находящихся (поступающих) в распоряжение муниципального образования</a:t>
            </a: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обязательный, индивидуально безвозмездный платеж, принудительно взимаемый органами государственной власти различных уровней с организаций и физических лиц в целях финансового обеспечения деятельности государства и (или) муниципальных образований.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5091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7"/>
            <a:ext cx="8715436" cy="5590975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Недоимка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часть обязательного платежа, налога, недовнесенная плательщиком в установленный срок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расходы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Расходные обязательства, не включенные в государственные программы.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Обоснование бюджетных ассигнований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содержащий информацию о бюджетных средствах в очередном финансовом году (очередном финансовом году и плановом периоде).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Отчетный финансовый год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Год, предшествующий текущему финансовому году.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Год, следующий за текущим финансовым годом.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Плановый период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Два финансовых года, следующие за очередным финансовым годом.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Получатель бюджетных средств (ПБС)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находящееся в ведении ГРБС казенное учреждение, имеющий(ее) право на исполнение своих функций за счет средств соответствующего бюджета.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Публичные обязательства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Обязательства публично-правового образования, вытекающие из нормативных актов (законов, постановлений, распоряжений и др.), перед населением, организациями, другими публично- правовыми образованиями.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Профицит бюджета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Превышение доходов бюджета над его расходами.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Публично-правовое образование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Российская Федерация (федеральное государство) в целом;  Субъекты РФ - республики, края, области, города федерального подчинения, автономные области, автономные округа;  Муниципальные образования. 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Распорядитель бюджетных средств (РБС)</a:t>
            </a:r>
            <a:r>
              <a:rPr lang="ru-RU" sz="1500" dirty="0">
                <a:solidFill>
                  <a:srgbClr val="96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казенное учреждение, наделенный(</a:t>
            </a:r>
            <a:r>
              <a:rPr lang="ru-RU" sz="15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правом распределять полученные средства бюджета между подведомственными распорядителями и получателями бюджетных средств. 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5766" indent="-275766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5819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9"/>
            <a:ext cx="8750206" cy="5544616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srgbClr val="96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Расходное обязательство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Обязанность публично-правового образования предоставить физическому или юридическому лицу, иному уровню бюджета, международной организации средства из соответствующего бюджета. Расходы бюджета -  Выплачиваемые из бюджета денежные средства.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Реальный дефицит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Объем дефицита бюджета без учета поступления средств от продажи акций и иных форм участия в капитале, а также остатков бюджетных средств, являющихся собственными источниками финансирования дефицита.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Сводная бюджетная роспись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Документ, который составляется и ведется финансовым органом (органом управления государственным внебюджетным фондом) в целях организации исполнения бюджета по расходам бюджета и источникам финансирования дефицита бюджета.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Содействие развитию предпринимательства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активные действия органов местного самоуправления, направленные на всемерную поддержку предпринимательства, развитие инфраструктуры предпринимательства, способствующие  достижению экономического процветания муниципального образования.</a:t>
            </a:r>
          </a:p>
          <a:p>
            <a:pPr marL="372118" indent="-372118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marL="372118" indent="-372118" algn="just">
              <a:spcBef>
                <a:spcPct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Текущий финансовый год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Год, в котором осуществляется исполнение бюджета, составление и рассмотрение проекта бюджета на очередной финансовый год и плановый период.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endParaRPr lang="ru-RU" sz="2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marL="372118" indent="-372118" algn="just">
              <a:spcBef>
                <a:spcPts val="0"/>
              </a:spcBef>
              <a:buNone/>
              <a:defRPr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 утверждению бюджетной отчетности</a:t>
            </a:r>
          </a:p>
        </p:txBody>
      </p:sp>
    </p:spTree>
    <p:extLst>
      <p:ext uri="{BB962C8B-B14F-4D97-AF65-F5344CB8AC3E}">
        <p14:creationId xmlns:p14="http://schemas.microsoft.com/office/powerpoint/2010/main" val="1077150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Содержимое 2"/>
          <p:cNvSpPr>
            <a:spLocks noGrp="1"/>
          </p:cNvSpPr>
          <p:nvPr>
            <p:ph sz="half" idx="1"/>
          </p:nvPr>
        </p:nvSpPr>
        <p:spPr>
          <a:xfrm>
            <a:off x="214284" y="1052739"/>
            <a:ext cx="8715436" cy="4376528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Финансовый орган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На федеральном уровне – Министерство финансов Российской Федерации. На уровне субъекта РФ – органы исполнительной власти субъектов РФ, осуществляющие составление и организацию исполнения бюджетов субъектов РФ (министерства финансов, департаменты финансов, управления финансов и др.). На местном уровне – органы (должностные лица) местных администраций, осуществляющие составление и организацию исполнения местных бюджетов (департаменты финансов, управления финансов, финансовые отделы и др.).</a:t>
            </a:r>
          </a:p>
          <a:p>
            <a:pPr marL="372118" indent="-372118" algn="just">
              <a:spcBef>
                <a:spcPct val="0"/>
              </a:spcBef>
              <a:buNone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Целевое финансирование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выделение финансовых ресурсов, денежных средств целевым назначением для использования  в качестве средства достижения определенной цели, решения социально-экономической проблемы, создания определенного объекта</a:t>
            </a:r>
          </a:p>
          <a:p>
            <a:pPr marL="372118" indent="-372118" algn="just">
              <a:spcBef>
                <a:spcPct val="0"/>
              </a:spcBef>
              <a:buNone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72118" indent="-372118" algn="ctr">
              <a:spcBef>
                <a:spcPct val="0"/>
              </a:spcBef>
              <a:buNone/>
            </a:pPr>
            <a:r>
              <a:rPr lang="ru-RU" sz="2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  <a:p>
            <a:pPr marL="372118" indent="-372118" algn="just">
              <a:spcBef>
                <a:spcPct val="0"/>
              </a:spcBef>
              <a:buNone/>
            </a:pPr>
            <a:r>
              <a:rPr lang="ru-RU" sz="1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Штрафные санкции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предусмотренные  договором, документально зафиксированные виды  и уровни штрафа, взимаемого с лиц, нарушивших принятые ими условия, обязательства по контракту (за несвоевременное выполнение или полное невыполнение заказа, несоблюдение графика работ, низкое качество продукции, товаров, работ, услуг, за нанесение других видов ущерба, убытков)</a:t>
            </a:r>
            <a:endParaRPr lang="ru-RU" sz="15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372118" indent="-372118" algn="just">
              <a:spcBef>
                <a:spcPct val="0"/>
              </a:spcBef>
              <a:buNone/>
              <a:defRPr/>
            </a:pP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0307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562868" y="1027593"/>
            <a:ext cx="3223314" cy="7143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Ссылка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071934" y="1027593"/>
            <a:ext cx="4681591" cy="7143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3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62869" y="2019738"/>
            <a:ext cx="3223683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adminborisoglebsk.ru</a:t>
            </a: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62868" y="3286124"/>
            <a:ext cx="3196754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 «Экономика»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562868" y="4679167"/>
            <a:ext cx="3196754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Подраздел «Финансы»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4071889" y="2019738"/>
            <a:ext cx="4681635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Официальный сайт администрации Борисоглебского городского округа Воронежской области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071889" y="3281680"/>
            <a:ext cx="4681635" cy="92869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Основные итоги социально-экономического развития Борисоглебского городского округа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4071889" y="4679167"/>
            <a:ext cx="4681635" cy="8929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 бюджете городского округа, исполнении бюджета, муниципальном долге, «Бюджет для граждан»,                    а также иная информация</a:t>
            </a:r>
          </a:p>
        </p:txBody>
      </p:sp>
      <p:sp>
        <p:nvSpPr>
          <p:cNvPr id="15" name="Стрелка вниз 14"/>
          <p:cNvSpPr/>
          <p:nvPr/>
        </p:nvSpPr>
        <p:spPr bwMode="auto">
          <a:xfrm>
            <a:off x="1830794" y="2948434"/>
            <a:ext cx="500067" cy="428628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6" name="Стрелка вниз 15"/>
          <p:cNvSpPr/>
          <p:nvPr/>
        </p:nvSpPr>
        <p:spPr bwMode="auto">
          <a:xfrm>
            <a:off x="1830794" y="4250539"/>
            <a:ext cx="500067" cy="428628"/>
          </a:xfrm>
          <a:prstGeom prst="downArrow">
            <a:avLst/>
          </a:prstGeom>
          <a:solidFill>
            <a:srgbClr val="C00000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2868" y="279174"/>
            <a:ext cx="8190657" cy="604454"/>
          </a:xfrm>
          <a:prstGeom prst="rect">
            <a:avLst/>
          </a:prstGeom>
        </p:spPr>
        <p:txBody>
          <a:bodyPr wrap="square" lIns="95687" tIns="47844" rIns="95687" bIns="47844">
            <a:spAutoFit/>
          </a:bodyPr>
          <a:lstStyle/>
          <a:p>
            <a:pPr lvl="0" algn="ctr" eaLnBrk="0" hangingPunct="0"/>
            <a:r>
              <a:rPr lang="ru-RU" sz="3300" b="1" kern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информационные ресурсы</a:t>
            </a:r>
            <a:endParaRPr lang="ru-RU" sz="3000" b="1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66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 bwMode="auto">
          <a:xfrm>
            <a:off x="2" y="2143119"/>
            <a:ext cx="9144000" cy="2714643"/>
          </a:xfrm>
          <a:prstGeom prst="rect">
            <a:avLst/>
          </a:prstGeom>
          <a:solidFill>
            <a:schemeClr val="bg1"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txBody>
          <a:bodyPr vert="horz" wrap="square" lIns="95687" tIns="47844" rIns="95687" bIns="47844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8150" y="2355202"/>
            <a:ext cx="5143536" cy="1100453"/>
          </a:xfrm>
          <a:prstGeom prst="rect">
            <a:avLst/>
          </a:prstGeom>
        </p:spPr>
        <p:txBody>
          <a:bodyPr wrap="square" lIns="95687" tIns="47844" rIns="95687" bIns="47844">
            <a:spAutoFit/>
          </a:bodyPr>
          <a:lstStyle/>
          <a:p>
            <a:pPr algn="ctr"/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Отдел по финансам администрации</a:t>
            </a:r>
            <a:br>
              <a:rPr lang="ru-RU" sz="2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 Борисоглебского городского округа </a:t>
            </a:r>
            <a:br>
              <a:rPr lang="ru-RU" sz="2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dirty="0">
                <a:latin typeface="Times New Roman" pitchFamily="18" charset="0"/>
                <a:cs typeface="Times New Roman" pitchFamily="18" charset="0"/>
              </a:rPr>
              <a:t>Воронежской области</a:t>
            </a:r>
            <a:endParaRPr lang="ru-RU" sz="21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57292" y="3286124"/>
            <a:ext cx="6357981" cy="1404673"/>
          </a:xfrm>
          <a:prstGeom prst="rect">
            <a:avLst/>
          </a:prstGeom>
          <a:ln>
            <a:noFill/>
          </a:ln>
          <a:effectLst>
            <a:softEdge rad="127000"/>
          </a:effectLst>
        </p:spPr>
        <p:txBody>
          <a:bodyPr wrap="square" lIns="95687" tIns="47844" rIns="95687" bIns="47844">
            <a:spAutoFit/>
          </a:bodyPr>
          <a:lstStyle/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397160, Воронежская обл., г.Борисоглебск, ул.Свободы, д.207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Телефоны (47354) 6-01-72, 6-34-36, 6-22-63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Факс (47354) 6-15-12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otdfin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bebsk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gov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vrn.ru</a:t>
            </a:r>
          </a:p>
          <a:p>
            <a:pPr algn="ctr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График работы: понедельник-пятница с 8-00 до 17-00</a:t>
            </a:r>
          </a:p>
        </p:txBody>
      </p:sp>
      <p:pic>
        <p:nvPicPr>
          <p:cNvPr id="18" name="Рисунок 17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3732" y="625694"/>
            <a:ext cx="2378037" cy="1738823"/>
          </a:xfrm>
          <a:prstGeom prst="rect">
            <a:avLst/>
          </a:prstGeom>
        </p:spPr>
      </p:pic>
      <p:pic>
        <p:nvPicPr>
          <p:cNvPr id="19" name="Picture 6" descr="http://2.bp.blogspot.com/-iDnuhhkbZq8/Va1E0gTXaRI/AAAAAAAADow/J0MxKUlbRS4/s1600/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360" y="625694"/>
            <a:ext cx="2622495" cy="1738823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20" name="Picture 6" descr="http://ria-glas.ru/wp-content/uploads/2017/09/25.09.2017%D0%B3.-425-1024x6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7" y="4857762"/>
            <a:ext cx="2000264" cy="1333509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21" name="Рисунок 20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78398" y="4857762"/>
            <a:ext cx="2071702" cy="1367756"/>
          </a:xfrm>
          <a:prstGeom prst="rect">
            <a:avLst/>
          </a:prstGeom>
        </p:spPr>
      </p:pic>
      <p:pic>
        <p:nvPicPr>
          <p:cNvPr id="22" name="Picture 2" descr="https://ds04.infourok.ru/uploads/ex/0880/0005fbef-cbda33e8/hello_html_m1afdc4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63584" y="4845854"/>
            <a:ext cx="1985830" cy="1357324"/>
          </a:xfrm>
          <a:prstGeom prst="rect">
            <a:avLst/>
          </a:prstGeom>
          <a:noFill/>
          <a:ln w="76200">
            <a:noFill/>
          </a:ln>
        </p:spPr>
      </p:pic>
      <p:pic>
        <p:nvPicPr>
          <p:cNvPr id="23" name="Picture 4" descr="http://hoper.su/forum/attachments/684_70fc2da702a5cf76c5497a4f7d985e7d4d81550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14372" y="4845854"/>
            <a:ext cx="2071702" cy="1357324"/>
          </a:xfrm>
          <a:prstGeom prst="rect">
            <a:avLst/>
          </a:prstGeom>
          <a:noFill/>
          <a:ln w="57150">
            <a:noFill/>
          </a:ln>
        </p:spPr>
      </p:pic>
    </p:spTree>
    <p:extLst>
      <p:ext uri="{BB962C8B-B14F-4D97-AF65-F5344CB8AC3E}">
        <p14:creationId xmlns:p14="http://schemas.microsoft.com/office/powerpoint/2010/main" val="41034629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EC7500-4F1C-4EF0-A06A-CD2E846AEEBE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14282" y="285728"/>
            <a:ext cx="8644030" cy="1071570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Куда зачисляются налоги, уплачиваемые гражданами Борисоглебского городского округа?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00034" y="1500174"/>
          <a:ext cx="5500726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5143504" y="928670"/>
          <a:ext cx="4786314" cy="6357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Прямоугольник 9"/>
          <p:cNvSpPr/>
          <p:nvPr/>
        </p:nvSpPr>
        <p:spPr bwMode="auto">
          <a:xfrm>
            <a:off x="357158" y="3786190"/>
            <a:ext cx="2000264" cy="64294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МЕСТНЫЙ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4857752" y="3786190"/>
            <a:ext cx="1857388" cy="64294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3175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ОБЛАСТНОЙ БЮДЖЕТ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500175"/>
            <a:ext cx="6858048" cy="171531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>
              <a:buClr>
                <a:srgbClr val="960000"/>
              </a:buClr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</a:p>
          <a:p>
            <a:pPr>
              <a:buClr>
                <a:srgbClr val="960000"/>
              </a:buClr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13 %  для граждан РФ, получающих заработную плату, доходы в виде дивидендов;</a:t>
            </a:r>
          </a:p>
          <a:p>
            <a:pPr>
              <a:buClr>
                <a:srgbClr val="960000"/>
              </a:buClr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30%  в отношении доходов, полученных физическими лицами-иностранными гражданами;</a:t>
            </a:r>
          </a:p>
          <a:p>
            <a:pPr>
              <a:buClr>
                <a:srgbClr val="960000"/>
              </a:buClr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35%  в отношении стоимости полученных призов, выигрышей, доходов от вложений капитала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3" y="3143249"/>
            <a:ext cx="8463314" cy="347887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77192" tIns="38596" rIns="77192" bIns="38596">
            <a:spAutoFit/>
          </a:bodyPr>
          <a:lstStyle/>
          <a:p>
            <a:pPr algn="ctr"/>
            <a:r>
              <a:rPr lang="ru-RU" sz="1300" u="sng" dirty="0" smtClean="0">
                <a:latin typeface="Times New Roman" pitchFamily="18" charset="0"/>
                <a:cs typeface="Times New Roman" pitchFamily="18" charset="0"/>
              </a:rPr>
              <a:t>В соответствии с Налоговым кодексом РФ</a:t>
            </a:r>
          </a:p>
          <a:p>
            <a:pPr algn="ctr"/>
            <a:r>
              <a:rPr lang="ru-RU" sz="1300" u="sng" dirty="0" smtClean="0">
                <a:latin typeface="Times New Roman" pitchFamily="18" charset="0"/>
                <a:cs typeface="Times New Roman" pitchFamily="18" charset="0"/>
              </a:rPr>
              <a:t>предоставляются налоговые вычеты гражданам, имеющим доход, облагаемый по ставке 13%: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b="1" u="sng" dirty="0" smtClean="0">
                <a:latin typeface="Times New Roman" pitchFamily="18" charset="0"/>
                <a:cs typeface="Times New Roman" pitchFamily="18" charset="0"/>
              </a:rPr>
              <a:t> стандартные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(уменьшающие налогооблагаемую базу) на первого и второго ребенка – по 1400 рублей,  на третьего и каждого последующего- по 3000 рублей. Налоговый вычет производится на каждого ребенка в возрасте до 18 лет, а также на каждого учащегося очной формы обучения, аспиранта, ординатора, интерна, студента, курсанта в возрасте до 24 лет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dirty="0" smtClean="0">
                <a:latin typeface="Times New Roman" pitchFamily="18" charset="0"/>
                <a:cs typeface="Times New Roman" pitchFamily="18" charset="0"/>
              </a:rPr>
              <a:t>социальные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в сумме  уплаченной за  обучение собственное, а также детей (не более 50 000 рублей в год),  лечение свое, а также супруга, родителей, детей (не  более 120 000 рублей в год);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u="sng" dirty="0" smtClean="0">
                <a:latin typeface="Times New Roman" pitchFamily="18" charset="0"/>
                <a:cs typeface="Times New Roman" pitchFamily="18" charset="0"/>
              </a:rPr>
              <a:t>имущественные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в размере доходов:</a:t>
            </a:r>
          </a:p>
          <a:p>
            <a:pPr indent="279127" algn="just">
              <a:buFont typeface="Times New Roman" pitchFamily="18" charset="0"/>
              <a:buChar char="―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полученных налогоплательщиком в налоговом периоде от продажи жилых домов, квартир, комнат, включая приватизированные жилые помещения, садовых домов или земельных участков или доли (долей) в указанном имуществе, находившихся в собственности налогоплательщика менее минимально предельного срока владения объектом недвижимого имущества (не более 1 000 000 рублей), </a:t>
            </a:r>
          </a:p>
          <a:p>
            <a:pPr indent="279127" algn="just">
              <a:buFont typeface="Times New Roman" pitchFamily="18" charset="0"/>
              <a:buChar char="―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полученных от продажи иного недвижимого имущества, находившегося в собственности налогоплательщика менее минимально предельного срока владения объектом  недвижимого имущества (не более 250 000 рублей), </a:t>
            </a:r>
          </a:p>
          <a:p>
            <a:pPr indent="279127" algn="just">
              <a:buFont typeface="Times New Roman" pitchFamily="18" charset="0"/>
              <a:buChar char="―"/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полученных налогоплательщиком в налоговом периоде от продажи иного имущества (за исключением ценных бумаг), находившегося в собственности налогоплательщика менее трех лет (не более 250 000 рублей).</a:t>
            </a:r>
          </a:p>
        </p:txBody>
      </p:sp>
      <p:pic>
        <p:nvPicPr>
          <p:cNvPr id="60417" name="Picture 1" descr="C:\Users\munzakaz4\Desktop\depositphotos_95749598-stock-photo-discount-13-percent-o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1" y="1268763"/>
            <a:ext cx="1907704" cy="953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18" name="Picture 2" descr="C:\Users\munzakaz4\Desktop\21536-1080p-3f3c5-914cd-ae366-79333-6ac51-9effc-de61c-602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4" y="2095492"/>
            <a:ext cx="1944216" cy="1092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6908"/>
          </a:xfrm>
          <a:prstGeom prst="rect">
            <a:avLst/>
          </a:prstGeom>
          <a:ln w="9525" cap="flat" cmpd="sng" algn="ctr">
            <a:solidFill>
              <a:schemeClr val="accent1">
                <a:shade val="48000"/>
                <a:satMod val="110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 defTabSz="914147" eaLnBrk="0" hangingPunct="0">
              <a:defRPr/>
            </a:pPr>
            <a:r>
              <a:rPr lang="ru-RU" sz="3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</a:t>
            </a:r>
            <a:endParaRPr lang="ru-RU" sz="3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142984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/>
            <a:r>
              <a:rPr lang="ru-RU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Глава 23 Налогового кодекса Российской Федерации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5_Business-Coin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4_Business-Coin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4_Business-Coin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4_Business-Coin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4_Business-Coin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28059</TotalTime>
  <Words>7646</Words>
  <Application>Microsoft Office PowerPoint</Application>
  <PresentationFormat>Экран (4:3)</PresentationFormat>
  <Paragraphs>1360</Paragraphs>
  <Slides>77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8" baseType="lpstr">
      <vt:lpstr>35_Business-Coins</vt:lpstr>
      <vt:lpstr>Презентация PowerPoint</vt:lpstr>
      <vt:lpstr>Презентация PowerPoint</vt:lpstr>
      <vt:lpstr>Что такое «Бюджет для граждан»?</vt:lpstr>
      <vt:lpstr>Презентация PowerPoint</vt:lpstr>
      <vt:lpstr> Что такое бюджет? </vt:lpstr>
      <vt:lpstr> ВИДЫ МЕЖБЮДЖЕТНЫХ ТРАНСФЕРТОВ </vt:lpstr>
      <vt:lpstr>Презентация PowerPoint</vt:lpstr>
      <vt:lpstr>Презентация PowerPoint</vt:lpstr>
      <vt:lpstr>Налог на доходы физических лиц</vt:lpstr>
      <vt:lpstr>Налог на имущество физических лиц</vt:lpstr>
      <vt:lpstr>Презентация PowerPoint</vt:lpstr>
      <vt:lpstr>Транспортный налог </vt:lpstr>
      <vt:lpstr> Этапы бюджетного процесса </vt:lpstr>
      <vt:lpstr>При разработке проекта были использованы</vt:lpstr>
      <vt:lpstr>Основные характеристики бюджета Борисоглебского городского округ на 2023-2025 годы</vt:lpstr>
      <vt:lpstr>Основные характеристики бюджета Борисоглебского городского округ на 2022-2025 годы</vt:lpstr>
      <vt:lpstr> Динамика изменения доходов местного бюджета  в 2022 – 2025 годах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Сравнительный анализ  поступления   прочих доходов в бюджет  Борисоглебского городского округа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населения 2019-2021 г.г.</dc:title>
  <dc:creator>Admin</dc:creator>
  <cp:lastModifiedBy>dohodboss2</cp:lastModifiedBy>
  <cp:revision>2491</cp:revision>
  <cp:lastPrinted>2023-01-30T10:53:09Z</cp:lastPrinted>
  <dcterms:created xsi:type="dcterms:W3CDTF">2011-05-18T15:38:07Z</dcterms:created>
  <dcterms:modified xsi:type="dcterms:W3CDTF">2023-02-02T10:49:41Z</dcterms:modified>
</cp:coreProperties>
</file>