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7.xml" ContentType="application/vnd.openxmlformats-officedocument.drawingml.chartshapes+xml"/>
  <Override PartName="/ppt/charts/chart18.xml" ContentType="application/vnd.openxmlformats-officedocument.drawingml.chart+xml"/>
  <Override PartName="/ppt/drawings/drawing8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9.xml" ContentType="application/vnd.openxmlformats-officedocument.drawingml.chart+xml"/>
  <Override PartName="/ppt/drawings/drawing9.xml" ContentType="application/vnd.openxmlformats-officedocument.drawingml.chartshapes+xml"/>
  <Override PartName="/ppt/charts/chart20.xml" ContentType="application/vnd.openxmlformats-officedocument.drawingml.chart+xml"/>
  <Override PartName="/ppt/drawings/drawing10.xml" ContentType="application/vnd.openxmlformats-officedocument.drawingml.chartshapes+xml"/>
  <Override PartName="/ppt/charts/chart21.xml" ContentType="application/vnd.openxmlformats-officedocument.drawingml.chart+xml"/>
  <Override PartName="/ppt/drawings/drawing11.xml" ContentType="application/vnd.openxmlformats-officedocument.drawingml.chartshapes+xml"/>
  <Override PartName="/ppt/charts/chart22.xml" ContentType="application/vnd.openxmlformats-officedocument.drawingml.chart+xml"/>
  <Override PartName="/ppt/drawings/drawing12.xml" ContentType="application/vnd.openxmlformats-officedocument.drawingml.chartshapes+xml"/>
  <Override PartName="/ppt/charts/chart23.xml" ContentType="application/vnd.openxmlformats-officedocument.drawingml.chart+xml"/>
  <Override PartName="/ppt/drawings/drawing13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26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31.xml" ContentType="application/vnd.openxmlformats-officedocument.drawingml.chart+xml"/>
  <Override PartName="/ppt/drawings/drawing14.xml" ContentType="application/vnd.openxmlformats-officedocument.drawingml.chartshapes+xml"/>
  <Override PartName="/ppt/charts/chart32.xml" ContentType="application/vnd.openxmlformats-officedocument.drawingml.chart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33.xml" ContentType="application/vnd.openxmlformats-officedocument.drawingml.chart+xml"/>
  <Override PartName="/ppt/drawings/drawing15.xml" ContentType="application/vnd.openxmlformats-officedocument.drawingml.chartshapes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4.xml" ContentType="application/vnd.openxmlformats-officedocument.presentationml.notesSlide+xml"/>
  <Override PartName="/ppt/charts/chart34.xml" ContentType="application/vnd.openxmlformats-officedocument.drawingml.chart+xml"/>
  <Override PartName="/ppt/drawings/drawing16.xml" ContentType="application/vnd.openxmlformats-officedocument.drawingml.chartshapes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1"/>
  </p:sldMasterIdLst>
  <p:notesMasterIdLst>
    <p:notesMasterId r:id="rId80"/>
  </p:notesMasterIdLst>
  <p:sldIdLst>
    <p:sldId id="502" r:id="rId2"/>
    <p:sldId id="521" r:id="rId3"/>
    <p:sldId id="522" r:id="rId4"/>
    <p:sldId id="523" r:id="rId5"/>
    <p:sldId id="524" r:id="rId6"/>
    <p:sldId id="525" r:id="rId7"/>
    <p:sldId id="467" r:id="rId8"/>
    <p:sldId id="397" r:id="rId9"/>
    <p:sldId id="526" r:id="rId10"/>
    <p:sldId id="527" r:id="rId11"/>
    <p:sldId id="528" r:id="rId12"/>
    <p:sldId id="529" r:id="rId13"/>
    <p:sldId id="530" r:id="rId14"/>
    <p:sldId id="531" r:id="rId15"/>
    <p:sldId id="532" r:id="rId16"/>
    <p:sldId id="466" r:id="rId17"/>
    <p:sldId id="430" r:id="rId18"/>
    <p:sldId id="504" r:id="rId19"/>
    <p:sldId id="432" r:id="rId20"/>
    <p:sldId id="505" r:id="rId21"/>
    <p:sldId id="434" r:id="rId22"/>
    <p:sldId id="476" r:id="rId23"/>
    <p:sldId id="477" r:id="rId24"/>
    <p:sldId id="478" r:id="rId25"/>
    <p:sldId id="437" r:id="rId26"/>
    <p:sldId id="438" r:id="rId27"/>
    <p:sldId id="439" r:id="rId28"/>
    <p:sldId id="506" r:id="rId29"/>
    <p:sldId id="441" r:id="rId30"/>
    <p:sldId id="442" r:id="rId31"/>
    <p:sldId id="508" r:id="rId32"/>
    <p:sldId id="443" r:id="rId33"/>
    <p:sldId id="444" r:id="rId34"/>
    <p:sldId id="445" r:id="rId35"/>
    <p:sldId id="479" r:id="rId36"/>
    <p:sldId id="447" r:id="rId37"/>
    <p:sldId id="448" r:id="rId38"/>
    <p:sldId id="449" r:id="rId39"/>
    <p:sldId id="509" r:id="rId40"/>
    <p:sldId id="470" r:id="rId41"/>
    <p:sldId id="471" r:id="rId42"/>
    <p:sldId id="451" r:id="rId43"/>
    <p:sldId id="452" r:id="rId44"/>
    <p:sldId id="453" r:id="rId45"/>
    <p:sldId id="454" r:id="rId46"/>
    <p:sldId id="455" r:id="rId47"/>
    <p:sldId id="457" r:id="rId48"/>
    <p:sldId id="456" r:id="rId49"/>
    <p:sldId id="459" r:id="rId50"/>
    <p:sldId id="460" r:id="rId51"/>
    <p:sldId id="461" r:id="rId52"/>
    <p:sldId id="462" r:id="rId53"/>
    <p:sldId id="463" r:id="rId54"/>
    <p:sldId id="464" r:id="rId55"/>
    <p:sldId id="465" r:id="rId56"/>
    <p:sldId id="473" r:id="rId57"/>
    <p:sldId id="474" r:id="rId58"/>
    <p:sldId id="512" r:id="rId59"/>
    <p:sldId id="517" r:id="rId60"/>
    <p:sldId id="518" r:id="rId61"/>
    <p:sldId id="514" r:id="rId62"/>
    <p:sldId id="513" r:id="rId63"/>
    <p:sldId id="515" r:id="rId64"/>
    <p:sldId id="516" r:id="rId65"/>
    <p:sldId id="519" r:id="rId66"/>
    <p:sldId id="520" r:id="rId67"/>
    <p:sldId id="533" r:id="rId68"/>
    <p:sldId id="534" r:id="rId69"/>
    <p:sldId id="535" r:id="rId70"/>
    <p:sldId id="536" r:id="rId71"/>
    <p:sldId id="537" r:id="rId72"/>
    <p:sldId id="538" r:id="rId73"/>
    <p:sldId id="539" r:id="rId74"/>
    <p:sldId id="540" r:id="rId75"/>
    <p:sldId id="541" r:id="rId76"/>
    <p:sldId id="542" r:id="rId77"/>
    <p:sldId id="543" r:id="rId78"/>
    <p:sldId id="544" r:id="rId79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694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389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78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4733" algn="l" defTabSz="91389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1680" algn="l" defTabSz="91389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8625" algn="l" defTabSz="91389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5572" algn="l" defTabSz="913894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D8FA"/>
    <a:srgbClr val="A1D05C"/>
    <a:srgbClr val="5B93D7"/>
    <a:srgbClr val="F2974C"/>
    <a:srgbClr val="D0DC30"/>
    <a:srgbClr val="FF9900"/>
    <a:srgbClr val="E97C2B"/>
    <a:srgbClr val="ADDB7B"/>
    <a:srgbClr val="E47866"/>
    <a:srgbClr val="8EB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1" autoAdjust="0"/>
    <p:restoredTop sz="93273" autoAdjust="0"/>
  </p:normalViewPr>
  <p:slideViewPr>
    <p:cSldViewPr>
      <p:cViewPr>
        <p:scale>
          <a:sx n="70" d="100"/>
          <a:sy n="70" d="100"/>
        </p:scale>
        <p:origin x="-586" y="-216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32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Excel33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4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5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9090942409096581E-2"/>
          <c:y val="6.6415078552350959E-2"/>
          <c:w val="0.89333321116664555"/>
          <c:h val="0.633997769366151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elete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elete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47276416"/>
        <c:axId val="47277952"/>
        <c:axId val="0"/>
      </c:bar3DChart>
      <c:catAx>
        <c:axId val="4727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7277952"/>
        <c:crosses val="autoZero"/>
        <c:auto val="1"/>
        <c:lblAlgn val="ctr"/>
        <c:lblOffset val="100"/>
        <c:noMultiLvlLbl val="0"/>
      </c:catAx>
      <c:valAx>
        <c:axId val="472779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7276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0851792748542393E-2"/>
          <c:w val="1"/>
          <c:h val="0.92627173213135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chemeClr val="accent6"/>
              </a:solidFill>
            </c:spPr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Возврат остатков субсидий,субвенций, иных м/б трансфертов прошлых лет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175296</c:v>
                </c:pt>
                <c:pt idx="1">
                  <c:v>628289.69999999856</c:v>
                </c:pt>
                <c:pt idx="2">
                  <c:v>522988.1</c:v>
                </c:pt>
                <c:pt idx="3">
                  <c:v>35416.1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240532249743034"/>
          <c:y val="2.9853751612480012E-2"/>
          <c:w val="0.49871441847191456"/>
          <c:h val="0.94567939254243016"/>
        </c:manualLayout>
      </c:layout>
      <c:barChart>
        <c:barDir val="bar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6730496"/>
        <c:axId val="61759872"/>
      </c:barChart>
      <c:catAx>
        <c:axId val="116730496"/>
        <c:scaling>
          <c:orientation val="minMax"/>
        </c:scaling>
        <c:delete val="1"/>
        <c:axPos val="l"/>
        <c:majorTickMark val="none"/>
        <c:minorTickMark val="none"/>
        <c:tickLblPos val="none"/>
        <c:crossAx val="61759872"/>
        <c:crosses val="autoZero"/>
        <c:auto val="1"/>
        <c:lblAlgn val="ctr"/>
        <c:lblOffset val="100"/>
        <c:noMultiLvlLbl val="0"/>
      </c:catAx>
      <c:valAx>
        <c:axId val="6175987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one"/>
        <c:crossAx val="116730496"/>
        <c:crosses val="autoZero"/>
        <c:crossBetween val="between"/>
      </c:valAx>
    </c:plotArea>
    <c:plotVisOnly val="1"/>
    <c:dispBlanksAs val="gap"/>
    <c:showDLblsOverMax val="0"/>
  </c:chart>
  <c:spPr>
    <a:solidFill>
      <a:prstClr val="white">
        <a:alpha val="70000"/>
      </a:prstClr>
    </a:solidFill>
    <a:ln w="28575">
      <a:solidFill>
        <a:schemeClr val="tx2"/>
      </a:solidFill>
    </a:ln>
  </c:sp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665668943293691E-2"/>
          <c:y val="0.10542603054473859"/>
          <c:w val="0.75329196546055965"/>
          <c:h val="0.894573969455242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Lbls>
            <c:dLbl>
              <c:idx val="0"/>
              <c:layout>
                <c:manualLayout>
                  <c:x val="-0.16526908303176563"/>
                  <c:y val="-1.524469842328104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ДФЛ 7,1%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8744692367274313"/>
                  <c:y val="-0.13935394043014221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УСН </a:t>
                    </a:r>
                    <a:r>
                      <a:rPr lang="ru-RU" sz="1000" dirty="0" smtClean="0"/>
                      <a:t>0,4%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7404369289920403E-2"/>
                  <c:y val="-0.1739272327628374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алог на имущество 0,5%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1507564479749542E-3"/>
                  <c:y val="-0.10077488213835309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З</a:t>
                    </a:r>
                    <a:r>
                      <a:rPr lang="ru-RU" sz="1000" dirty="0" smtClean="0"/>
                      <a:t>емельный налог 3,0%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5505716723643983E-4"/>
                  <c:y val="-5.4061563462987107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А</a:t>
                    </a:r>
                    <a:r>
                      <a:rPr lang="ru-RU" sz="1000" dirty="0" smtClean="0"/>
                      <a:t>рендная плата 1,6%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7.7258845310679766E-2"/>
                  <c:y val="2.2192041075296681E-3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П</a:t>
                    </a:r>
                    <a:r>
                      <a:rPr lang="ru-RU" sz="1000" dirty="0" smtClean="0"/>
                      <a:t>латные услуги 1,2%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663913290981809E-2"/>
                  <c:y val="5.3595227848488761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ругие доходы 3,1%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3327977518561896E-2"/>
                  <c:y val="8.7492537002469492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отация </a:t>
                    </a:r>
                  </a:p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dirty="0" smtClean="0"/>
                      <a:t>6,2%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19371312551960534"/>
                  <c:y val="0.10816853971356413"/>
                </c:manualLayout>
              </c:layout>
              <c:tx>
                <c:rich>
                  <a:bodyPr/>
                  <a:lstStyle/>
                  <a:p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оходы от продажи материальных и нематериальных активов 0,3%</a:t>
                    </a:r>
                    <a:endParaRPr lang="ru-RU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9.1838428052134796E-2"/>
                  <c:y val="0.13297873379382019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С</a:t>
                    </a:r>
                    <a:r>
                      <a:rPr lang="ru-RU" sz="1000" dirty="0" smtClean="0"/>
                      <a:t>убсидии, субвенции,                                                                                                                                                            иные  межбюджетные</a:t>
                    </a:r>
                    <a:r>
                      <a:rPr lang="ru-RU" sz="1000" baseline="0" dirty="0" smtClean="0"/>
                      <a:t> трансферты  76,6%</a:t>
                    </a:r>
                    <a:r>
                      <a:rPr lang="ru-RU" sz="1000" dirty="0" smtClean="0"/>
                      <a:t>                                           </a:t>
                    </a:r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>
                <a:solidFill>
                  <a:schemeClr val="accent1"/>
                </a:solidFill>
                <a:prstDash val="solid"/>
              </a:ln>
            </c:spPr>
            <c:txPr>
              <a:bodyPr/>
              <a:lstStyle/>
              <a:p>
                <a:pPr>
                  <a:defRPr sz="12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УСН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Арендная плата</c:v>
                </c:pt>
                <c:pt idx="5">
                  <c:v>Платные услуги</c:v>
                </c:pt>
                <c:pt idx="6">
                  <c:v>Другие доходы</c:v>
                </c:pt>
                <c:pt idx="7">
                  <c:v>Дотация</c:v>
                </c:pt>
                <c:pt idx="8">
                  <c:v>Доходы от продажи материальных и нематериальных активов</c:v>
                </c:pt>
                <c:pt idx="9">
                  <c:v>Субсидии, субвенции, иные 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7.0999999999999994E-2</c:v>
                </c:pt>
                <c:pt idx="1">
                  <c:v>4.0000000000000062E-3</c:v>
                </c:pt>
                <c:pt idx="2">
                  <c:v>5.0000000000000062E-3</c:v>
                </c:pt>
                <c:pt idx="3">
                  <c:v>3.0000000000000002E-2</c:v>
                </c:pt>
                <c:pt idx="4">
                  <c:v>1.6000000000000021E-2</c:v>
                </c:pt>
                <c:pt idx="5">
                  <c:v>1.2E-2</c:v>
                </c:pt>
                <c:pt idx="6">
                  <c:v>3.1000000000000034E-2</c:v>
                </c:pt>
                <c:pt idx="7">
                  <c:v>6.2000000000000034E-2</c:v>
                </c:pt>
                <c:pt idx="8">
                  <c:v>3.0000000000000035E-3</c:v>
                </c:pt>
                <c:pt idx="9">
                  <c:v>0.7660000000000009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495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959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644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216,8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556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106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(утвержено)</c:v>
                </c:pt>
                <c:pt idx="1">
                  <c:v>2021 (оценка)</c:v>
                </c:pt>
                <c:pt idx="2">
                  <c:v>2022 (проект)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495959</c:v>
                </c:pt>
                <c:pt idx="1">
                  <c:v>644216.80000000005</c:v>
                </c:pt>
                <c:pt idx="2">
                  <c:v>556106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5492608"/>
        <c:axId val="55494144"/>
        <c:axId val="56050560"/>
      </c:bar3DChart>
      <c:catAx>
        <c:axId val="55492608"/>
        <c:scaling>
          <c:orientation val="minMax"/>
        </c:scaling>
        <c:delete val="0"/>
        <c:axPos val="b"/>
        <c:majorTickMark val="out"/>
        <c:minorTickMark val="none"/>
        <c:tickLblPos val="nextTo"/>
        <c:crossAx val="55494144"/>
        <c:crosses val="autoZero"/>
        <c:auto val="1"/>
        <c:lblAlgn val="ctr"/>
        <c:lblOffset val="100"/>
        <c:noMultiLvlLbl val="0"/>
      </c:catAx>
      <c:valAx>
        <c:axId val="55494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55492608"/>
        <c:crosses val="autoZero"/>
        <c:crossBetween val="between"/>
      </c:valAx>
      <c:serAx>
        <c:axId val="56050560"/>
        <c:scaling>
          <c:orientation val="minMax"/>
        </c:scaling>
        <c:delete val="1"/>
        <c:axPos val="b"/>
        <c:majorTickMark val="out"/>
        <c:minorTickMark val="none"/>
        <c:tickLblPos val="none"/>
        <c:crossAx val="5549414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284422456235778"/>
          <c:y val="0.10158659057004475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4730055632656489"/>
                  <c:y val="-0.1523798858550674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174524962704922"/>
                  <c:y val="0.1460307239444393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473.3</c:v>
                </c:pt>
                <c:pt idx="1">
                  <c:v>126.2</c:v>
                </c:pt>
                <c:pt idx="2">
                  <c:v>0.60000000000000064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explosion val="1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41707108454787462"/>
                  <c:y val="-0.50635728720150519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 smtClean="0"/>
                      <a:t>2</a:t>
                    </a:r>
                    <a:r>
                      <a:rPr lang="ru-RU" sz="900" b="1" dirty="0" smtClean="0"/>
                      <a:t>1</a:t>
                    </a:r>
                    <a:r>
                      <a:rPr lang="en-US" sz="900" dirty="0" smtClean="0"/>
                      <a:t>,</a:t>
                    </a:r>
                    <a:r>
                      <a:rPr lang="ru-RU" sz="900" dirty="0" smtClean="0"/>
                      <a:t>8</a:t>
                    </a:r>
                    <a:r>
                      <a:rPr lang="en-US" sz="900" dirty="0" smtClean="0"/>
                      <a:t>%</a:t>
                    </a:r>
                    <a:endParaRPr lang="en-US" sz="900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8665319626085267"/>
                  <c:y val="-7.0081916968514901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368055830423546E-2"/>
                  <c:y val="0.4939926711865277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78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450.9</c:v>
                </c:pt>
                <c:pt idx="1">
                  <c:v>125.5</c:v>
                </c:pt>
                <c:pt idx="2">
                  <c:v>0.60000000000000064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362550446371374"/>
          <c:y val="0.18900951228284021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explosion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39998920142541283"/>
                  <c:y val="-0.4742094043586248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22,</a:t>
                    </a:r>
                    <a:r>
                      <a:rPr lang="ru-RU" sz="1100" dirty="0" smtClean="0"/>
                      <a:t>5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3391380462778919"/>
                  <c:y val="-3.405078529634087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0,2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5514321806491388E-2"/>
                  <c:y val="0.57008659472334189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7</a:t>
                    </a:r>
                    <a:r>
                      <a:rPr lang="ru-RU" sz="1100" dirty="0" smtClean="0"/>
                      <a:t>7,3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430.8</c:v>
                </c:pt>
                <c:pt idx="1">
                  <c:v>125.3</c:v>
                </c:pt>
                <c:pt idx="2">
                  <c:v>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347886079037655"/>
          <c:y val="0.10158659057004475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2974C"/>
            </a:solidFill>
          </c:spPr>
          <c:explosion val="15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418.4</c:v>
                </c:pt>
                <c:pt idx="1">
                  <c:v>225.8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767648573667967"/>
          <c:y val="4.8888768663972265E-2"/>
          <c:w val="0.74232351426333065"/>
          <c:h val="0.80044711057911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(план)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214053</c:v>
                </c:pt>
                <c:pt idx="1">
                  <c:v>229679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0730624"/>
        <c:axId val="150732160"/>
        <c:axId val="0"/>
      </c:bar3DChart>
      <c:catAx>
        <c:axId val="15073062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0732160"/>
        <c:crosses val="autoZero"/>
        <c:auto val="1"/>
        <c:lblAlgn val="ctr"/>
        <c:lblOffset val="100"/>
        <c:noMultiLvlLbl val="0"/>
      </c:catAx>
      <c:valAx>
        <c:axId val="150732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730624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1658943854234299"/>
          <c:y val="8.9206881408072064E-2"/>
          <c:w val="0.76785584155035558"/>
          <c:h val="0.8075858486702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20000</c:v>
                </c:pt>
                <c:pt idx="1">
                  <c:v>20070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0987520"/>
        <c:axId val="150989056"/>
        <c:axId val="0"/>
      </c:bar3DChart>
      <c:catAx>
        <c:axId val="1509875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0989056"/>
        <c:crosses val="autoZero"/>
        <c:auto val="1"/>
        <c:lblAlgn val="ctr"/>
        <c:lblOffset val="100"/>
        <c:noMultiLvlLbl val="0"/>
      </c:catAx>
      <c:valAx>
        <c:axId val="1509890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50987520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 algn="ctr"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9090942409096598E-2"/>
          <c:y val="6.6415078552350959E-2"/>
          <c:w val="0.89333321116664532"/>
          <c:h val="0.633997769366151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elete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elete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47307392"/>
        <c:axId val="47309184"/>
        <c:axId val="0"/>
      </c:bar3DChart>
      <c:catAx>
        <c:axId val="47307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7309184"/>
        <c:crosses val="autoZero"/>
        <c:auto val="1"/>
        <c:lblAlgn val="ctr"/>
        <c:lblOffset val="100"/>
        <c:noMultiLvlLbl val="0"/>
      </c:catAx>
      <c:valAx>
        <c:axId val="47309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7307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11700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1197952"/>
        <c:axId val="151240704"/>
        <c:axId val="0"/>
      </c:bar3DChart>
      <c:catAx>
        <c:axId val="1511979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1240704"/>
        <c:crosses val="autoZero"/>
        <c:auto val="1"/>
        <c:lblAlgn val="ctr"/>
        <c:lblOffset val="100"/>
        <c:noMultiLvlLbl val="0"/>
      </c:catAx>
      <c:valAx>
        <c:axId val="15124070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51197952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2790219941431091"/>
          <c:y val="5.8980065377638807E-2"/>
          <c:w val="0.78320855003374479"/>
          <c:h val="0.852983883739286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2019 год (оценка)</c:v>
                </c:pt>
                <c:pt idx="1">
                  <c:v>2020 год (план)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0</c:v>
                </c:pt>
                <c:pt idx="1">
                  <c:v>12550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4194304"/>
        <c:axId val="154195840"/>
        <c:axId val="0"/>
      </c:bar3DChart>
      <c:catAx>
        <c:axId val="15419430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4195840"/>
        <c:crosses val="autoZero"/>
        <c:auto val="1"/>
        <c:lblAlgn val="ctr"/>
        <c:lblOffset val="100"/>
        <c:noMultiLvlLbl val="0"/>
      </c:catAx>
      <c:valAx>
        <c:axId val="15419584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54194304"/>
        <c:crosses val="autoZero"/>
        <c:crossBetween val="between"/>
        <c:majorUnit val="1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ЕСХН</a:t>
            </a:r>
          </a:p>
        </c:rich>
      </c:tx>
      <c:layout>
        <c:manualLayout>
          <c:xMode val="edge"/>
          <c:yMode val="edge"/>
          <c:x val="0.37527164573924165"/>
          <c:y val="2.7133737277054764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37200</c:v>
                </c:pt>
                <c:pt idx="1">
                  <c:v>30200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6297728"/>
        <c:axId val="56307712"/>
        <c:axId val="0"/>
      </c:bar3DChart>
      <c:catAx>
        <c:axId val="562977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56307712"/>
        <c:crosses val="autoZero"/>
        <c:auto val="1"/>
        <c:lblAlgn val="ctr"/>
        <c:lblOffset val="100"/>
        <c:noMultiLvlLbl val="0"/>
      </c:catAx>
      <c:valAx>
        <c:axId val="5630771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56297728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 algn="ctr"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37252419666888E-3"/>
          <c:y val="2.9941310904855998E-2"/>
          <c:w val="0.97355959972187778"/>
          <c:h val="0.819218431588097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83062044029494E-3"/>
                  <c:y val="0.10340007750555874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en-US" baseline="0" dirty="0" smtClean="0"/>
                      <a:t> </a:t>
                    </a:r>
                    <a:r>
                      <a:rPr lang="ru-RU" baseline="0" dirty="0" smtClean="0"/>
                      <a:t>500</a:t>
                    </a:r>
                    <a:r>
                      <a:rPr lang="en-US" baseline="0" dirty="0" smtClean="0"/>
                      <a:t>,0</a:t>
                    </a:r>
                    <a:endParaRPr lang="en-US" dirty="0"/>
                  </a:p>
                </c:rich>
              </c:tx>
              <c:spPr>
                <a:solidFill>
                  <a:schemeClr val="bg1"/>
                </a:solidFill>
                <a:ln w="19050">
                  <a:solidFill>
                    <a:schemeClr val="tx2"/>
                  </a:solidFill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5484606442908437E-3"/>
                  <c:y val="0.12920117702358017"/>
                </c:manualLayout>
              </c:layout>
              <c:tx>
                <c:rich>
                  <a:bodyPr/>
                  <a:lstStyle/>
                  <a:p>
                    <a:pPr>
                      <a:defRPr sz="2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00,0</a:t>
                    </a:r>
                    <a:endParaRPr lang="en-US" dirty="0"/>
                  </a:p>
                </c:rich>
              </c:tx>
              <c:spPr>
                <a:solidFill>
                  <a:schemeClr val="bg1"/>
                </a:solidFill>
                <a:ln w="19050">
                  <a:solidFill>
                    <a:schemeClr val="tx2"/>
                  </a:solidFill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 w="19050">
                <a:solidFill>
                  <a:schemeClr val="tx2"/>
                </a:solidFill>
              </a:ln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год (оценка)</c:v>
                </c:pt>
                <c:pt idx="1">
                  <c:v>2020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16000</c:v>
                </c:pt>
                <c:pt idx="1">
                  <c:v>16100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484096"/>
        <c:axId val="154485888"/>
        <c:axId val="0"/>
      </c:bar3DChart>
      <c:catAx>
        <c:axId val="1544840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4485888"/>
        <c:crosses val="autoZero"/>
        <c:auto val="1"/>
        <c:lblAlgn val="ctr"/>
        <c:lblOffset val="100"/>
        <c:noMultiLvlLbl val="0"/>
      </c:catAx>
      <c:valAx>
        <c:axId val="1544858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54484096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522565021417177E-2"/>
          <c:y val="3.5311738850471751E-2"/>
          <c:w val="0.87794118676334765"/>
          <c:h val="0.78107102905894688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5B93D7"/>
            </a:solidFill>
          </c:spPr>
          <c:dPt>
            <c:idx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0.85200000000000065</c:v>
                </c:pt>
                <c:pt idx="1">
                  <c:v>0.14800000000000019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"/>
          <c:w val="0.9724717800664946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2974C"/>
              </a:solidFill>
            </c:spPr>
          </c:dPt>
          <c:dPt>
            <c:idx val="1"/>
            <c:bubble3D val="0"/>
            <c:spPr>
              <a:solidFill>
                <a:srgbClr val="5B93D7"/>
              </a:solidFill>
            </c:spPr>
          </c:dPt>
          <c:dPt>
            <c:idx val="2"/>
            <c:bubble3D val="0"/>
            <c:spPr>
              <a:solidFill>
                <a:srgbClr val="5B93D7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 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0.82600000000000062</c:v>
                </c:pt>
                <c:pt idx="1">
                  <c:v>0.17400000000000004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309724073143832E-2"/>
          <c:y val="9.7423614516413612E-2"/>
          <c:w val="0.91748459183845577"/>
          <c:h val="0.89853598415918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1784571877875979"/>
                  <c:y val="0.1127063170746243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0.10100000000000002</c:v>
                </c:pt>
                <c:pt idx="1">
                  <c:v>0.89900000000000002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430891122371913E-2"/>
          <c:y val="5.1532941241499722E-2"/>
          <c:w val="0.93856907724773631"/>
          <c:h val="0.912000221731724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1427778649918056"/>
                  <c:y val="0.1069669745714065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0.1080000000000001</c:v>
                </c:pt>
                <c:pt idx="1">
                  <c:v>0.89200000000000002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b="1" i="0" u="none" strike="noStrike" baseline="0" dirty="0" smtClean="0"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b="1" i="0" u="none" strike="noStrike" baseline="0" dirty="0" smtClean="0">
                <a:effectLst/>
              </a:rPr>
              <a:t>ценка 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246200516326811E-2"/>
          <c:y val="0"/>
          <c:w val="0.63888780117327681"/>
          <c:h val="0.917546082563229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2021 года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2ED8FA"/>
              </a:solidFill>
            </c:spPr>
          </c:dPt>
          <c:dLbls>
            <c:dLbl>
              <c:idx val="0"/>
              <c:layout>
                <c:manualLayout>
                  <c:x val="1.0209020491347963E-2"/>
                  <c:y val="4.08930620362579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340678719313695"/>
                  <c:y val="-0.1479455986371886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115,4</a:t>
                    </a:r>
                    <a:r>
                      <a:rPr lang="ru-RU" baseline="0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28,7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3618129059106506E-2"/>
                  <c:y val="6.30589656704810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1,7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2545508126215745E-2"/>
                  <c:y val="5.39949264896493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0,7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645808024973546E-2"/>
                  <c:y val="1.59401055610801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4,2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</c:v>
                </c:pt>
                <c:pt idx="1">
                  <c:v>115.4</c:v>
                </c:pt>
                <c:pt idx="2">
                  <c:v>28.7</c:v>
                </c:pt>
                <c:pt idx="3">
                  <c:v>1.7</c:v>
                </c:pt>
                <c:pt idx="4">
                  <c:v>10.7</c:v>
                </c:pt>
                <c:pt idx="5">
                  <c:v>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2022</c:v>
                </c:pt>
              </c:strCache>
            </c:strRef>
          </c:tx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8.1</c:v>
                </c:pt>
                <c:pt idx="1">
                  <c:v>10.4</c:v>
                </c:pt>
                <c:pt idx="2">
                  <c:v>40.4</c:v>
                </c:pt>
                <c:pt idx="3">
                  <c:v>1.8</c:v>
                </c:pt>
                <c:pt idx="4">
                  <c:v>8.9</c:v>
                </c:pt>
                <c:pt idx="5">
                  <c:v>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2022 год</a:t>
            </a:r>
          </a:p>
          <a:p>
            <a:pPr>
              <a:defRPr sz="1600"/>
            </a:pPr>
            <a:r>
              <a:rPr lang="ru-RU" sz="1600" dirty="0" smtClean="0"/>
              <a:t>(план)</a:t>
            </a:r>
            <a:endParaRPr lang="ru-RU" sz="1600" dirty="0"/>
          </a:p>
        </c:rich>
      </c:tx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409475449904528E-4"/>
          <c:y val="3.2334370255156855E-2"/>
          <c:w val="0.63177239565974164"/>
          <c:h val="0.839980051967691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2022 года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2ED8FA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8,1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10,4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7367942724032513E-2"/>
                  <c:y val="-0.1884913250379589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40,4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1,8</a:t>
                    </a:r>
                    <a:r>
                      <a:rPr lang="ru-RU" dirty="0" smtClean="0"/>
                      <a:t> млн. 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8,9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3,</a:t>
                    </a:r>
                    <a:r>
                      <a:rPr lang="ru-RU" dirty="0" smtClean="0"/>
                      <a:t>8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за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8.1</c:v>
                </c:pt>
                <c:pt idx="1">
                  <c:v>10.4</c:v>
                </c:pt>
                <c:pt idx="2">
                  <c:v>40.4</c:v>
                </c:pt>
                <c:pt idx="3">
                  <c:v>1.8</c:v>
                </c:pt>
                <c:pt idx="4">
                  <c:v>8.9</c:v>
                </c:pt>
                <c:pt idx="5">
                  <c:v>3.9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05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0"/>
      <c:rotY val="0"/>
      <c:rAngAx val="0"/>
      <c:perspective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0.18402469170092275"/>
          <c:y val="0.13224529584287037"/>
          <c:w val="0.65514953983607804"/>
          <c:h val="0.83006967060359704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3142425889437785E-2"/>
                  <c:y val="-0.27983888593257084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2.Исполнение</a:t>
                    </a:r>
                    <a:endParaRPr lang="ru-RU" sz="12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118782527602866E-2"/>
                  <c:y val="0.25841956808189848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3.Отчётность</a:t>
                    </a:r>
                    <a:endParaRPr lang="ru-RU" sz="12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410976095982973E-2"/>
                  <c:y val="1.9305814233405566E-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ru-RU" sz="1200" b="1" i="0" dirty="0" smtClean="0">
                        <a:latin typeface="Times New Roman" pitchFamily="18" charset="0"/>
                        <a:cs typeface="Times New Roman" pitchFamily="18" charset="0"/>
                      </a:rPr>
                      <a:t>.Планирование</a:t>
                    </a:r>
                    <a:endParaRPr lang="ru-RU" sz="1200" b="1" i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1.Планирование</c:v>
                </c:pt>
                <c:pt idx="1">
                  <c:v>2.Исполнение</c:v>
                </c:pt>
                <c:pt idx="2">
                  <c:v>3.Отчётность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33.300000000000004</c:v>
                </c:pt>
                <c:pt idx="1">
                  <c:v>33.300000000000004</c:v>
                </c:pt>
                <c:pt idx="2">
                  <c:v>33.300000000000004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47740800"/>
        <c:axId val="47742336"/>
        <c:axId val="0"/>
      </c:bar3DChart>
      <c:catAx>
        <c:axId val="47740800"/>
        <c:scaling>
          <c:orientation val="minMax"/>
        </c:scaling>
        <c:delete val="1"/>
        <c:axPos val="l"/>
        <c:majorGridlines/>
        <c:majorTickMark val="out"/>
        <c:minorTickMark val="none"/>
        <c:tickLblPos val="none"/>
        <c:crossAx val="47742336"/>
        <c:crosses val="autoZero"/>
        <c:auto val="1"/>
        <c:lblAlgn val="ctr"/>
        <c:lblOffset val="100"/>
        <c:noMultiLvlLbl val="0"/>
      </c:catAx>
      <c:valAx>
        <c:axId val="4774233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one"/>
        <c:crossAx val="4774080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37252419666905E-3"/>
          <c:y val="8.9788795823812467E-2"/>
          <c:w val="0.97355959972187778"/>
          <c:h val="0.883814390909772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2020 год (оценка)</c:v>
                </c:pt>
                <c:pt idx="1">
                  <c:v>2021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1885266.7</c:v>
                </c:pt>
                <c:pt idx="1">
                  <c:v>3272687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647168"/>
        <c:axId val="155025792"/>
        <c:axId val="0"/>
      </c:bar3DChart>
      <c:catAx>
        <c:axId val="1546471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5025792"/>
        <c:crosses val="autoZero"/>
        <c:auto val="1"/>
        <c:lblAlgn val="ctr"/>
        <c:lblOffset val="100"/>
        <c:noMultiLvlLbl val="0"/>
      </c:catAx>
      <c:valAx>
        <c:axId val="155025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4647168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47799890414647"/>
          <c:y val="7.287451163741282E-2"/>
          <c:w val="0.50961535577303751"/>
          <c:h val="0.713464494237636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Pt>
            <c:idx val="3"/>
            <c:bubble3D val="0"/>
            <c:spPr>
              <a:solidFill>
                <a:srgbClr val="F2974C"/>
              </a:solidFill>
            </c:spPr>
          </c:dPt>
          <c:cat>
            <c:strRef>
              <c:f>Лист1!$A$2:$A$5</c:f>
              <c:strCache>
                <c:ptCount val="3"/>
                <c:pt idx="0">
                  <c:v>Социально-значимые расходы</c:v>
                </c:pt>
                <c:pt idx="1">
                  <c:v>Первоочередные расходы</c:v>
                </c:pt>
                <c:pt idx="2">
                  <c:v>Капитальные вложения в основные фонды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1093519.2</c:v>
                </c:pt>
                <c:pt idx="1">
                  <c:v>630379.5</c:v>
                </c:pt>
                <c:pt idx="2">
                  <c:v>1285965.3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4.3903579727475966E-2"/>
          <c:y val="0.7891115265469073"/>
          <c:w val="0.71378153083792939"/>
          <c:h val="0.21088847345309344"/>
        </c:manualLayout>
      </c:layout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71624435537576"/>
          <c:y val="0.1104186046511626"/>
          <c:w val="0.79941134133803449"/>
          <c:h val="0.788141549166819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4F81BD">
                    <a:shade val="30000"/>
                    <a:satMod val="115000"/>
                  </a:srgbClr>
                </a:gs>
                <a:gs pos="50000">
                  <a:srgbClr val="4F81BD">
                    <a:shade val="67500"/>
                    <a:satMod val="115000"/>
                  </a:srgbClr>
                </a:gs>
                <a:gs pos="100000">
                  <a:srgbClr val="4F81BD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cat>
            <c:numRef>
              <c:f>Лист1!$A$2:$A$13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3076</c:v>
                </c:pt>
                <c:pt idx="1">
                  <c:v>891128.1</c:v>
                </c:pt>
                <c:pt idx="2">
                  <c:v>15607</c:v>
                </c:pt>
                <c:pt idx="3">
                  <c:v>11084.3</c:v>
                </c:pt>
                <c:pt idx="4">
                  <c:v>14376.5</c:v>
                </c:pt>
                <c:pt idx="5">
                  <c:v>22853</c:v>
                </c:pt>
                <c:pt idx="6">
                  <c:v>26388.9</c:v>
                </c:pt>
                <c:pt idx="7">
                  <c:v>53809.8</c:v>
                </c:pt>
                <c:pt idx="8">
                  <c:v>116458.7</c:v>
                </c:pt>
                <c:pt idx="9">
                  <c:v>406643</c:v>
                </c:pt>
                <c:pt idx="10">
                  <c:v>153682.70000000001</c:v>
                </c:pt>
                <c:pt idx="11">
                  <c:v>1557579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5808896"/>
        <c:axId val="155810432"/>
      </c:barChart>
      <c:catAx>
        <c:axId val="155808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5810432"/>
        <c:crosses val="autoZero"/>
        <c:auto val="1"/>
        <c:lblAlgn val="ctr"/>
        <c:lblOffset val="100"/>
        <c:noMultiLvlLbl val="0"/>
      </c:catAx>
      <c:valAx>
        <c:axId val="155810432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one"/>
        <c:crossAx val="155808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42866056023594"/>
          <c:y val="4.9019259371596334E-3"/>
          <c:w val="0.67725564071696387"/>
          <c:h val="0.993596928358107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2055438997759432"/>
                  <c:y val="0.1428851912579773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500</a:t>
                    </a:r>
                    <a:r>
                      <a:rPr lang="ru-RU" sz="1400" dirty="0" smtClean="0"/>
                      <a:t>,0 </a:t>
                    </a:r>
                    <a:r>
                      <a:rPr lang="ru-RU" sz="1400" dirty="0" err="1" smtClean="0"/>
                      <a:t>т.р</a:t>
                    </a:r>
                    <a:r>
                      <a:rPr lang="ru-RU" sz="1400" dirty="0" smtClean="0"/>
                      <a:t>..</a:t>
                    </a:r>
                    <a:endParaRPr lang="en-US" sz="14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441886488637231"/>
                  <c:y val="7.6444738869388226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66</a:t>
                    </a:r>
                    <a:r>
                      <a:rPr lang="ru-RU" sz="1400" dirty="0" smtClean="0"/>
                      <a:t>,0 </a:t>
                    </a:r>
                    <a:r>
                      <a:rPr lang="ru-RU" sz="1400" dirty="0" err="1" smtClean="0"/>
                      <a:t>т.р</a:t>
                    </a:r>
                    <a:r>
                      <a:rPr lang="ru-RU" sz="1400" dirty="0" smtClean="0"/>
                      <a:t>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611874840398772"/>
                  <c:y val="-0.2657621842467332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510</a:t>
                    </a:r>
                    <a:r>
                      <a:rPr lang="ru-RU" dirty="0" smtClean="0"/>
                      <a:t>,0 </a:t>
                    </a:r>
                    <a:r>
                      <a:rPr lang="ru-RU" dirty="0" err="1" smtClean="0"/>
                      <a:t>т.р</a:t>
                    </a:r>
                    <a:r>
                      <a:rPr lang="ru-RU" dirty="0" smtClean="0"/>
                      <a:t>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мероприятия по развитию градостроительной
 деятельности</c:v>
                </c:pt>
                <c:pt idx="1">
                  <c:v>мероприятие по разработке стратегии социально-экономического развития городского округа на период до 2023г.</c:v>
                </c:pt>
                <c:pt idx="2">
                  <c:v>развитие и поддержка малого и среднего предпринимательства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500</c:v>
                </c:pt>
                <c:pt idx="1">
                  <c:v>66</c:v>
                </c:pt>
                <c:pt idx="2">
                  <c:v>2510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4">
            <a:lumMod val="20000"/>
            <a:lumOff val="80000"/>
          </a:schemeClr>
        </a:solidFill>
      </c:spPr>
    </c:sideWall>
    <c:backWall>
      <c:thickness val="0"/>
      <c:spPr>
        <a:solidFill>
          <a:schemeClr val="accent4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0"/>
          <c:y val="6.9433549644631914E-2"/>
          <c:w val="0.98538814046252887"/>
          <c:h val="0.897359100525327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365.2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63776"/>
        <c:axId val="197965312"/>
        <c:axId val="0"/>
      </c:bar3DChart>
      <c:catAx>
        <c:axId val="1979637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97965312"/>
        <c:crosses val="autoZero"/>
        <c:auto val="1"/>
        <c:lblAlgn val="ctr"/>
        <c:lblOffset val="100"/>
        <c:noMultiLvlLbl val="0"/>
      </c:catAx>
      <c:valAx>
        <c:axId val="19796531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9796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0190781957668E-2"/>
          <c:y val="0.2170740731935269"/>
          <c:w val="0.700487227768822"/>
          <c:h val="0.6865009834215963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>
                        <a:solidFill>
                          <a:schemeClr val="tx1"/>
                        </a:solidFill>
                      </a:rPr>
                      <a:t>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559829686715872E-3"/>
                  <c:y val="-3.70105069040623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,3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592011173060522E-2"/>
                  <c:y val="-7.031996311771901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0,0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2799148433577024E-3"/>
                  <c:y val="-4.07115575944685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</a:t>
                    </a:r>
                    <a:endParaRPr lang="en-US" dirty="0">
                      <a:solidFill>
                        <a:srgbClr val="0066FF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679489060146433E-3"/>
                  <c:y val="-4.4412608284874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3.7010506904062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  <c:pt idx="5">
                  <c:v>2024 г.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5.4</c:v>
                </c:pt>
                <c:pt idx="1">
                  <c:v>1.3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524864"/>
        <c:axId val="198034560"/>
      </c:lineChart>
      <c:catAx>
        <c:axId val="197524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8034560"/>
        <c:crosses val="autoZero"/>
        <c:auto val="1"/>
        <c:lblAlgn val="ctr"/>
        <c:lblOffset val="100"/>
        <c:noMultiLvlLbl val="0"/>
      </c:catAx>
      <c:valAx>
        <c:axId val="19803456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752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925415573055021E-2"/>
          <c:y val="5.7653510948676732E-2"/>
          <c:w val="0.64931321084864391"/>
          <c:h val="0.728555891228426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2974C"/>
            </a:solidFill>
          </c:spPr>
          <c:invertIfNegative val="0"/>
          <c:dLbls>
            <c:dLbl>
              <c:idx val="0"/>
              <c:layout>
                <c:manualLayout>
                  <c:x val="-5.555555555555555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 </a:t>
                    </a:r>
                    <a:r>
                      <a:rPr lang="ru-RU" dirty="0" smtClean="0"/>
                      <a:t>571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888888888888914E-2"/>
                  <c:y val="2.693583840872408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981,8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1 872,2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666666666666698E-2"/>
                  <c:y val="2.69358384087241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560,8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2021 год (оценка)</c:v>
                </c:pt>
                <c:pt idx="1">
                  <c:v>2022 год (проект)</c:v>
                </c:pt>
                <c:pt idx="2">
                  <c:v>2023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2571.9</c:v>
                </c:pt>
                <c:pt idx="1">
                  <c:v>3244.6</c:v>
                </c:pt>
                <c:pt idx="2" formatCode="0.0">
                  <c:v>1811.2</c:v>
                </c:pt>
                <c:pt idx="3">
                  <c:v>1570.4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3.1944444444444442E-2"/>
                  <c:y val="-3.23230060904687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 </a:t>
                    </a:r>
                    <a:r>
                      <a:rPr lang="ru-RU" dirty="0" smtClean="0"/>
                      <a:t>583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944444444444393E-2"/>
                  <c:y val="5.387167681744797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3 009,9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82E-2"/>
                  <c:y val="-2.96294222495963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1 872,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388888888888878E-2"/>
                  <c:y val="-3.50165899313411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560,8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2021 год (оценка)</c:v>
                </c:pt>
                <c:pt idx="1">
                  <c:v>2022 год (проект)</c:v>
                </c:pt>
                <c:pt idx="2">
                  <c:v>2023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2583.4</c:v>
                </c:pt>
                <c:pt idx="1">
                  <c:v>3272.7</c:v>
                </c:pt>
                <c:pt idx="2" formatCode="0.0">
                  <c:v>1811.2</c:v>
                </c:pt>
                <c:pt idx="3">
                  <c:v>1570.4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8541696"/>
        <c:axId val="48543232"/>
      </c:barChart>
      <c:catAx>
        <c:axId val="48541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8543232"/>
        <c:crosses val="autoZero"/>
        <c:auto val="1"/>
        <c:lblAlgn val="ctr"/>
        <c:lblOffset val="100"/>
        <c:noMultiLvlLbl val="0"/>
      </c:catAx>
      <c:valAx>
        <c:axId val="4854323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8541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602909011373998E-2"/>
          <c:y val="2.6119764819779682E-2"/>
          <c:w val="0.92039709098862643"/>
          <c:h val="0.7902855816593125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556,1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576,4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99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 (оценка)</c:v>
                </c:pt>
                <c:pt idx="1">
                  <c:v>2022 год (проект)</c:v>
                </c:pt>
                <c:pt idx="2">
                  <c:v>2023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644.20000000000005</c:v>
                </c:pt>
                <c:pt idx="1">
                  <c:v>556.1</c:v>
                </c:pt>
                <c:pt idx="2">
                  <c:v>576.4</c:v>
                </c:pt>
                <c:pt idx="3">
                  <c:v>599.5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2974C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ru-RU" dirty="0" smtClean="0"/>
                      <a:t>927,7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2 425,7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1 295,8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961,3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 (оценка)</c:v>
                </c:pt>
                <c:pt idx="1">
                  <c:v>2022 год (проект)</c:v>
                </c:pt>
                <c:pt idx="2">
                  <c:v>2023 год (проект)</c:v>
                </c:pt>
                <c:pt idx="3">
                  <c:v>2024 год (проект)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 formatCode="#,##0.00">
                  <c:v>1927.7</c:v>
                </c:pt>
                <c:pt idx="1">
                  <c:v>2425.6999999999998</c:v>
                </c:pt>
                <c:pt idx="2" formatCode="#,##0.00">
                  <c:v>1295.8</c:v>
                </c:pt>
                <c:pt idx="3" formatCode="General">
                  <c:v>961.3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55337728"/>
        <c:axId val="55339264"/>
      </c:barChart>
      <c:catAx>
        <c:axId val="55337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5339264"/>
        <c:crosses val="autoZero"/>
        <c:auto val="1"/>
        <c:lblAlgn val="ctr"/>
        <c:lblOffset val="100"/>
        <c:noMultiLvlLbl val="0"/>
      </c:catAx>
      <c:valAx>
        <c:axId val="5533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533772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283748468516475"/>
          <c:y val="1.4114731494018781E-3"/>
          <c:w val="1"/>
          <c:h val="0.92627173213135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chemeClr val="accent6"/>
              </a:solidFill>
            </c:spPr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Лист1!$A$2:$A$7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175296</c:v>
                </c:pt>
                <c:pt idx="1">
                  <c:v>1107600.7</c:v>
                </c:pt>
                <c:pt idx="2">
                  <c:v>534054.19999999856</c:v>
                </c:pt>
                <c:pt idx="3">
                  <c:v>108792.7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2759323038181"/>
          <c:y val="8.8184646150428384E-2"/>
          <c:w val="0.60399585231271302"/>
          <c:h val="0.823630707699148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166177</c:v>
                </c:pt>
                <c:pt idx="1">
                  <c:v>604287.5</c:v>
                </c:pt>
                <c:pt idx="2">
                  <c:v>495357.4</c:v>
                </c:pt>
                <c:pt idx="3">
                  <c:v>1351.8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8769849209173"/>
          <c:y val="0.15525289792182384"/>
          <c:w val="0.39546145762418172"/>
          <c:h val="0.70495303315615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102571</c:v>
                </c:pt>
                <c:pt idx="1">
                  <c:v>274452.40000000002</c:v>
                </c:pt>
                <c:pt idx="2">
                  <c:v>508089.59999999998</c:v>
                </c:pt>
                <c:pt idx="3">
                  <c:v>7551.8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\ ##0.0">
                  <c:v>115601</c:v>
                </c:pt>
                <c:pt idx="1">
                  <c:v>450014.6</c:v>
                </c:pt>
                <c:pt idx="2">
                  <c:v>520928.1</c:v>
                </c:pt>
                <c:pt idx="3">
                  <c:v>1315.8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5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3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9.gif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16343-8AFA-4378-859C-405F61600E58}" type="doc">
      <dgm:prSet loTypeId="urn:microsoft.com/office/officeart/2005/8/layout/hList7#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E69BB10A-77E6-4F35-B4AF-9ACAF76A1861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проекта бюджета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8D6BF4-5CEB-4C4D-84BC-CF55B164FB1D}" type="parTrans" cxnId="{2FB3FDCC-9F3E-4506-A419-202B8AF58DB1}">
      <dgm:prSet/>
      <dgm:spPr/>
      <dgm:t>
        <a:bodyPr/>
        <a:lstStyle/>
        <a:p>
          <a:endParaRPr lang="ru-RU"/>
        </a:p>
      </dgm:t>
    </dgm:pt>
    <dgm:pt modelId="{67C33981-F532-4BF6-BEBA-9275FA9B8107}" type="sibTrans" cxnId="{2FB3FDCC-9F3E-4506-A419-202B8AF58DB1}">
      <dgm:prSet/>
      <dgm:spPr/>
      <dgm:t>
        <a:bodyPr/>
        <a:lstStyle/>
        <a:p>
          <a:endParaRPr lang="ru-RU"/>
        </a:p>
      </dgm:t>
    </dgm:pt>
    <dgm:pt modelId="{5E826EF5-E7DE-4FF3-93D8-8DF83457E6C3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Исполнение бюджета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4304A2-B5E3-4DFE-94BC-AD61CE5FDCFB}" type="parTrans" cxnId="{04071B92-FA2B-42FF-A3F2-E3DCAC7DE129}">
      <dgm:prSet/>
      <dgm:spPr/>
      <dgm:t>
        <a:bodyPr/>
        <a:lstStyle/>
        <a:p>
          <a:endParaRPr lang="ru-RU"/>
        </a:p>
      </dgm:t>
    </dgm:pt>
    <dgm:pt modelId="{9771C493-960F-429C-971C-0D977A536D33}" type="sibTrans" cxnId="{04071B92-FA2B-42FF-A3F2-E3DCAC7DE129}">
      <dgm:prSet/>
      <dgm:spPr/>
      <dgm:t>
        <a:bodyPr/>
        <a:lstStyle/>
        <a:p>
          <a:endParaRPr lang="ru-RU"/>
        </a:p>
      </dgm:t>
    </dgm:pt>
    <dgm:pt modelId="{D6535960-089A-4E99-8DA2-949676741025}">
      <dgm:prSet phldrT="[Текст]" custT="1"/>
      <dgm:spPr/>
      <dgm:t>
        <a:bodyPr/>
        <a:lstStyle/>
        <a:p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и утверждение отчёта об исполнении бюджета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823A16-64B4-42A8-9F02-C1F0852AFFFB}" type="parTrans" cxnId="{C909B840-B898-49A3-A68E-1B64B8582237}">
      <dgm:prSet/>
      <dgm:spPr/>
      <dgm:t>
        <a:bodyPr/>
        <a:lstStyle/>
        <a:p>
          <a:endParaRPr lang="ru-RU"/>
        </a:p>
      </dgm:t>
    </dgm:pt>
    <dgm:pt modelId="{9708472E-3D95-4682-99AB-216C8E92DD74}" type="sibTrans" cxnId="{C909B840-B898-49A3-A68E-1B64B8582237}">
      <dgm:prSet/>
      <dgm:spPr/>
      <dgm:t>
        <a:bodyPr/>
        <a:lstStyle/>
        <a:p>
          <a:endParaRPr lang="ru-RU"/>
        </a:p>
      </dgm:t>
    </dgm:pt>
    <dgm:pt modelId="{35B1A864-A2CD-43DE-A153-97CE43A7AD1B}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проекта бюджета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9ACAD4D-4ED1-425B-8254-5E772EDC924E}" type="parTrans" cxnId="{74D1E4EF-64E8-4205-8BD6-626704334689}">
      <dgm:prSet/>
      <dgm:spPr/>
      <dgm:t>
        <a:bodyPr/>
        <a:lstStyle/>
        <a:p>
          <a:endParaRPr lang="ru-RU"/>
        </a:p>
      </dgm:t>
    </dgm:pt>
    <dgm:pt modelId="{F993A27F-6A6D-41BB-8BA8-32407A137DA0}" type="sibTrans" cxnId="{74D1E4EF-64E8-4205-8BD6-626704334689}">
      <dgm:prSet/>
      <dgm:spPr/>
      <dgm:t>
        <a:bodyPr/>
        <a:lstStyle/>
        <a:p>
          <a:endParaRPr lang="ru-RU"/>
        </a:p>
      </dgm:t>
    </dgm:pt>
    <dgm:pt modelId="{A446EDA6-F90A-4C35-B192-2C7D9C0E8273}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проекта бюджета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18F20C-1D8C-4239-A609-8815F21CD348}" type="parTrans" cxnId="{2B9DFEE8-2891-4389-B714-8FD252E947EA}">
      <dgm:prSet/>
      <dgm:spPr/>
      <dgm:t>
        <a:bodyPr/>
        <a:lstStyle/>
        <a:p>
          <a:endParaRPr lang="ru-RU"/>
        </a:p>
      </dgm:t>
    </dgm:pt>
    <dgm:pt modelId="{66A8760A-9634-4999-A195-02D0BB6E73F3}" type="sibTrans" cxnId="{2B9DFEE8-2891-4389-B714-8FD252E947EA}">
      <dgm:prSet/>
      <dgm:spPr/>
      <dgm:t>
        <a:bodyPr/>
        <a:lstStyle/>
        <a:p>
          <a:endParaRPr lang="ru-RU"/>
        </a:p>
      </dgm:t>
    </dgm:pt>
    <dgm:pt modelId="{C84ED4D9-79DB-406B-B21F-89DAEF540FD8}">
      <dgm:prSet phldrT="[Текст]" custT="1"/>
      <dgm:spPr/>
      <dgm:t>
        <a:bodyPr/>
        <a:lstStyle/>
        <a:p>
          <a:pPr algn="ctr"/>
          <a:endParaRPr lang="ru-RU" sz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и осуществление муниципального финансового контроля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754D5E-161D-4CCA-AC4D-62A9EC867895}" type="parTrans" cxnId="{039B4025-4DF4-4EE5-BF0F-E1764C0E4A09}">
      <dgm:prSet/>
      <dgm:spPr/>
      <dgm:t>
        <a:bodyPr/>
        <a:lstStyle/>
        <a:p>
          <a:endParaRPr lang="ru-RU"/>
        </a:p>
      </dgm:t>
    </dgm:pt>
    <dgm:pt modelId="{2838E452-F326-4E6F-AAFD-E8D033E523A2}" type="sibTrans" cxnId="{039B4025-4DF4-4EE5-BF0F-E1764C0E4A09}">
      <dgm:prSet/>
      <dgm:spPr/>
      <dgm:t>
        <a:bodyPr/>
        <a:lstStyle/>
        <a:p>
          <a:endParaRPr lang="ru-RU"/>
        </a:p>
      </dgm:t>
    </dgm:pt>
    <dgm:pt modelId="{9032A99A-1E13-4D10-9C8F-6BC2FDE432AF}">
      <dgm:prSet custT="1"/>
      <dgm:spPr/>
      <dgm:t>
        <a:bodyPr/>
        <a:lstStyle/>
        <a:p>
          <a:pPr algn="ctr"/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44037B-61D6-4DF7-9EAA-AD6160422716}" type="parTrans" cxnId="{6A129A96-5E2A-49B1-874F-55CC4D551683}">
      <dgm:prSet/>
      <dgm:spPr/>
      <dgm:t>
        <a:bodyPr/>
        <a:lstStyle/>
        <a:p>
          <a:endParaRPr lang="ru-RU"/>
        </a:p>
      </dgm:t>
    </dgm:pt>
    <dgm:pt modelId="{17E16280-6E2F-42E5-B676-4F2F1B0F819A}" type="sibTrans" cxnId="{6A129A96-5E2A-49B1-874F-55CC4D551683}">
      <dgm:prSet/>
      <dgm:spPr/>
      <dgm:t>
        <a:bodyPr/>
        <a:lstStyle/>
        <a:p>
          <a:endParaRPr lang="ru-RU"/>
        </a:p>
      </dgm:t>
    </dgm:pt>
    <dgm:pt modelId="{EF1FA245-9EAF-4FD9-8F99-B0D38F748CBE}" type="pres">
      <dgm:prSet presAssocID="{87316343-8AFA-4378-859C-405F61600E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EBF606-6C55-419D-B026-3FA7D37C0398}" type="pres">
      <dgm:prSet presAssocID="{87316343-8AFA-4378-859C-405F61600E58}" presName="fgShape" presStyleLbl="fgShp" presStyleIdx="0" presStyleCnt="1" custScaleY="100000" custLinFactNeighborX="2071" custLinFactNeighborY="29427"/>
      <dgm:spPr/>
      <dgm:t>
        <a:bodyPr/>
        <a:lstStyle/>
        <a:p>
          <a:endParaRPr lang="ru-RU"/>
        </a:p>
      </dgm:t>
    </dgm:pt>
    <dgm:pt modelId="{B4741C1A-B70C-4FE4-A3D6-EDDEB26F8AD1}" type="pres">
      <dgm:prSet presAssocID="{87316343-8AFA-4378-859C-405F61600E58}" presName="linComp" presStyleCnt="0"/>
      <dgm:spPr/>
      <dgm:t>
        <a:bodyPr/>
        <a:lstStyle/>
        <a:p>
          <a:endParaRPr lang="ru-RU"/>
        </a:p>
      </dgm:t>
    </dgm:pt>
    <dgm:pt modelId="{291EFB8B-437B-4A27-ACF6-CAA7929DC64E}" type="pres">
      <dgm:prSet presAssocID="{E69BB10A-77E6-4F35-B4AF-9ACAF76A1861}" presName="compNode" presStyleCnt="0"/>
      <dgm:spPr/>
      <dgm:t>
        <a:bodyPr/>
        <a:lstStyle/>
        <a:p>
          <a:endParaRPr lang="ru-RU"/>
        </a:p>
      </dgm:t>
    </dgm:pt>
    <dgm:pt modelId="{339FEBE1-6288-403A-AC0F-0E37DDAF67E1}" type="pres">
      <dgm:prSet presAssocID="{E69BB10A-77E6-4F35-B4AF-9ACAF76A1861}" presName="bkgdShape" presStyleLbl="node1" presStyleIdx="0" presStyleCnt="6" custScaleX="137182" custLinFactNeighborX="-7"/>
      <dgm:spPr/>
      <dgm:t>
        <a:bodyPr/>
        <a:lstStyle/>
        <a:p>
          <a:endParaRPr lang="ru-RU"/>
        </a:p>
      </dgm:t>
    </dgm:pt>
    <dgm:pt modelId="{744CC12A-D99D-4E3D-A06B-254746541672}" type="pres">
      <dgm:prSet presAssocID="{E69BB10A-77E6-4F35-B4AF-9ACAF76A1861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61B6E-6D96-4297-BF1D-374B03E703C1}" type="pres">
      <dgm:prSet presAssocID="{E69BB10A-77E6-4F35-B4AF-9ACAF76A1861}" presName="invisiNode" presStyleLbl="node1" presStyleIdx="0" presStyleCnt="6"/>
      <dgm:spPr/>
      <dgm:t>
        <a:bodyPr/>
        <a:lstStyle/>
        <a:p>
          <a:endParaRPr lang="ru-RU"/>
        </a:p>
      </dgm:t>
    </dgm:pt>
    <dgm:pt modelId="{7F395C63-80FC-418D-939A-940548D748D6}" type="pres">
      <dgm:prSet presAssocID="{E69BB10A-77E6-4F35-B4AF-9ACAF76A1861}" presName="imagNode" presStyleLbl="fgImgPlace1" presStyleIdx="0" presStyleCnt="6" custScaleX="102886" custScaleY="693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1A8B7EB-CD2C-4E1B-98C0-444338E4683A}" type="pres">
      <dgm:prSet presAssocID="{67C33981-F532-4BF6-BEBA-9275FA9B810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A618481-CB32-4788-8215-5C71CAB90F2C}" type="pres">
      <dgm:prSet presAssocID="{35B1A864-A2CD-43DE-A153-97CE43A7AD1B}" presName="compNode" presStyleCnt="0"/>
      <dgm:spPr/>
      <dgm:t>
        <a:bodyPr/>
        <a:lstStyle/>
        <a:p>
          <a:endParaRPr lang="ru-RU"/>
        </a:p>
      </dgm:t>
    </dgm:pt>
    <dgm:pt modelId="{9429C200-C6ED-4B54-A1EB-37CCD054D82B}" type="pres">
      <dgm:prSet presAssocID="{35B1A864-A2CD-43DE-A153-97CE43A7AD1B}" presName="bkgdShape" presStyleLbl="node1" presStyleIdx="1" presStyleCnt="6" custScaleX="165896" custLinFactNeighborX="-64" custLinFactNeighborY="1900"/>
      <dgm:spPr/>
      <dgm:t>
        <a:bodyPr/>
        <a:lstStyle/>
        <a:p>
          <a:endParaRPr lang="ru-RU"/>
        </a:p>
      </dgm:t>
    </dgm:pt>
    <dgm:pt modelId="{AAFE3E6B-C189-4DF2-AE3D-B36380A6DE56}" type="pres">
      <dgm:prSet presAssocID="{35B1A864-A2CD-43DE-A153-97CE43A7AD1B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00EE6-C451-4461-8D68-A03963FF9CFD}" type="pres">
      <dgm:prSet presAssocID="{35B1A864-A2CD-43DE-A153-97CE43A7AD1B}" presName="invisiNode" presStyleLbl="node1" presStyleIdx="1" presStyleCnt="6"/>
      <dgm:spPr/>
      <dgm:t>
        <a:bodyPr/>
        <a:lstStyle/>
        <a:p>
          <a:endParaRPr lang="ru-RU"/>
        </a:p>
      </dgm:t>
    </dgm:pt>
    <dgm:pt modelId="{FBB88FA0-819F-4A10-A120-9C111774DC5E}" type="pres">
      <dgm:prSet presAssocID="{35B1A864-A2CD-43DE-A153-97CE43A7AD1B}" presName="imagNode" presStyleLbl="fgImgPlace1" presStyleIdx="1" presStyleCnt="6" custScaleX="104413" custScaleY="693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B543DCA-1A73-4101-93D1-4CF41063FDBE}" type="pres">
      <dgm:prSet presAssocID="{F993A27F-6A6D-41BB-8BA8-32407A137DA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32CEE54-8375-453B-BC82-905DFD8DED9E}" type="pres">
      <dgm:prSet presAssocID="{A446EDA6-F90A-4C35-B192-2C7D9C0E8273}" presName="compNode" presStyleCnt="0"/>
      <dgm:spPr/>
      <dgm:t>
        <a:bodyPr/>
        <a:lstStyle/>
        <a:p>
          <a:endParaRPr lang="ru-RU"/>
        </a:p>
      </dgm:t>
    </dgm:pt>
    <dgm:pt modelId="{671E2EE3-DFE9-4EF9-92A8-DE1292CDE64B}" type="pres">
      <dgm:prSet presAssocID="{A446EDA6-F90A-4C35-B192-2C7D9C0E8273}" presName="bkgdShape" presStyleLbl="node1" presStyleIdx="2" presStyleCnt="6" custScaleX="163542"/>
      <dgm:spPr/>
      <dgm:t>
        <a:bodyPr/>
        <a:lstStyle/>
        <a:p>
          <a:endParaRPr lang="ru-RU"/>
        </a:p>
      </dgm:t>
    </dgm:pt>
    <dgm:pt modelId="{0E687351-BA44-4EAF-92EC-A3042B41866E}" type="pres">
      <dgm:prSet presAssocID="{A446EDA6-F90A-4C35-B192-2C7D9C0E8273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C17E5B-D3E3-4132-A162-7631C716DB60}" type="pres">
      <dgm:prSet presAssocID="{A446EDA6-F90A-4C35-B192-2C7D9C0E8273}" presName="invisiNode" presStyleLbl="node1" presStyleIdx="2" presStyleCnt="6"/>
      <dgm:spPr/>
      <dgm:t>
        <a:bodyPr/>
        <a:lstStyle/>
        <a:p>
          <a:endParaRPr lang="ru-RU"/>
        </a:p>
      </dgm:t>
    </dgm:pt>
    <dgm:pt modelId="{9C61502B-E17B-40A6-B7F0-818D9E252AED}" type="pres">
      <dgm:prSet presAssocID="{A446EDA6-F90A-4C35-B192-2C7D9C0E8273}" presName="imagNode" presStyleLbl="fgImgPlace1" presStyleIdx="2" presStyleCnt="6" custScaleX="125087" custScaleY="6939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5B2386E-DEAE-4112-9EFC-AE5DF7E704F2}" type="pres">
      <dgm:prSet presAssocID="{66A8760A-9634-4999-A195-02D0BB6E73F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3A72763-20B9-4830-BA7F-D1AA7EA98C08}" type="pres">
      <dgm:prSet presAssocID="{5E826EF5-E7DE-4FF3-93D8-8DF83457E6C3}" presName="compNode" presStyleCnt="0"/>
      <dgm:spPr/>
      <dgm:t>
        <a:bodyPr/>
        <a:lstStyle/>
        <a:p>
          <a:endParaRPr lang="ru-RU"/>
        </a:p>
      </dgm:t>
    </dgm:pt>
    <dgm:pt modelId="{FE32C1F2-EFE2-45B5-B7F5-9EB6998FC869}" type="pres">
      <dgm:prSet presAssocID="{5E826EF5-E7DE-4FF3-93D8-8DF83457E6C3}" presName="bkgdShape" presStyleLbl="node1" presStyleIdx="3" presStyleCnt="6" custScaleX="150224"/>
      <dgm:spPr/>
      <dgm:t>
        <a:bodyPr/>
        <a:lstStyle/>
        <a:p>
          <a:endParaRPr lang="ru-RU"/>
        </a:p>
      </dgm:t>
    </dgm:pt>
    <dgm:pt modelId="{99F4E636-5F4D-4D5C-80B4-28AB658F1FDE}" type="pres">
      <dgm:prSet presAssocID="{5E826EF5-E7DE-4FF3-93D8-8DF83457E6C3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56065-9CBD-4335-A167-5DA9F5A68346}" type="pres">
      <dgm:prSet presAssocID="{5E826EF5-E7DE-4FF3-93D8-8DF83457E6C3}" presName="invisiNode" presStyleLbl="node1" presStyleIdx="3" presStyleCnt="6"/>
      <dgm:spPr/>
      <dgm:t>
        <a:bodyPr/>
        <a:lstStyle/>
        <a:p>
          <a:endParaRPr lang="ru-RU"/>
        </a:p>
      </dgm:t>
    </dgm:pt>
    <dgm:pt modelId="{E9E1D696-C267-4AE4-A663-35BB4B024EC2}" type="pres">
      <dgm:prSet presAssocID="{5E826EF5-E7DE-4FF3-93D8-8DF83457E6C3}" presName="imagNode" presStyleLbl="fgImgPlace1" presStyleIdx="3" presStyleCnt="6" custScaleX="115244" custScaleY="6939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6A676C7-6B77-42B6-80A1-8BF66B7E0A3B}" type="pres">
      <dgm:prSet presAssocID="{9771C493-960F-429C-971C-0D977A536D3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0660665-AB89-4CEE-8C44-207D8B569576}" type="pres">
      <dgm:prSet presAssocID="{D6535960-089A-4E99-8DA2-949676741025}" presName="compNode" presStyleCnt="0"/>
      <dgm:spPr/>
      <dgm:t>
        <a:bodyPr/>
        <a:lstStyle/>
        <a:p>
          <a:endParaRPr lang="ru-RU"/>
        </a:p>
      </dgm:t>
    </dgm:pt>
    <dgm:pt modelId="{2D10B7FA-27EA-4CF6-8AAE-A239A44E6CC5}" type="pres">
      <dgm:prSet presAssocID="{D6535960-089A-4E99-8DA2-949676741025}" presName="bkgdShape" presStyleLbl="node1" presStyleIdx="4" presStyleCnt="6" custScaleX="166610"/>
      <dgm:spPr/>
      <dgm:t>
        <a:bodyPr/>
        <a:lstStyle/>
        <a:p>
          <a:endParaRPr lang="ru-RU"/>
        </a:p>
      </dgm:t>
    </dgm:pt>
    <dgm:pt modelId="{08E4363C-DD6E-4F25-93E7-4E7070A0471C}" type="pres">
      <dgm:prSet presAssocID="{D6535960-089A-4E99-8DA2-949676741025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397C1-B969-4657-A3EB-F9DED8AC6C3E}" type="pres">
      <dgm:prSet presAssocID="{D6535960-089A-4E99-8DA2-949676741025}" presName="invisiNode" presStyleLbl="node1" presStyleIdx="4" presStyleCnt="6"/>
      <dgm:spPr/>
      <dgm:t>
        <a:bodyPr/>
        <a:lstStyle/>
        <a:p>
          <a:endParaRPr lang="ru-RU"/>
        </a:p>
      </dgm:t>
    </dgm:pt>
    <dgm:pt modelId="{A5306259-DC9C-4237-AA4C-2EF1DA534C59}" type="pres">
      <dgm:prSet presAssocID="{D6535960-089A-4E99-8DA2-949676741025}" presName="imagNode" presStyleLbl="fgImgPlace1" presStyleIdx="4" presStyleCnt="6" custScaleX="125731" custScaleY="6939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1FEDCD-EF31-424D-9A84-83671E4E39B6}" type="pres">
      <dgm:prSet presAssocID="{9708472E-3D95-4682-99AB-216C8E92DD7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05F49E1-31C6-4815-B164-A1936EE8EC61}" type="pres">
      <dgm:prSet presAssocID="{C84ED4D9-79DB-406B-B21F-89DAEF540FD8}" presName="compNode" presStyleCnt="0"/>
      <dgm:spPr/>
      <dgm:t>
        <a:bodyPr/>
        <a:lstStyle/>
        <a:p>
          <a:endParaRPr lang="ru-RU"/>
        </a:p>
      </dgm:t>
    </dgm:pt>
    <dgm:pt modelId="{F6D26908-D223-4909-8F4C-E1ADDF65FD05}" type="pres">
      <dgm:prSet presAssocID="{C84ED4D9-79DB-406B-B21F-89DAEF540FD8}" presName="bkgdShape" presStyleLbl="node1" presStyleIdx="5" presStyleCnt="6" custScaleX="188316"/>
      <dgm:spPr/>
      <dgm:t>
        <a:bodyPr/>
        <a:lstStyle/>
        <a:p>
          <a:endParaRPr lang="ru-RU"/>
        </a:p>
      </dgm:t>
    </dgm:pt>
    <dgm:pt modelId="{E27FD7C5-3D83-4220-8B8A-4AC9E9B6375C}" type="pres">
      <dgm:prSet presAssocID="{C84ED4D9-79DB-406B-B21F-89DAEF540FD8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7D08C-255E-4687-A446-D5C2B17EC6B8}" type="pres">
      <dgm:prSet presAssocID="{C84ED4D9-79DB-406B-B21F-89DAEF540FD8}" presName="invisiNode" presStyleLbl="node1" presStyleIdx="5" presStyleCnt="6"/>
      <dgm:spPr/>
      <dgm:t>
        <a:bodyPr/>
        <a:lstStyle/>
        <a:p>
          <a:endParaRPr lang="ru-RU"/>
        </a:p>
      </dgm:t>
    </dgm:pt>
    <dgm:pt modelId="{01EA8683-FAE9-449F-96BD-972402E0007C}" type="pres">
      <dgm:prSet presAssocID="{C84ED4D9-79DB-406B-B21F-89DAEF540FD8}" presName="imagNode" presStyleLbl="fgImgPlace1" presStyleIdx="5" presStyleCnt="6" custScaleX="119291" custScaleY="6939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6490CC1-9522-4BC3-8F37-A2A6FB5653C7}" type="presOf" srcId="{67C33981-F532-4BF6-BEBA-9275FA9B8107}" destId="{61A8B7EB-CD2C-4E1B-98C0-444338E4683A}" srcOrd="0" destOrd="0" presId="urn:microsoft.com/office/officeart/2005/8/layout/hList7#1"/>
    <dgm:cxn modelId="{74D1E4EF-64E8-4205-8BD6-626704334689}" srcId="{87316343-8AFA-4378-859C-405F61600E58}" destId="{35B1A864-A2CD-43DE-A153-97CE43A7AD1B}" srcOrd="1" destOrd="0" parTransId="{29ACAD4D-4ED1-425B-8254-5E772EDC924E}" sibTransId="{F993A27F-6A6D-41BB-8BA8-32407A137DA0}"/>
    <dgm:cxn modelId="{ADE8F4E0-69BF-44BC-8DF6-2E3BD08E81E7}" type="presOf" srcId="{9708472E-3D95-4682-99AB-216C8E92DD74}" destId="{CC1FEDCD-EF31-424D-9A84-83671E4E39B6}" srcOrd="0" destOrd="0" presId="urn:microsoft.com/office/officeart/2005/8/layout/hList7#1"/>
    <dgm:cxn modelId="{2FB3FDCC-9F3E-4506-A419-202B8AF58DB1}" srcId="{87316343-8AFA-4378-859C-405F61600E58}" destId="{E69BB10A-77E6-4F35-B4AF-9ACAF76A1861}" srcOrd="0" destOrd="0" parTransId="{988D6BF4-5CEB-4C4D-84BC-CF55B164FB1D}" sibTransId="{67C33981-F532-4BF6-BEBA-9275FA9B8107}"/>
    <dgm:cxn modelId="{364A6C2A-DE0C-4EBE-ABF0-2A5DA9F1D961}" type="presOf" srcId="{E69BB10A-77E6-4F35-B4AF-9ACAF76A1861}" destId="{339FEBE1-6288-403A-AC0F-0E37DDAF67E1}" srcOrd="0" destOrd="0" presId="urn:microsoft.com/office/officeart/2005/8/layout/hList7#1"/>
    <dgm:cxn modelId="{D1B09E65-FFC7-4812-8C12-FFD73419592B}" type="presOf" srcId="{A446EDA6-F90A-4C35-B192-2C7D9C0E8273}" destId="{0E687351-BA44-4EAF-92EC-A3042B41866E}" srcOrd="1" destOrd="0" presId="urn:microsoft.com/office/officeart/2005/8/layout/hList7#1"/>
    <dgm:cxn modelId="{039B4025-4DF4-4EE5-BF0F-E1764C0E4A09}" srcId="{87316343-8AFA-4378-859C-405F61600E58}" destId="{C84ED4D9-79DB-406B-B21F-89DAEF540FD8}" srcOrd="5" destOrd="0" parTransId="{FE754D5E-161D-4CCA-AC4D-62A9EC867895}" sibTransId="{2838E452-F326-4E6F-AAFD-E8D033E523A2}"/>
    <dgm:cxn modelId="{75ED1500-E4F0-4F0E-9F03-2C5EFFD1DDB2}" type="presOf" srcId="{D6535960-089A-4E99-8DA2-949676741025}" destId="{08E4363C-DD6E-4F25-93E7-4E7070A0471C}" srcOrd="1" destOrd="0" presId="urn:microsoft.com/office/officeart/2005/8/layout/hList7#1"/>
    <dgm:cxn modelId="{7F096FD5-1EA1-4098-A2BF-8482FED90A18}" type="presOf" srcId="{66A8760A-9634-4999-A195-02D0BB6E73F3}" destId="{B5B2386E-DEAE-4112-9EFC-AE5DF7E704F2}" srcOrd="0" destOrd="0" presId="urn:microsoft.com/office/officeart/2005/8/layout/hList7#1"/>
    <dgm:cxn modelId="{8173D0E1-67F7-4CAC-838A-F4361B4F45FE}" type="presOf" srcId="{9032A99A-1E13-4D10-9C8F-6BC2FDE432AF}" destId="{E27FD7C5-3D83-4220-8B8A-4AC9E9B6375C}" srcOrd="1" destOrd="1" presId="urn:microsoft.com/office/officeart/2005/8/layout/hList7#1"/>
    <dgm:cxn modelId="{3880EBD1-B6FB-48B2-8769-BA9BF06B8E91}" type="presOf" srcId="{9771C493-960F-429C-971C-0D977A536D33}" destId="{F6A676C7-6B77-42B6-80A1-8BF66B7E0A3B}" srcOrd="0" destOrd="0" presId="urn:microsoft.com/office/officeart/2005/8/layout/hList7#1"/>
    <dgm:cxn modelId="{8A4BD2AA-F81F-4BE2-8413-D519DFB2FA91}" type="presOf" srcId="{35B1A864-A2CD-43DE-A153-97CE43A7AD1B}" destId="{9429C200-C6ED-4B54-A1EB-37CCD054D82B}" srcOrd="0" destOrd="0" presId="urn:microsoft.com/office/officeart/2005/8/layout/hList7#1"/>
    <dgm:cxn modelId="{0193F85B-DD16-48C9-9A6D-ED9F1149F683}" type="presOf" srcId="{5E826EF5-E7DE-4FF3-93D8-8DF83457E6C3}" destId="{FE32C1F2-EFE2-45B5-B7F5-9EB6998FC869}" srcOrd="0" destOrd="0" presId="urn:microsoft.com/office/officeart/2005/8/layout/hList7#1"/>
    <dgm:cxn modelId="{6CB433CB-3401-42FC-A274-CE1C01D8A7D7}" type="presOf" srcId="{A446EDA6-F90A-4C35-B192-2C7D9C0E8273}" destId="{671E2EE3-DFE9-4EF9-92A8-DE1292CDE64B}" srcOrd="0" destOrd="0" presId="urn:microsoft.com/office/officeart/2005/8/layout/hList7#1"/>
    <dgm:cxn modelId="{CB85182D-D8B8-40B6-BD9D-EEFB40123989}" type="presOf" srcId="{C84ED4D9-79DB-406B-B21F-89DAEF540FD8}" destId="{E27FD7C5-3D83-4220-8B8A-4AC9E9B6375C}" srcOrd="1" destOrd="0" presId="urn:microsoft.com/office/officeart/2005/8/layout/hList7#1"/>
    <dgm:cxn modelId="{8F7D0719-F5BA-428A-A9AF-1FD9EA5F183D}" type="presOf" srcId="{C84ED4D9-79DB-406B-B21F-89DAEF540FD8}" destId="{F6D26908-D223-4909-8F4C-E1ADDF65FD05}" srcOrd="0" destOrd="0" presId="urn:microsoft.com/office/officeart/2005/8/layout/hList7#1"/>
    <dgm:cxn modelId="{6A3A09E5-C4B4-4110-8611-BB3A662CFCD3}" type="presOf" srcId="{35B1A864-A2CD-43DE-A153-97CE43A7AD1B}" destId="{AAFE3E6B-C189-4DF2-AE3D-B36380A6DE56}" srcOrd="1" destOrd="0" presId="urn:microsoft.com/office/officeart/2005/8/layout/hList7#1"/>
    <dgm:cxn modelId="{6A129A96-5E2A-49B1-874F-55CC4D551683}" srcId="{C84ED4D9-79DB-406B-B21F-89DAEF540FD8}" destId="{9032A99A-1E13-4D10-9C8F-6BC2FDE432AF}" srcOrd="0" destOrd="0" parTransId="{AF44037B-61D6-4DF7-9EAA-AD6160422716}" sibTransId="{17E16280-6E2F-42E5-B676-4F2F1B0F819A}"/>
    <dgm:cxn modelId="{A15271AA-40AF-4FDC-A6B3-F2188FE057F0}" type="presOf" srcId="{F993A27F-6A6D-41BB-8BA8-32407A137DA0}" destId="{CB543DCA-1A73-4101-93D1-4CF41063FDBE}" srcOrd="0" destOrd="0" presId="urn:microsoft.com/office/officeart/2005/8/layout/hList7#1"/>
    <dgm:cxn modelId="{621D8091-0545-407B-8787-BA5AD1491E2A}" type="presOf" srcId="{9032A99A-1E13-4D10-9C8F-6BC2FDE432AF}" destId="{F6D26908-D223-4909-8F4C-E1ADDF65FD05}" srcOrd="0" destOrd="1" presId="urn:microsoft.com/office/officeart/2005/8/layout/hList7#1"/>
    <dgm:cxn modelId="{2B9DFEE8-2891-4389-B714-8FD252E947EA}" srcId="{87316343-8AFA-4378-859C-405F61600E58}" destId="{A446EDA6-F90A-4C35-B192-2C7D9C0E8273}" srcOrd="2" destOrd="0" parTransId="{8718F20C-1D8C-4239-A609-8815F21CD348}" sibTransId="{66A8760A-9634-4999-A195-02D0BB6E73F3}"/>
    <dgm:cxn modelId="{EE8DAFB1-87C9-4D2B-941F-C829014560A6}" type="presOf" srcId="{D6535960-089A-4E99-8DA2-949676741025}" destId="{2D10B7FA-27EA-4CF6-8AAE-A239A44E6CC5}" srcOrd="0" destOrd="0" presId="urn:microsoft.com/office/officeart/2005/8/layout/hList7#1"/>
    <dgm:cxn modelId="{D293A59C-7DE0-4F9A-9DDE-5E04CC944D85}" type="presOf" srcId="{5E826EF5-E7DE-4FF3-93D8-8DF83457E6C3}" destId="{99F4E636-5F4D-4D5C-80B4-28AB658F1FDE}" srcOrd="1" destOrd="0" presId="urn:microsoft.com/office/officeart/2005/8/layout/hList7#1"/>
    <dgm:cxn modelId="{C909B840-B898-49A3-A68E-1B64B8582237}" srcId="{87316343-8AFA-4378-859C-405F61600E58}" destId="{D6535960-089A-4E99-8DA2-949676741025}" srcOrd="4" destOrd="0" parTransId="{37823A16-64B4-42A8-9F02-C1F0852AFFFB}" sibTransId="{9708472E-3D95-4682-99AB-216C8E92DD74}"/>
    <dgm:cxn modelId="{47C65125-F791-4380-9C9F-8C476812E203}" type="presOf" srcId="{87316343-8AFA-4378-859C-405F61600E58}" destId="{EF1FA245-9EAF-4FD9-8F99-B0D38F748CBE}" srcOrd="0" destOrd="0" presId="urn:microsoft.com/office/officeart/2005/8/layout/hList7#1"/>
    <dgm:cxn modelId="{04071B92-FA2B-42FF-A3F2-E3DCAC7DE129}" srcId="{87316343-8AFA-4378-859C-405F61600E58}" destId="{5E826EF5-E7DE-4FF3-93D8-8DF83457E6C3}" srcOrd="3" destOrd="0" parTransId="{E04304A2-B5E3-4DFE-94BC-AD61CE5FDCFB}" sibTransId="{9771C493-960F-429C-971C-0D977A536D33}"/>
    <dgm:cxn modelId="{01DE5B2F-4280-4702-BB25-9786C39A45F5}" type="presOf" srcId="{E69BB10A-77E6-4F35-B4AF-9ACAF76A1861}" destId="{744CC12A-D99D-4E3D-A06B-254746541672}" srcOrd="1" destOrd="0" presId="urn:microsoft.com/office/officeart/2005/8/layout/hList7#1"/>
    <dgm:cxn modelId="{CC969B0F-2C9E-426B-9F40-3E0F4C89FAFC}" type="presParOf" srcId="{EF1FA245-9EAF-4FD9-8F99-B0D38F748CBE}" destId="{66EBF606-6C55-419D-B026-3FA7D37C0398}" srcOrd="0" destOrd="0" presId="urn:microsoft.com/office/officeart/2005/8/layout/hList7#1"/>
    <dgm:cxn modelId="{A6D1184B-3BB1-48AA-B436-465DF168D8E1}" type="presParOf" srcId="{EF1FA245-9EAF-4FD9-8F99-B0D38F748CBE}" destId="{B4741C1A-B70C-4FE4-A3D6-EDDEB26F8AD1}" srcOrd="1" destOrd="0" presId="urn:microsoft.com/office/officeart/2005/8/layout/hList7#1"/>
    <dgm:cxn modelId="{937751EF-D634-4F17-A616-995A28B5B253}" type="presParOf" srcId="{B4741C1A-B70C-4FE4-A3D6-EDDEB26F8AD1}" destId="{291EFB8B-437B-4A27-ACF6-CAA7929DC64E}" srcOrd="0" destOrd="0" presId="urn:microsoft.com/office/officeart/2005/8/layout/hList7#1"/>
    <dgm:cxn modelId="{FB554534-2F0F-4387-B94F-D929ADC1F4CB}" type="presParOf" srcId="{291EFB8B-437B-4A27-ACF6-CAA7929DC64E}" destId="{339FEBE1-6288-403A-AC0F-0E37DDAF67E1}" srcOrd="0" destOrd="0" presId="urn:microsoft.com/office/officeart/2005/8/layout/hList7#1"/>
    <dgm:cxn modelId="{08B59F88-0F9F-440B-B1C4-555C12FBB198}" type="presParOf" srcId="{291EFB8B-437B-4A27-ACF6-CAA7929DC64E}" destId="{744CC12A-D99D-4E3D-A06B-254746541672}" srcOrd="1" destOrd="0" presId="urn:microsoft.com/office/officeart/2005/8/layout/hList7#1"/>
    <dgm:cxn modelId="{08303212-D94C-457E-BC1D-F2F2A0382572}" type="presParOf" srcId="{291EFB8B-437B-4A27-ACF6-CAA7929DC64E}" destId="{8DA61B6E-6D96-4297-BF1D-374B03E703C1}" srcOrd="2" destOrd="0" presId="urn:microsoft.com/office/officeart/2005/8/layout/hList7#1"/>
    <dgm:cxn modelId="{F6AB387E-F1F3-4703-A1F2-1227A4918433}" type="presParOf" srcId="{291EFB8B-437B-4A27-ACF6-CAA7929DC64E}" destId="{7F395C63-80FC-418D-939A-940548D748D6}" srcOrd="3" destOrd="0" presId="urn:microsoft.com/office/officeart/2005/8/layout/hList7#1"/>
    <dgm:cxn modelId="{3BB51A75-CE58-4134-85C9-22F430CC6C9D}" type="presParOf" srcId="{B4741C1A-B70C-4FE4-A3D6-EDDEB26F8AD1}" destId="{61A8B7EB-CD2C-4E1B-98C0-444338E4683A}" srcOrd="1" destOrd="0" presId="urn:microsoft.com/office/officeart/2005/8/layout/hList7#1"/>
    <dgm:cxn modelId="{95016796-1BC1-41BF-96C3-D8369A838FEB}" type="presParOf" srcId="{B4741C1A-B70C-4FE4-A3D6-EDDEB26F8AD1}" destId="{DA618481-CB32-4788-8215-5C71CAB90F2C}" srcOrd="2" destOrd="0" presId="urn:microsoft.com/office/officeart/2005/8/layout/hList7#1"/>
    <dgm:cxn modelId="{672DA9F5-B15C-4089-A21B-F6ED95893236}" type="presParOf" srcId="{DA618481-CB32-4788-8215-5C71CAB90F2C}" destId="{9429C200-C6ED-4B54-A1EB-37CCD054D82B}" srcOrd="0" destOrd="0" presId="urn:microsoft.com/office/officeart/2005/8/layout/hList7#1"/>
    <dgm:cxn modelId="{AC90C833-81A2-483F-B1C0-81528D5B4033}" type="presParOf" srcId="{DA618481-CB32-4788-8215-5C71CAB90F2C}" destId="{AAFE3E6B-C189-4DF2-AE3D-B36380A6DE56}" srcOrd="1" destOrd="0" presId="urn:microsoft.com/office/officeart/2005/8/layout/hList7#1"/>
    <dgm:cxn modelId="{D0120434-5897-4220-9564-51EF3EEF5EFC}" type="presParOf" srcId="{DA618481-CB32-4788-8215-5C71CAB90F2C}" destId="{F9A00EE6-C451-4461-8D68-A03963FF9CFD}" srcOrd="2" destOrd="0" presId="urn:microsoft.com/office/officeart/2005/8/layout/hList7#1"/>
    <dgm:cxn modelId="{D0D13DC6-B2B3-4C71-92DA-0851B6615E71}" type="presParOf" srcId="{DA618481-CB32-4788-8215-5C71CAB90F2C}" destId="{FBB88FA0-819F-4A10-A120-9C111774DC5E}" srcOrd="3" destOrd="0" presId="urn:microsoft.com/office/officeart/2005/8/layout/hList7#1"/>
    <dgm:cxn modelId="{CB90E5A5-EDDE-42CD-B737-E25A9D0C3FDA}" type="presParOf" srcId="{B4741C1A-B70C-4FE4-A3D6-EDDEB26F8AD1}" destId="{CB543DCA-1A73-4101-93D1-4CF41063FDBE}" srcOrd="3" destOrd="0" presId="urn:microsoft.com/office/officeart/2005/8/layout/hList7#1"/>
    <dgm:cxn modelId="{42D5D234-7F05-4F1D-B73A-EC8CAB8C413A}" type="presParOf" srcId="{B4741C1A-B70C-4FE4-A3D6-EDDEB26F8AD1}" destId="{932CEE54-8375-453B-BC82-905DFD8DED9E}" srcOrd="4" destOrd="0" presId="urn:microsoft.com/office/officeart/2005/8/layout/hList7#1"/>
    <dgm:cxn modelId="{7DCDD83A-0899-4C7A-9655-974542BB9127}" type="presParOf" srcId="{932CEE54-8375-453B-BC82-905DFD8DED9E}" destId="{671E2EE3-DFE9-4EF9-92A8-DE1292CDE64B}" srcOrd="0" destOrd="0" presId="urn:microsoft.com/office/officeart/2005/8/layout/hList7#1"/>
    <dgm:cxn modelId="{3AB60C8B-0ACB-4682-8B21-686C4B460CB1}" type="presParOf" srcId="{932CEE54-8375-453B-BC82-905DFD8DED9E}" destId="{0E687351-BA44-4EAF-92EC-A3042B41866E}" srcOrd="1" destOrd="0" presId="urn:microsoft.com/office/officeart/2005/8/layout/hList7#1"/>
    <dgm:cxn modelId="{816BD446-209F-43A3-9A3A-7A82B65C9183}" type="presParOf" srcId="{932CEE54-8375-453B-BC82-905DFD8DED9E}" destId="{D7C17E5B-D3E3-4132-A162-7631C716DB60}" srcOrd="2" destOrd="0" presId="urn:microsoft.com/office/officeart/2005/8/layout/hList7#1"/>
    <dgm:cxn modelId="{BA5D2357-B1D0-49BF-84B3-B3C0CAE173EA}" type="presParOf" srcId="{932CEE54-8375-453B-BC82-905DFD8DED9E}" destId="{9C61502B-E17B-40A6-B7F0-818D9E252AED}" srcOrd="3" destOrd="0" presId="urn:microsoft.com/office/officeart/2005/8/layout/hList7#1"/>
    <dgm:cxn modelId="{4C0F04CC-DE22-4846-851A-CBB3FBCC1574}" type="presParOf" srcId="{B4741C1A-B70C-4FE4-A3D6-EDDEB26F8AD1}" destId="{B5B2386E-DEAE-4112-9EFC-AE5DF7E704F2}" srcOrd="5" destOrd="0" presId="urn:microsoft.com/office/officeart/2005/8/layout/hList7#1"/>
    <dgm:cxn modelId="{BA5F020B-69A0-4787-9962-E0AD8B2094A8}" type="presParOf" srcId="{B4741C1A-B70C-4FE4-A3D6-EDDEB26F8AD1}" destId="{E3A72763-20B9-4830-BA7F-D1AA7EA98C08}" srcOrd="6" destOrd="0" presId="urn:microsoft.com/office/officeart/2005/8/layout/hList7#1"/>
    <dgm:cxn modelId="{10E9FE57-A793-4252-B63C-0B280E3DB0CF}" type="presParOf" srcId="{E3A72763-20B9-4830-BA7F-D1AA7EA98C08}" destId="{FE32C1F2-EFE2-45B5-B7F5-9EB6998FC869}" srcOrd="0" destOrd="0" presId="urn:microsoft.com/office/officeart/2005/8/layout/hList7#1"/>
    <dgm:cxn modelId="{A08D0F20-FFBA-4CDA-9527-389E42A182E5}" type="presParOf" srcId="{E3A72763-20B9-4830-BA7F-D1AA7EA98C08}" destId="{99F4E636-5F4D-4D5C-80B4-28AB658F1FDE}" srcOrd="1" destOrd="0" presId="urn:microsoft.com/office/officeart/2005/8/layout/hList7#1"/>
    <dgm:cxn modelId="{2F962697-9EA9-42C2-BA2F-BA9833989151}" type="presParOf" srcId="{E3A72763-20B9-4830-BA7F-D1AA7EA98C08}" destId="{22456065-9CBD-4335-A167-5DA9F5A68346}" srcOrd="2" destOrd="0" presId="urn:microsoft.com/office/officeart/2005/8/layout/hList7#1"/>
    <dgm:cxn modelId="{E6B0DFB1-EEDD-4329-8246-E95468A55C59}" type="presParOf" srcId="{E3A72763-20B9-4830-BA7F-D1AA7EA98C08}" destId="{E9E1D696-C267-4AE4-A663-35BB4B024EC2}" srcOrd="3" destOrd="0" presId="urn:microsoft.com/office/officeart/2005/8/layout/hList7#1"/>
    <dgm:cxn modelId="{2263321D-F251-45D7-B15F-9EAED70F7996}" type="presParOf" srcId="{B4741C1A-B70C-4FE4-A3D6-EDDEB26F8AD1}" destId="{F6A676C7-6B77-42B6-80A1-8BF66B7E0A3B}" srcOrd="7" destOrd="0" presId="urn:microsoft.com/office/officeart/2005/8/layout/hList7#1"/>
    <dgm:cxn modelId="{31BEA1FE-ABE8-4348-AD10-061E416B37B1}" type="presParOf" srcId="{B4741C1A-B70C-4FE4-A3D6-EDDEB26F8AD1}" destId="{70660665-AB89-4CEE-8C44-207D8B569576}" srcOrd="8" destOrd="0" presId="urn:microsoft.com/office/officeart/2005/8/layout/hList7#1"/>
    <dgm:cxn modelId="{8B5D40F1-E279-458F-B143-4C56B0542135}" type="presParOf" srcId="{70660665-AB89-4CEE-8C44-207D8B569576}" destId="{2D10B7FA-27EA-4CF6-8AAE-A239A44E6CC5}" srcOrd="0" destOrd="0" presId="urn:microsoft.com/office/officeart/2005/8/layout/hList7#1"/>
    <dgm:cxn modelId="{8BAA0561-9468-4DF7-B08C-879859B4C7F4}" type="presParOf" srcId="{70660665-AB89-4CEE-8C44-207D8B569576}" destId="{08E4363C-DD6E-4F25-93E7-4E7070A0471C}" srcOrd="1" destOrd="0" presId="urn:microsoft.com/office/officeart/2005/8/layout/hList7#1"/>
    <dgm:cxn modelId="{39C3876F-4073-4447-AAF9-29A211A91F06}" type="presParOf" srcId="{70660665-AB89-4CEE-8C44-207D8B569576}" destId="{B30397C1-B969-4657-A3EB-F9DED8AC6C3E}" srcOrd="2" destOrd="0" presId="urn:microsoft.com/office/officeart/2005/8/layout/hList7#1"/>
    <dgm:cxn modelId="{7C883F69-C217-4B86-BDA5-3754432CF829}" type="presParOf" srcId="{70660665-AB89-4CEE-8C44-207D8B569576}" destId="{A5306259-DC9C-4237-AA4C-2EF1DA534C59}" srcOrd="3" destOrd="0" presId="urn:microsoft.com/office/officeart/2005/8/layout/hList7#1"/>
    <dgm:cxn modelId="{53153462-D664-4764-AF13-72EE3673299C}" type="presParOf" srcId="{B4741C1A-B70C-4FE4-A3D6-EDDEB26F8AD1}" destId="{CC1FEDCD-EF31-424D-9A84-83671E4E39B6}" srcOrd="9" destOrd="0" presId="urn:microsoft.com/office/officeart/2005/8/layout/hList7#1"/>
    <dgm:cxn modelId="{8AEF83D9-E237-4E6A-A793-831CA31970F6}" type="presParOf" srcId="{B4741C1A-B70C-4FE4-A3D6-EDDEB26F8AD1}" destId="{D05F49E1-31C6-4815-B164-A1936EE8EC61}" srcOrd="10" destOrd="0" presId="urn:microsoft.com/office/officeart/2005/8/layout/hList7#1"/>
    <dgm:cxn modelId="{7651785D-1D9A-4A80-8066-F39F696CBD45}" type="presParOf" srcId="{D05F49E1-31C6-4815-B164-A1936EE8EC61}" destId="{F6D26908-D223-4909-8F4C-E1ADDF65FD05}" srcOrd="0" destOrd="0" presId="urn:microsoft.com/office/officeart/2005/8/layout/hList7#1"/>
    <dgm:cxn modelId="{22AE6E11-2BF6-46BF-8CD8-AF5EB87F059F}" type="presParOf" srcId="{D05F49E1-31C6-4815-B164-A1936EE8EC61}" destId="{E27FD7C5-3D83-4220-8B8A-4AC9E9B6375C}" srcOrd="1" destOrd="0" presId="urn:microsoft.com/office/officeart/2005/8/layout/hList7#1"/>
    <dgm:cxn modelId="{0D346EFB-1419-47D9-9FC5-818A377F12CC}" type="presParOf" srcId="{D05F49E1-31C6-4815-B164-A1936EE8EC61}" destId="{8B27D08C-255E-4687-A446-D5C2B17EC6B8}" srcOrd="2" destOrd="0" presId="urn:microsoft.com/office/officeart/2005/8/layout/hList7#1"/>
    <dgm:cxn modelId="{4FB33107-D9ED-4716-9F01-66E95C33A843}" type="presParOf" srcId="{D05F49E1-31C6-4815-B164-A1936EE8EC61}" destId="{01EA8683-FAE9-449F-96BD-972402E0007C}" srcOrd="3" destOrd="0" presId="urn:microsoft.com/office/officeart/2005/8/layout/hList7#1"/>
  </dgm:cxnLst>
  <dgm:bg/>
  <dgm:whole>
    <a:ln>
      <a:solidFill>
        <a:schemeClr val="bg2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CC7FDA3-81A7-4163-A5BA-002E9C410E04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</dgm:pt>
    <dgm:pt modelId="{FA7D109E-6082-4F12-B906-771CE2D96920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 lIns="36000" tIns="144000" rIns="36000"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Социально значимые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Первоочередные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Расходы на капитальные вложения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3817CD5-2DE3-4727-816F-3EE301825F3D}" type="parTrans" cxnId="{C6F4C834-950D-4D56-B146-9882DB151420}">
      <dgm:prSet/>
      <dgm:spPr/>
      <dgm:t>
        <a:bodyPr/>
        <a:lstStyle/>
        <a:p>
          <a:endParaRPr lang="ru-RU"/>
        </a:p>
      </dgm:t>
    </dgm:pt>
    <dgm:pt modelId="{7B72A53C-070D-4935-B24B-2C2D88AC03ED}" type="sibTrans" cxnId="{C6F4C834-950D-4D56-B146-9882DB151420}">
      <dgm:prSet/>
      <dgm:spPr/>
      <dgm:t>
        <a:bodyPr/>
        <a:lstStyle/>
        <a:p>
          <a:endParaRPr lang="ru-RU"/>
        </a:p>
      </dgm:t>
    </dgm:pt>
    <dgm:pt modelId="{9EDC1140-BD07-40C9-8A32-D9AD17880941}" type="pres">
      <dgm:prSet presAssocID="{ACC7FDA3-81A7-4163-A5BA-002E9C410E04}" presName="Name0" presStyleCnt="0">
        <dgm:presLayoutVars>
          <dgm:dir/>
          <dgm:resizeHandles val="exact"/>
        </dgm:presLayoutVars>
      </dgm:prSet>
      <dgm:spPr/>
    </dgm:pt>
    <dgm:pt modelId="{8CD0DF85-F968-4C18-9865-E9A72B6B3165}" type="pres">
      <dgm:prSet presAssocID="{ACC7FDA3-81A7-4163-A5BA-002E9C410E04}" presName="fgShape" presStyleLbl="fgShp" presStyleIdx="0" presStyleCnt="1" custScaleX="106269" custScaleY="64063" custLinFactNeighborX="-1213" custLinFactNeighborY="29171"/>
      <dgm:spPr/>
    </dgm:pt>
    <dgm:pt modelId="{FD265411-FEA9-4BA1-968A-FE4D2D84EF26}" type="pres">
      <dgm:prSet presAssocID="{ACC7FDA3-81A7-4163-A5BA-002E9C410E04}" presName="linComp" presStyleCnt="0"/>
      <dgm:spPr/>
    </dgm:pt>
    <dgm:pt modelId="{853B91F1-4FF0-4E8E-B57E-223CA010BD3E}" type="pres">
      <dgm:prSet presAssocID="{FA7D109E-6082-4F12-B906-771CE2D96920}" presName="compNode" presStyleCnt="0"/>
      <dgm:spPr/>
    </dgm:pt>
    <dgm:pt modelId="{35627487-4001-40B2-8220-34486D26F759}" type="pres">
      <dgm:prSet presAssocID="{FA7D109E-6082-4F12-B906-771CE2D96920}" presName="bkgdShape" presStyleLbl="node1" presStyleIdx="0" presStyleCnt="1" custLinFactNeighborX="6316"/>
      <dgm:spPr/>
      <dgm:t>
        <a:bodyPr/>
        <a:lstStyle/>
        <a:p>
          <a:endParaRPr lang="ru-RU"/>
        </a:p>
      </dgm:t>
    </dgm:pt>
    <dgm:pt modelId="{C7C312F1-552E-4FF2-AD6C-F0A49EE2E90D}" type="pres">
      <dgm:prSet presAssocID="{FA7D109E-6082-4F12-B906-771CE2D9692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97D1E-015C-4CAF-B69D-60FBA123727D}" type="pres">
      <dgm:prSet presAssocID="{FA7D109E-6082-4F12-B906-771CE2D96920}" presName="invisiNode" presStyleLbl="node1" presStyleIdx="0" presStyleCnt="1"/>
      <dgm:spPr/>
    </dgm:pt>
    <dgm:pt modelId="{92F75515-97BA-4DF0-A3F1-92919E340532}" type="pres">
      <dgm:prSet presAssocID="{FA7D109E-6082-4F12-B906-771CE2D96920}" presName="imagNode" presStyleLbl="fgImgPlace1" presStyleIdx="0" presStyleCnt="1" custLinFactNeighborX="731" custLinFactNeighborY="-127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65738AE1-0C71-42BB-8F49-4F95C63F1F86}" type="presOf" srcId="{FA7D109E-6082-4F12-B906-771CE2D96920}" destId="{C7C312F1-552E-4FF2-AD6C-F0A49EE2E90D}" srcOrd="1" destOrd="0" presId="urn:microsoft.com/office/officeart/2005/8/layout/hList7#1"/>
    <dgm:cxn modelId="{FDAA2D56-522A-4F3B-A7A9-EC513FD07147}" type="presOf" srcId="{FA7D109E-6082-4F12-B906-771CE2D96920}" destId="{35627487-4001-40B2-8220-34486D26F759}" srcOrd="0" destOrd="0" presId="urn:microsoft.com/office/officeart/2005/8/layout/hList7#1"/>
    <dgm:cxn modelId="{C6F4C834-950D-4D56-B146-9882DB151420}" srcId="{ACC7FDA3-81A7-4163-A5BA-002E9C410E04}" destId="{FA7D109E-6082-4F12-B906-771CE2D96920}" srcOrd="0" destOrd="0" parTransId="{C3817CD5-2DE3-4727-816F-3EE301825F3D}" sibTransId="{7B72A53C-070D-4935-B24B-2C2D88AC03ED}"/>
    <dgm:cxn modelId="{66202618-F8E0-4A29-B3EC-D08911F57B12}" type="presOf" srcId="{ACC7FDA3-81A7-4163-A5BA-002E9C410E04}" destId="{9EDC1140-BD07-40C9-8A32-D9AD17880941}" srcOrd="0" destOrd="0" presId="urn:microsoft.com/office/officeart/2005/8/layout/hList7#1"/>
    <dgm:cxn modelId="{D18FE230-EC91-4C80-9FB4-0D3B371EAF12}" type="presParOf" srcId="{9EDC1140-BD07-40C9-8A32-D9AD17880941}" destId="{8CD0DF85-F968-4C18-9865-E9A72B6B3165}" srcOrd="0" destOrd="0" presId="urn:microsoft.com/office/officeart/2005/8/layout/hList7#1"/>
    <dgm:cxn modelId="{108A6C60-C68E-4A4E-AB41-F056E50E983F}" type="presParOf" srcId="{9EDC1140-BD07-40C9-8A32-D9AD17880941}" destId="{FD265411-FEA9-4BA1-968A-FE4D2D84EF26}" srcOrd="1" destOrd="0" presId="urn:microsoft.com/office/officeart/2005/8/layout/hList7#1"/>
    <dgm:cxn modelId="{DA3866F8-6C80-4018-9098-52A64AE0982F}" type="presParOf" srcId="{FD265411-FEA9-4BA1-968A-FE4D2D84EF26}" destId="{853B91F1-4FF0-4E8E-B57E-223CA010BD3E}" srcOrd="0" destOrd="0" presId="urn:microsoft.com/office/officeart/2005/8/layout/hList7#1"/>
    <dgm:cxn modelId="{249BD0FA-6BAF-44CF-8278-FA364EF1DE0E}" type="presParOf" srcId="{853B91F1-4FF0-4E8E-B57E-223CA010BD3E}" destId="{35627487-4001-40B2-8220-34486D26F759}" srcOrd="0" destOrd="0" presId="urn:microsoft.com/office/officeart/2005/8/layout/hList7#1"/>
    <dgm:cxn modelId="{79599DB5-15D4-4C54-8053-D6FA096AECD0}" type="presParOf" srcId="{853B91F1-4FF0-4E8E-B57E-223CA010BD3E}" destId="{C7C312F1-552E-4FF2-AD6C-F0A49EE2E90D}" srcOrd="1" destOrd="0" presId="urn:microsoft.com/office/officeart/2005/8/layout/hList7#1"/>
    <dgm:cxn modelId="{05B80874-6A95-473A-A02D-4F38FD477BB6}" type="presParOf" srcId="{853B91F1-4FF0-4E8E-B57E-223CA010BD3E}" destId="{C0797D1E-015C-4CAF-B69D-60FBA123727D}" srcOrd="2" destOrd="0" presId="urn:microsoft.com/office/officeart/2005/8/layout/hList7#1"/>
    <dgm:cxn modelId="{B7B9AFE5-A9F0-4439-9AD0-B12338E8A032}" type="presParOf" srcId="{853B91F1-4FF0-4E8E-B57E-223CA010BD3E}" destId="{92F75515-97BA-4DF0-A3F1-92919E340532}" srcOrd="3" destOrd="0" presId="urn:microsoft.com/office/officeart/2005/8/layout/hList7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218344-70B6-435F-9A33-52FA3BF073D9}" type="doc">
      <dgm:prSet loTypeId="urn:microsoft.com/office/officeart/2005/8/layout/vList3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49DCB8-B53B-402C-BE77-D58EA50C4E1B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образования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9F398F4-8288-4BC3-BFE6-D6F64121A2BD}" type="par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76AD243-C499-4E3D-97F2-D2432E3AFDD6}" type="sib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C8E2C6E-D115-4CF0-B7A6-F322D064D429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культуры и туризма»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C9837E-FFCC-4DF3-850F-2092E550155C}" type="par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0207533-EA6C-43D7-884B-79283DFF83F6}" type="sib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2868BB4-6642-43FF-911D-2AB203EA083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«Муниципальное управление и гражданское общество»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424CBD-F77A-497D-A302-73175A80FF05}" type="par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0EDAF1A-CAC4-4548-8BD1-B96D9CCD1FE4}" type="sib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D4FF413-85DD-49CF-8BEB-791C59735C2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«Обеспечение доступным комфортным жильем и создание эффективной системы жизнеобеспечения»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455E85-24EC-485F-879C-5901180FBE5F}" type="par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752051-FFB3-4E84-ADBC-65FD90EC53F2}" type="sib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F19BE82-63A5-4380-BC3B-1059FDAA7EC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«Управление муниципальными финансами»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415E31-D88B-4E47-8850-451905B46FB4}" type="par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2486C12-00A4-472B-8C7D-CA5E1C777EE5}" type="sib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B1574C3-6E27-4BED-AEFB-142EE5A8356E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«Социальная поддержка отдельных категорий граждан»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037682-1957-44A3-8078-76B3E8CBB837}" type="par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A96176B-397E-4D59-BE2A-AF5ACB615653}" type="sib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8141434-8B1C-4577-BA94-266319A04244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«Безопасность городского округа»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0E6A9-4450-4BD7-B8D3-581DB3681841}" type="par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6F4DD5-58B6-49D3-80FB-A3F210D05C8B}" type="sib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8A223EF-FA22-44EB-8C7D-841DA2D60C85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сельского хозяйства, производства пищевых продуктов и инфраструктуры агропродовольственного рынка»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8F0BBB-6225-46D6-AACD-06E56E9F3E32}" type="par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E4EB2AA-1E34-4DBE-A2E0-00D8B13A8BCE}" type="sib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1731D8B-5253-45F2-A6CF-A582AAF7AB9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«Энергоэффективность и развитие энергетики»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14DBA6-CE80-4471-9E10-0CFB60DFFC5B}" type="par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FE0930D-056A-4A93-A0DB-CDE8B1694AEA}" type="sib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2495B6-8FF5-4AD5-BF1B-0B8CFAD8F191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физической культуры и спорта»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6E801F-9582-47F5-80AC-5D05EB1A049F}" type="par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49B6B77-D8C6-4B27-B96B-BC6C7A6EAD43}" type="sib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57810F5-7F0C-4C83-BD56-8F55AC7453D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«Экономическое развитие и инновационная экономика» 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A3CD83-1BAC-4D1F-B95A-75EE795FF8D1}" type="par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002620A-46D5-4B63-9FA9-A686FBFA3245}" type="sib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582ADA6-7C4B-48C8-BAE7-1394CF859A7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транспортной системы»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50DCAD-A306-4699-8910-52B1F9EA9968}" type="parTrans" cxnId="{5D9A3E3C-715D-4785-8E39-D4475064DA1A}">
      <dgm:prSet/>
      <dgm:spPr/>
      <dgm:t>
        <a:bodyPr/>
        <a:lstStyle/>
        <a:p>
          <a:endParaRPr lang="ru-RU"/>
        </a:p>
      </dgm:t>
    </dgm:pt>
    <dgm:pt modelId="{B7AD9929-503E-40E1-AD55-7BDE2B03C937}" type="sibTrans" cxnId="{5D9A3E3C-715D-4785-8E39-D4475064DA1A}">
      <dgm:prSet/>
      <dgm:spPr/>
      <dgm:t>
        <a:bodyPr/>
        <a:lstStyle/>
        <a:p>
          <a:endParaRPr lang="ru-RU"/>
        </a:p>
      </dgm:t>
    </dgm:pt>
    <dgm:pt modelId="{6CA30B4C-CFCB-4DA0-8FD7-581CC67792B6}" type="pres">
      <dgm:prSet presAssocID="{D9218344-70B6-435F-9A33-52FA3BF073D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9D58D-C103-4B02-B84B-049C8840144D}" type="pres">
      <dgm:prSet presAssocID="{6E49DCB8-B53B-402C-BE77-D58EA50C4E1B}" presName="composite" presStyleCnt="0"/>
      <dgm:spPr/>
    </dgm:pt>
    <dgm:pt modelId="{5DAAA4F1-18E9-4395-8CDC-71398A9D31B3}" type="pres">
      <dgm:prSet presAssocID="{6E49DCB8-B53B-402C-BE77-D58EA50C4E1B}" presName="imgShp" presStyleLbl="fgImgPlace1" presStyleIdx="0" presStyleCnt="12" custScaleX="196862" custScaleY="189234" custLinFactNeighborX="-46567" custLinFactNeighborY="-350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E2B317E-6D6D-44DB-ACD6-9EBC841EC3B6}" type="pres">
      <dgm:prSet presAssocID="{6E49DCB8-B53B-402C-BE77-D58EA50C4E1B}" presName="txShp" presStyleLbl="node1" presStyleIdx="0" presStyleCnt="12" custScaleX="96086" custScaleY="185333" custLinFactNeighborX="-720" custLinFactNeighborY="-2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13493-1817-41E0-B18D-DE36EB85CF9D}" type="pres">
      <dgm:prSet presAssocID="{C76AD243-C499-4E3D-97F2-D2432E3AFDD6}" presName="spacing" presStyleCnt="0"/>
      <dgm:spPr/>
    </dgm:pt>
    <dgm:pt modelId="{3890DE48-4729-4C8D-9ABF-76869FDE1C79}" type="pres">
      <dgm:prSet presAssocID="{6C8E2C6E-D115-4CF0-B7A6-F322D064D429}" presName="composite" presStyleCnt="0"/>
      <dgm:spPr/>
    </dgm:pt>
    <dgm:pt modelId="{D2CA621D-A414-4581-998E-59ABF503EB58}" type="pres">
      <dgm:prSet presAssocID="{6C8E2C6E-D115-4CF0-B7A6-F322D064D429}" presName="imgShp" presStyleLbl="fgImgPlace1" presStyleIdx="1" presStyleCnt="12" custScaleX="207456" custScaleY="202107" custLinFactNeighborX="-43833" custLinFactNeighborY="-651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ABF6975-3299-4B13-B22D-0383BD5DB463}" type="pres">
      <dgm:prSet presAssocID="{6C8E2C6E-D115-4CF0-B7A6-F322D064D429}" presName="txShp" presStyleLbl="node1" presStyleIdx="1" presStyleCnt="12" custScaleX="96077" custScaleY="139521" custLinFactNeighborX="-861" custLinFactNeighborY="-1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4E798-408B-4F53-87C6-6576684DD2FD}" type="pres">
      <dgm:prSet presAssocID="{F0207533-EA6C-43D7-884B-79283DFF83F6}" presName="spacing" presStyleCnt="0"/>
      <dgm:spPr/>
    </dgm:pt>
    <dgm:pt modelId="{DD4DD651-CB0E-4E93-BE17-E60106908998}" type="pres">
      <dgm:prSet presAssocID="{92868BB4-6642-43FF-911D-2AB203EA083F}" presName="composite" presStyleCnt="0"/>
      <dgm:spPr/>
    </dgm:pt>
    <dgm:pt modelId="{6B1B02F8-9FED-4CAD-8F87-D44805A6F91C}" type="pres">
      <dgm:prSet presAssocID="{92868BB4-6642-43FF-911D-2AB203EA083F}" presName="imgShp" presStyleLbl="fgImgPlace1" presStyleIdx="2" presStyleCnt="12" custScaleX="205084" custScaleY="198981" custLinFactNeighborX="-19431" custLinFactNeighborY="-2160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BB433D5-6D84-4233-BB3E-02C1F08A2569}" type="pres">
      <dgm:prSet presAssocID="{92868BB4-6642-43FF-911D-2AB203EA083F}" presName="txShp" presStyleLbl="node1" presStyleIdx="2" presStyleCnt="12" custScaleY="238818" custLinFactNeighborX="-2088" custLinFactNeighborY="-11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F3B64-3A19-4E75-909E-AAA3CE27EC18}" type="pres">
      <dgm:prSet presAssocID="{E0EDAF1A-CAC4-4548-8BD1-B96D9CCD1FE4}" presName="spacing" presStyleCnt="0"/>
      <dgm:spPr/>
    </dgm:pt>
    <dgm:pt modelId="{F99F9724-0607-4D1C-A5BB-A19152DAA607}" type="pres">
      <dgm:prSet presAssocID="{1D4FF413-85DD-49CF-8BEB-791C59735C2C}" presName="composite" presStyleCnt="0"/>
      <dgm:spPr/>
    </dgm:pt>
    <dgm:pt modelId="{6F5D58F6-E2DB-48FC-80AE-6FC2904ACC03}" type="pres">
      <dgm:prSet presAssocID="{1D4FF413-85DD-49CF-8BEB-791C59735C2C}" presName="imgShp" presStyleLbl="fgImgPlace1" presStyleIdx="3" presStyleCnt="12" custScaleX="217861" custScaleY="234720" custLinFactNeighborX="-24741" custLinFactNeighborY="-3265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53F76B6-E6E8-4D05-BA5A-A07D91771AC3}" type="pres">
      <dgm:prSet presAssocID="{1D4FF413-85DD-49CF-8BEB-791C59735C2C}" presName="txShp" presStyleLbl="node1" presStyleIdx="3" presStyleCnt="12" custScaleY="188620" custLinFactNeighborX="-2076" custLinFactNeighborY="-21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66C6A-F801-4FE2-8FE6-CD34857774E7}" type="pres">
      <dgm:prSet presAssocID="{B8752051-FFB3-4E84-ADBC-65FD90EC53F2}" presName="spacing" presStyleCnt="0"/>
      <dgm:spPr/>
    </dgm:pt>
    <dgm:pt modelId="{1ACF3903-4A53-49DA-BBB9-3BF2AD5389DA}" type="pres">
      <dgm:prSet presAssocID="{CF19BE82-63A5-4380-BC3B-1059FDAA7ECF}" presName="composite" presStyleCnt="0"/>
      <dgm:spPr/>
    </dgm:pt>
    <dgm:pt modelId="{55BB3629-F250-46AA-8BBA-25641E3ECF16}" type="pres">
      <dgm:prSet presAssocID="{CF19BE82-63A5-4380-BC3B-1059FDAA7ECF}" presName="imgShp" presStyleLbl="fgImgPlace1" presStyleIdx="4" presStyleCnt="12" custScaleX="172477" custScaleY="159272" custLinFactNeighborX="-24613" custLinFactNeighborY="-2122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1BDF88F0-3E27-4116-82DE-54F666E0ABF5}" type="pres">
      <dgm:prSet presAssocID="{CF19BE82-63A5-4380-BC3B-1059FDAA7ECF}" presName="txShp" presStyleLbl="node1" presStyleIdx="4" presStyleCnt="12" custScaleY="176956" custLinFactNeighborX="-2082" custLinFactNeighborY="-12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648DC-BDAE-49CA-A221-59D893A3ECE9}" type="pres">
      <dgm:prSet presAssocID="{02486C12-00A4-472B-8C7D-CA5E1C777EE5}" presName="spacing" presStyleCnt="0"/>
      <dgm:spPr/>
    </dgm:pt>
    <dgm:pt modelId="{5A9CB194-5ECB-4E8C-9F92-B14F886514E9}" type="pres">
      <dgm:prSet presAssocID="{DB1574C3-6E27-4BED-AEFB-142EE5A8356E}" presName="composite" presStyleCnt="0"/>
      <dgm:spPr/>
    </dgm:pt>
    <dgm:pt modelId="{26776BD5-49DD-4DD7-AB3B-F13682086520}" type="pres">
      <dgm:prSet presAssocID="{DB1574C3-6E27-4BED-AEFB-142EE5A8356E}" presName="imgShp" presStyleLbl="fgImgPlace1" presStyleIdx="5" presStyleCnt="12" custScaleX="200041" custScaleY="180116" custLinFactNeighborX="-30138" custLinFactNeighborY="-42880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2FC73FF1-0C97-46E5-BAAC-D9A40DF11B57}" type="pres">
      <dgm:prSet presAssocID="{DB1574C3-6E27-4BED-AEFB-142EE5A8356E}" presName="txShp" presStyleLbl="node1" presStyleIdx="5" presStyleCnt="12" custScaleX="97608" custScaleY="182065" custLinFactNeighborX="-1240" custLinFactNeighborY="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52FEC-DDB2-4F09-813A-947314EA2B81}" type="pres">
      <dgm:prSet presAssocID="{EA96176B-397E-4D59-BE2A-AF5ACB615653}" presName="spacing" presStyleCnt="0"/>
      <dgm:spPr/>
    </dgm:pt>
    <dgm:pt modelId="{D46209F9-DF13-4032-8F5C-CCC7ABC0820E}" type="pres">
      <dgm:prSet presAssocID="{68141434-8B1C-4577-BA94-266319A04244}" presName="composite" presStyleCnt="0"/>
      <dgm:spPr/>
    </dgm:pt>
    <dgm:pt modelId="{8A49F167-8989-4F81-B8AA-B083BCDCF6BA}" type="pres">
      <dgm:prSet presAssocID="{68141434-8B1C-4577-BA94-266319A04244}" presName="imgShp" presStyleLbl="fgImgPlace1" presStyleIdx="6" presStyleCnt="12" custScaleX="206044" custScaleY="186223" custLinFactNeighborX="-15585" custLinFactNeighborY="-28560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70E11797-5045-4790-A03A-2D25393C10C2}" type="pres">
      <dgm:prSet presAssocID="{68141434-8B1C-4577-BA94-266319A04244}" presName="txShp" presStyleLbl="node1" presStyleIdx="6" presStyleCnt="12" custScaleX="97870" custScaleY="143673" custLinFactNeighborX="-989" custLinFactNeighborY="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4BB4D-C41F-4186-8F2E-336CEFE3A90B}" type="pres">
      <dgm:prSet presAssocID="{366F4DD5-58B6-49D3-80FB-A3F210D05C8B}" presName="spacing" presStyleCnt="0"/>
      <dgm:spPr/>
    </dgm:pt>
    <dgm:pt modelId="{9D7B9C99-26C4-41C2-AE06-F0C329096D31}" type="pres">
      <dgm:prSet presAssocID="{58A223EF-FA22-44EB-8C7D-841DA2D60C85}" presName="composite" presStyleCnt="0"/>
      <dgm:spPr/>
    </dgm:pt>
    <dgm:pt modelId="{A563649C-3BF3-4E74-81F6-D4C1C6E9FCCB}" type="pres">
      <dgm:prSet presAssocID="{58A223EF-FA22-44EB-8C7D-841DA2D60C85}" presName="imgShp" presStyleLbl="fgImgPlace1" presStyleIdx="7" presStyleCnt="12" custScaleX="235721" custScaleY="231381" custLinFactNeighborX="-20768" custLinFactNeighborY="-41490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75F89508-A0D6-49DA-AAA6-FFEE43F6E110}" type="pres">
      <dgm:prSet presAssocID="{58A223EF-FA22-44EB-8C7D-841DA2D60C85}" presName="txShp" presStyleLbl="node1" presStyleIdx="7" presStyleCnt="12" custScaleX="94833" custScaleY="281647" custLinFactNeighborX="-745" custLinFactNeighborY="2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7E1BE-F3A3-4B66-BA74-EED4DD415508}" type="pres">
      <dgm:prSet presAssocID="{DE4EB2AA-1E34-4DBE-A2E0-00D8B13A8BCE}" presName="spacing" presStyleCnt="0"/>
      <dgm:spPr/>
    </dgm:pt>
    <dgm:pt modelId="{3A1AA17D-457E-4A5A-91E8-1500EDDCC465}" type="pres">
      <dgm:prSet presAssocID="{41731D8B-5253-45F2-A6CF-A582AAF7AB90}" presName="composite" presStyleCnt="0"/>
      <dgm:spPr/>
    </dgm:pt>
    <dgm:pt modelId="{BEA1256C-BEF1-4E6B-BEB0-FD1F9A9BFA54}" type="pres">
      <dgm:prSet presAssocID="{41731D8B-5253-45F2-A6CF-A582AAF7AB90}" presName="imgShp" presStyleLbl="fgImgPlace1" presStyleIdx="8" presStyleCnt="12" custScaleX="217122" custScaleY="185546" custLinFactNeighborX="-24673" custLinFactNeighborY="-66303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B05DDB2D-2D69-4F51-8D1D-FD37D6F551E6}" type="pres">
      <dgm:prSet presAssocID="{41731D8B-5253-45F2-A6CF-A582AAF7AB90}" presName="txShp" presStyleLbl="node1" presStyleIdx="8" presStyleCnt="12" custScaleX="98934" custScaleY="219982" custLinFactNeighborX="-1914" custLinFactNeighborY="15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6EA80-AEC2-4928-8A32-410B97D01E68}" type="pres">
      <dgm:prSet presAssocID="{5FE0930D-056A-4A93-A0DB-CDE8B1694AEA}" presName="spacing" presStyleCnt="0"/>
      <dgm:spPr/>
    </dgm:pt>
    <dgm:pt modelId="{AA6E96AF-4B8E-4DD5-BCB2-08B703BD5A57}" type="pres">
      <dgm:prSet presAssocID="{6582ADA6-7C4B-48C8-BAE7-1394CF859A7C}" presName="composite" presStyleCnt="0"/>
      <dgm:spPr/>
    </dgm:pt>
    <dgm:pt modelId="{527014CE-E8C9-4262-9E5E-3E0A09D494A8}" type="pres">
      <dgm:prSet presAssocID="{6582ADA6-7C4B-48C8-BAE7-1394CF859A7C}" presName="imgShp" presStyleLbl="fgImgPlace1" presStyleIdx="9" presStyleCnt="12" custScaleX="212937" custScaleY="177561" custLinFactNeighborX="-19420" custLinFactNeighborY="-54993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  <dgm:pt modelId="{F4A1B3A7-2EB7-42FD-A415-91321FEE18DB}" type="pres">
      <dgm:prSet presAssocID="{6582ADA6-7C4B-48C8-BAE7-1394CF859A7C}" presName="txShp" presStyleLbl="node1" presStyleIdx="9" presStyleCnt="12" custScaleY="108146" custLinFactNeighborX="-1208" custLinFactNeighborY="-5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45CB0-1ED6-4153-ADDA-670097154AAD}" type="pres">
      <dgm:prSet presAssocID="{B7AD9929-503E-40E1-AD55-7BDE2B03C937}" presName="spacing" presStyleCnt="0"/>
      <dgm:spPr/>
    </dgm:pt>
    <dgm:pt modelId="{A981CD1D-0396-4900-BC4D-DA03FCE0A38A}" type="pres">
      <dgm:prSet presAssocID="{962495B6-8FF5-4AD5-BF1B-0B8CFAD8F191}" presName="composite" presStyleCnt="0"/>
      <dgm:spPr/>
    </dgm:pt>
    <dgm:pt modelId="{9FACBDE6-86C0-4DD3-84FD-3D07776F5D3C}" type="pres">
      <dgm:prSet presAssocID="{962495B6-8FF5-4AD5-BF1B-0B8CFAD8F191}" presName="imgShp" presStyleLbl="fgImgPlace1" presStyleIdx="10" presStyleCnt="12" custScaleX="223911" custScaleY="202802" custLinFactNeighborX="-8025" custLinFactNeighborY="-55385"/>
      <dgm:spPr>
        <a:blipFill rotWithShape="0">
          <a:blip xmlns:r="http://schemas.openxmlformats.org/officeDocument/2006/relationships" r:embed="rId11"/>
          <a:stretch>
            <a:fillRect/>
          </a:stretch>
        </a:blipFill>
      </dgm:spPr>
    </dgm:pt>
    <dgm:pt modelId="{9C3E8F32-B958-420F-B085-490A6B4A3B87}" type="pres">
      <dgm:prSet presAssocID="{962495B6-8FF5-4AD5-BF1B-0B8CFAD8F191}" presName="txShp" presStyleLbl="node1" presStyleIdx="10" presStyleCnt="12" custScaleY="129792" custLinFactNeighborX="-1339" custLinFactNeighborY="-45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B3CC9-9FB6-4FB8-BFBF-BCFA4A25F101}" type="pres">
      <dgm:prSet presAssocID="{649B6B77-D8C6-4B27-B96B-BC6C7A6EAD43}" presName="spacing" presStyleCnt="0"/>
      <dgm:spPr/>
    </dgm:pt>
    <dgm:pt modelId="{DDB78DD6-8B02-452E-A5DF-A5E2EFC76D39}" type="pres">
      <dgm:prSet presAssocID="{257810F5-7F0C-4C83-BD56-8F55AC7453D0}" presName="composite" presStyleCnt="0"/>
      <dgm:spPr/>
    </dgm:pt>
    <dgm:pt modelId="{32D09C81-9E1C-49DD-8AB9-B4E5FD11DC9B}" type="pres">
      <dgm:prSet presAssocID="{257810F5-7F0C-4C83-BD56-8F55AC7453D0}" presName="imgShp" presStyleLbl="fgImgPlace1" presStyleIdx="11" presStyleCnt="12" custScaleX="204579" custScaleY="201648" custLinFactNeighborX="-12858" custLinFactNeighborY="-73160"/>
      <dgm:spPr>
        <a:blipFill rotWithShape="0">
          <a:blip xmlns:r="http://schemas.openxmlformats.org/officeDocument/2006/relationships" r:embed="rId12"/>
          <a:stretch>
            <a:fillRect/>
          </a:stretch>
        </a:blipFill>
      </dgm:spPr>
    </dgm:pt>
    <dgm:pt modelId="{E77A2840-8BEC-4AF7-829D-63AA3EC90A4D}" type="pres">
      <dgm:prSet presAssocID="{257810F5-7F0C-4C83-BD56-8F55AC7453D0}" presName="txShp" presStyleLbl="node1" presStyleIdx="11" presStyleCnt="12" custScaleY="192360" custLinFactNeighborX="-1107" custLinFactNeighborY="-6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925B6B-01B8-4632-98DB-9AB98AD14437}" type="presOf" srcId="{6E49DCB8-B53B-402C-BE77-D58EA50C4E1B}" destId="{4E2B317E-6D6D-44DB-ACD6-9EBC841EC3B6}" srcOrd="0" destOrd="0" presId="urn:microsoft.com/office/officeart/2005/8/layout/vList3#2"/>
    <dgm:cxn modelId="{E8743388-6817-4F74-A37E-C784505DB192}" type="presOf" srcId="{962495B6-8FF5-4AD5-BF1B-0B8CFAD8F191}" destId="{9C3E8F32-B958-420F-B085-490A6B4A3B87}" srcOrd="0" destOrd="0" presId="urn:microsoft.com/office/officeart/2005/8/layout/vList3#2"/>
    <dgm:cxn modelId="{2403798E-4FE5-480E-B7AB-73238839710F}" srcId="{D9218344-70B6-435F-9A33-52FA3BF073D9}" destId="{41731D8B-5253-45F2-A6CF-A582AAF7AB90}" srcOrd="8" destOrd="0" parTransId="{1B14DBA6-CE80-4471-9E10-0CFB60DFFC5B}" sibTransId="{5FE0930D-056A-4A93-A0DB-CDE8B1694AEA}"/>
    <dgm:cxn modelId="{0CB8E7E0-3354-4BFA-88A5-C1B54219F640}" srcId="{D9218344-70B6-435F-9A33-52FA3BF073D9}" destId="{92868BB4-6642-43FF-911D-2AB203EA083F}" srcOrd="2" destOrd="0" parTransId="{D0424CBD-F77A-497D-A302-73175A80FF05}" sibTransId="{E0EDAF1A-CAC4-4548-8BD1-B96D9CCD1FE4}"/>
    <dgm:cxn modelId="{518E1EDE-6C5C-42D3-B185-7C3FCEDE0B51}" srcId="{D9218344-70B6-435F-9A33-52FA3BF073D9}" destId="{58A223EF-FA22-44EB-8C7D-841DA2D60C85}" srcOrd="7" destOrd="0" parTransId="{7B8F0BBB-6225-46D6-AACD-06E56E9F3E32}" sibTransId="{DE4EB2AA-1E34-4DBE-A2E0-00D8B13A8BCE}"/>
    <dgm:cxn modelId="{27A20606-65B1-4517-97DD-3F32E83E27A3}" type="presOf" srcId="{68141434-8B1C-4577-BA94-266319A04244}" destId="{70E11797-5045-4790-A03A-2D25393C10C2}" srcOrd="0" destOrd="0" presId="urn:microsoft.com/office/officeart/2005/8/layout/vList3#2"/>
    <dgm:cxn modelId="{71BC1A7A-5BD7-4CFF-A3A2-0AC443870DEB}" srcId="{D9218344-70B6-435F-9A33-52FA3BF073D9}" destId="{6E49DCB8-B53B-402C-BE77-D58EA50C4E1B}" srcOrd="0" destOrd="0" parTransId="{09F398F4-8288-4BC3-BFE6-D6F64121A2BD}" sibTransId="{C76AD243-C499-4E3D-97F2-D2432E3AFDD6}"/>
    <dgm:cxn modelId="{3D0E3462-42DB-4192-98EE-260C8AB315BE}" srcId="{D9218344-70B6-435F-9A33-52FA3BF073D9}" destId="{CF19BE82-63A5-4380-BC3B-1059FDAA7ECF}" srcOrd="4" destOrd="0" parTransId="{CC415E31-D88B-4E47-8850-451905B46FB4}" sibTransId="{02486C12-00A4-472B-8C7D-CA5E1C777EE5}"/>
    <dgm:cxn modelId="{C83128A1-BF43-4095-B707-9968EF8D2AF5}" type="presOf" srcId="{41731D8B-5253-45F2-A6CF-A582AAF7AB90}" destId="{B05DDB2D-2D69-4F51-8D1D-FD37D6F551E6}" srcOrd="0" destOrd="0" presId="urn:microsoft.com/office/officeart/2005/8/layout/vList3#2"/>
    <dgm:cxn modelId="{73529399-E707-444F-9143-64E0D5EF956A}" srcId="{D9218344-70B6-435F-9A33-52FA3BF073D9}" destId="{68141434-8B1C-4577-BA94-266319A04244}" srcOrd="6" destOrd="0" parTransId="{9210E6A9-4450-4BD7-B8D3-581DB3681841}" sibTransId="{366F4DD5-58B6-49D3-80FB-A3F210D05C8B}"/>
    <dgm:cxn modelId="{85BCBD72-3D69-41B6-834A-4EE504B9B4ED}" type="presOf" srcId="{6C8E2C6E-D115-4CF0-B7A6-F322D064D429}" destId="{3ABF6975-3299-4B13-B22D-0383BD5DB463}" srcOrd="0" destOrd="0" presId="urn:microsoft.com/office/officeart/2005/8/layout/vList3#2"/>
    <dgm:cxn modelId="{5C3021EB-1454-432B-82AB-3C424148BA52}" type="presOf" srcId="{CF19BE82-63A5-4380-BC3B-1059FDAA7ECF}" destId="{1BDF88F0-3E27-4116-82DE-54F666E0ABF5}" srcOrd="0" destOrd="0" presId="urn:microsoft.com/office/officeart/2005/8/layout/vList3#2"/>
    <dgm:cxn modelId="{20982201-DCFA-4FA9-AF59-202EE92ACC23}" type="presOf" srcId="{257810F5-7F0C-4C83-BD56-8F55AC7453D0}" destId="{E77A2840-8BEC-4AF7-829D-63AA3EC90A4D}" srcOrd="0" destOrd="0" presId="urn:microsoft.com/office/officeart/2005/8/layout/vList3#2"/>
    <dgm:cxn modelId="{E532AF8B-D61B-44E0-B225-4C3134824D2F}" srcId="{D9218344-70B6-435F-9A33-52FA3BF073D9}" destId="{6C8E2C6E-D115-4CF0-B7A6-F322D064D429}" srcOrd="1" destOrd="0" parTransId="{B7C9837E-FFCC-4DF3-850F-2092E550155C}" sibTransId="{F0207533-EA6C-43D7-884B-79283DFF83F6}"/>
    <dgm:cxn modelId="{E2EA6291-2677-457C-B2AD-1CCBE33DF024}" type="presOf" srcId="{1D4FF413-85DD-49CF-8BEB-791C59735C2C}" destId="{553F76B6-E6E8-4D05-BA5A-A07D91771AC3}" srcOrd="0" destOrd="0" presId="urn:microsoft.com/office/officeart/2005/8/layout/vList3#2"/>
    <dgm:cxn modelId="{31A30512-CDB5-42E0-8C91-EAA17A7DCFC4}" srcId="{D9218344-70B6-435F-9A33-52FA3BF073D9}" destId="{1D4FF413-85DD-49CF-8BEB-791C59735C2C}" srcOrd="3" destOrd="0" parTransId="{E4455E85-24EC-485F-879C-5901180FBE5F}" sibTransId="{B8752051-FFB3-4E84-ADBC-65FD90EC53F2}"/>
    <dgm:cxn modelId="{DCFA250C-9791-4FC3-8F5D-72D5659BB053}" srcId="{D9218344-70B6-435F-9A33-52FA3BF073D9}" destId="{962495B6-8FF5-4AD5-BF1B-0B8CFAD8F191}" srcOrd="10" destOrd="0" parTransId="{066E801F-9582-47F5-80AC-5D05EB1A049F}" sibTransId="{649B6B77-D8C6-4B27-B96B-BC6C7A6EAD43}"/>
    <dgm:cxn modelId="{DB720D14-DB6D-49B8-9F99-8BDF2E1BB084}" type="presOf" srcId="{D9218344-70B6-435F-9A33-52FA3BF073D9}" destId="{6CA30B4C-CFCB-4DA0-8FD7-581CC67792B6}" srcOrd="0" destOrd="0" presId="urn:microsoft.com/office/officeart/2005/8/layout/vList3#2"/>
    <dgm:cxn modelId="{6D96F929-C657-4E9E-BA4A-7B1737F6FF0D}" srcId="{D9218344-70B6-435F-9A33-52FA3BF073D9}" destId="{257810F5-7F0C-4C83-BD56-8F55AC7453D0}" srcOrd="11" destOrd="0" parTransId="{96A3CD83-1BAC-4D1F-B95A-75EE795FF8D1}" sibTransId="{8002620A-46D5-4B63-9FA9-A686FBFA3245}"/>
    <dgm:cxn modelId="{C14E4F3C-2416-4585-A992-FA1979D72B42}" type="presOf" srcId="{58A223EF-FA22-44EB-8C7D-841DA2D60C85}" destId="{75F89508-A0D6-49DA-AAA6-FFEE43F6E110}" srcOrd="0" destOrd="0" presId="urn:microsoft.com/office/officeart/2005/8/layout/vList3#2"/>
    <dgm:cxn modelId="{8CF71355-3FC3-4C60-AF3A-9B0DDD9772B2}" type="presOf" srcId="{6582ADA6-7C4B-48C8-BAE7-1394CF859A7C}" destId="{F4A1B3A7-2EB7-42FD-A415-91321FEE18DB}" srcOrd="0" destOrd="0" presId="urn:microsoft.com/office/officeart/2005/8/layout/vList3#2"/>
    <dgm:cxn modelId="{DBE1CF88-EFFA-405A-868E-7615814DA253}" srcId="{D9218344-70B6-435F-9A33-52FA3BF073D9}" destId="{DB1574C3-6E27-4BED-AEFB-142EE5A8356E}" srcOrd="5" destOrd="0" parTransId="{73037682-1957-44A3-8078-76B3E8CBB837}" sibTransId="{EA96176B-397E-4D59-BE2A-AF5ACB615653}"/>
    <dgm:cxn modelId="{B93B5704-57B5-411F-B681-AF904E15FCE4}" type="presOf" srcId="{DB1574C3-6E27-4BED-AEFB-142EE5A8356E}" destId="{2FC73FF1-0C97-46E5-BAAC-D9A40DF11B57}" srcOrd="0" destOrd="0" presId="urn:microsoft.com/office/officeart/2005/8/layout/vList3#2"/>
    <dgm:cxn modelId="{A3758EFC-F403-4A89-B94E-FC1F746C3E94}" type="presOf" srcId="{92868BB4-6642-43FF-911D-2AB203EA083F}" destId="{8BB433D5-6D84-4233-BB3E-02C1F08A2569}" srcOrd="0" destOrd="0" presId="urn:microsoft.com/office/officeart/2005/8/layout/vList3#2"/>
    <dgm:cxn modelId="{5D9A3E3C-715D-4785-8E39-D4475064DA1A}" srcId="{D9218344-70B6-435F-9A33-52FA3BF073D9}" destId="{6582ADA6-7C4B-48C8-BAE7-1394CF859A7C}" srcOrd="9" destOrd="0" parTransId="{D350DCAD-A306-4699-8910-52B1F9EA9968}" sibTransId="{B7AD9929-503E-40E1-AD55-7BDE2B03C937}"/>
    <dgm:cxn modelId="{A0B4AFE3-F8E9-42B9-BE55-6A63A1958700}" type="presParOf" srcId="{6CA30B4C-CFCB-4DA0-8FD7-581CC67792B6}" destId="{4ED9D58D-C103-4B02-B84B-049C8840144D}" srcOrd="0" destOrd="0" presId="urn:microsoft.com/office/officeart/2005/8/layout/vList3#2"/>
    <dgm:cxn modelId="{3CD01D55-7554-4E33-8B56-AD8DF9926017}" type="presParOf" srcId="{4ED9D58D-C103-4B02-B84B-049C8840144D}" destId="{5DAAA4F1-18E9-4395-8CDC-71398A9D31B3}" srcOrd="0" destOrd="0" presId="urn:microsoft.com/office/officeart/2005/8/layout/vList3#2"/>
    <dgm:cxn modelId="{4C33D730-7835-410F-AAFB-8508AAE9A72C}" type="presParOf" srcId="{4ED9D58D-C103-4B02-B84B-049C8840144D}" destId="{4E2B317E-6D6D-44DB-ACD6-9EBC841EC3B6}" srcOrd="1" destOrd="0" presId="urn:microsoft.com/office/officeart/2005/8/layout/vList3#2"/>
    <dgm:cxn modelId="{5EB285DB-5733-44B5-9FA4-0E29E9DAEBD6}" type="presParOf" srcId="{6CA30B4C-CFCB-4DA0-8FD7-581CC67792B6}" destId="{D9E13493-1817-41E0-B18D-DE36EB85CF9D}" srcOrd="1" destOrd="0" presId="urn:microsoft.com/office/officeart/2005/8/layout/vList3#2"/>
    <dgm:cxn modelId="{A9A41B05-EB4B-4DF5-9249-6757BE40C611}" type="presParOf" srcId="{6CA30B4C-CFCB-4DA0-8FD7-581CC67792B6}" destId="{3890DE48-4729-4C8D-9ABF-76869FDE1C79}" srcOrd="2" destOrd="0" presId="urn:microsoft.com/office/officeart/2005/8/layout/vList3#2"/>
    <dgm:cxn modelId="{0FD1F48A-5AD3-4C3E-96CE-1B48F3AA2DE5}" type="presParOf" srcId="{3890DE48-4729-4C8D-9ABF-76869FDE1C79}" destId="{D2CA621D-A414-4581-998E-59ABF503EB58}" srcOrd="0" destOrd="0" presId="urn:microsoft.com/office/officeart/2005/8/layout/vList3#2"/>
    <dgm:cxn modelId="{89674684-E982-4257-97E7-A98F96420802}" type="presParOf" srcId="{3890DE48-4729-4C8D-9ABF-76869FDE1C79}" destId="{3ABF6975-3299-4B13-B22D-0383BD5DB463}" srcOrd="1" destOrd="0" presId="urn:microsoft.com/office/officeart/2005/8/layout/vList3#2"/>
    <dgm:cxn modelId="{C867681A-AD51-4422-B178-C10368C669EC}" type="presParOf" srcId="{6CA30B4C-CFCB-4DA0-8FD7-581CC67792B6}" destId="{7BC4E798-408B-4F53-87C6-6576684DD2FD}" srcOrd="3" destOrd="0" presId="urn:microsoft.com/office/officeart/2005/8/layout/vList3#2"/>
    <dgm:cxn modelId="{81616349-8787-454C-8B5E-5233837F4318}" type="presParOf" srcId="{6CA30B4C-CFCB-4DA0-8FD7-581CC67792B6}" destId="{DD4DD651-CB0E-4E93-BE17-E60106908998}" srcOrd="4" destOrd="0" presId="urn:microsoft.com/office/officeart/2005/8/layout/vList3#2"/>
    <dgm:cxn modelId="{E49F32B2-D0D4-470E-BE55-B7D5B2523BFC}" type="presParOf" srcId="{DD4DD651-CB0E-4E93-BE17-E60106908998}" destId="{6B1B02F8-9FED-4CAD-8F87-D44805A6F91C}" srcOrd="0" destOrd="0" presId="urn:microsoft.com/office/officeart/2005/8/layout/vList3#2"/>
    <dgm:cxn modelId="{7FBF2479-95B9-42AA-8EE0-3FFF82AABCCA}" type="presParOf" srcId="{DD4DD651-CB0E-4E93-BE17-E60106908998}" destId="{8BB433D5-6D84-4233-BB3E-02C1F08A2569}" srcOrd="1" destOrd="0" presId="urn:microsoft.com/office/officeart/2005/8/layout/vList3#2"/>
    <dgm:cxn modelId="{F4A34E01-B38D-4038-B26B-F9D4A5F58FF7}" type="presParOf" srcId="{6CA30B4C-CFCB-4DA0-8FD7-581CC67792B6}" destId="{4F9F3B64-3A19-4E75-909E-AAA3CE27EC18}" srcOrd="5" destOrd="0" presId="urn:microsoft.com/office/officeart/2005/8/layout/vList3#2"/>
    <dgm:cxn modelId="{109F0FC9-6512-4F47-AF32-240AF00C5A10}" type="presParOf" srcId="{6CA30B4C-CFCB-4DA0-8FD7-581CC67792B6}" destId="{F99F9724-0607-4D1C-A5BB-A19152DAA607}" srcOrd="6" destOrd="0" presId="urn:microsoft.com/office/officeart/2005/8/layout/vList3#2"/>
    <dgm:cxn modelId="{FB17A6CC-A0D6-4DC0-BC5D-309A01F8B409}" type="presParOf" srcId="{F99F9724-0607-4D1C-A5BB-A19152DAA607}" destId="{6F5D58F6-E2DB-48FC-80AE-6FC2904ACC03}" srcOrd="0" destOrd="0" presId="urn:microsoft.com/office/officeart/2005/8/layout/vList3#2"/>
    <dgm:cxn modelId="{DE7BACC8-4C4E-463C-9FF0-A3BC5E96EEDE}" type="presParOf" srcId="{F99F9724-0607-4D1C-A5BB-A19152DAA607}" destId="{553F76B6-E6E8-4D05-BA5A-A07D91771AC3}" srcOrd="1" destOrd="0" presId="urn:microsoft.com/office/officeart/2005/8/layout/vList3#2"/>
    <dgm:cxn modelId="{5CB36927-0B32-4FEE-B095-7D9C18371D58}" type="presParOf" srcId="{6CA30B4C-CFCB-4DA0-8FD7-581CC67792B6}" destId="{3D766C6A-F801-4FE2-8FE6-CD34857774E7}" srcOrd="7" destOrd="0" presId="urn:microsoft.com/office/officeart/2005/8/layout/vList3#2"/>
    <dgm:cxn modelId="{FB28EE63-F290-4AE7-838F-1284B4771630}" type="presParOf" srcId="{6CA30B4C-CFCB-4DA0-8FD7-581CC67792B6}" destId="{1ACF3903-4A53-49DA-BBB9-3BF2AD5389DA}" srcOrd="8" destOrd="0" presId="urn:microsoft.com/office/officeart/2005/8/layout/vList3#2"/>
    <dgm:cxn modelId="{EB57E79A-52C3-4F7F-B0C0-F9506A11C9F4}" type="presParOf" srcId="{1ACF3903-4A53-49DA-BBB9-3BF2AD5389DA}" destId="{55BB3629-F250-46AA-8BBA-25641E3ECF16}" srcOrd="0" destOrd="0" presId="urn:microsoft.com/office/officeart/2005/8/layout/vList3#2"/>
    <dgm:cxn modelId="{AD050006-4A20-4032-9392-B5D60631B830}" type="presParOf" srcId="{1ACF3903-4A53-49DA-BBB9-3BF2AD5389DA}" destId="{1BDF88F0-3E27-4116-82DE-54F666E0ABF5}" srcOrd="1" destOrd="0" presId="urn:microsoft.com/office/officeart/2005/8/layout/vList3#2"/>
    <dgm:cxn modelId="{0A6C406B-0053-44F3-AB5C-C65C80717334}" type="presParOf" srcId="{6CA30B4C-CFCB-4DA0-8FD7-581CC67792B6}" destId="{EF9648DC-BDAE-49CA-A221-59D893A3ECE9}" srcOrd="9" destOrd="0" presId="urn:microsoft.com/office/officeart/2005/8/layout/vList3#2"/>
    <dgm:cxn modelId="{86E55CEC-B90F-4C95-A012-F2DBEF45B831}" type="presParOf" srcId="{6CA30B4C-CFCB-4DA0-8FD7-581CC67792B6}" destId="{5A9CB194-5ECB-4E8C-9F92-B14F886514E9}" srcOrd="10" destOrd="0" presId="urn:microsoft.com/office/officeart/2005/8/layout/vList3#2"/>
    <dgm:cxn modelId="{FE672D2B-A68E-48BE-A6FD-A5137968684D}" type="presParOf" srcId="{5A9CB194-5ECB-4E8C-9F92-B14F886514E9}" destId="{26776BD5-49DD-4DD7-AB3B-F13682086520}" srcOrd="0" destOrd="0" presId="urn:microsoft.com/office/officeart/2005/8/layout/vList3#2"/>
    <dgm:cxn modelId="{E36C9F3D-6365-457C-9DA4-43BB5AA03B49}" type="presParOf" srcId="{5A9CB194-5ECB-4E8C-9F92-B14F886514E9}" destId="{2FC73FF1-0C97-46E5-BAAC-D9A40DF11B57}" srcOrd="1" destOrd="0" presId="urn:microsoft.com/office/officeart/2005/8/layout/vList3#2"/>
    <dgm:cxn modelId="{4B5952B9-8B7E-4C81-B215-6E481D8ACEA2}" type="presParOf" srcId="{6CA30B4C-CFCB-4DA0-8FD7-581CC67792B6}" destId="{28452FEC-DDB2-4F09-813A-947314EA2B81}" srcOrd="11" destOrd="0" presId="urn:microsoft.com/office/officeart/2005/8/layout/vList3#2"/>
    <dgm:cxn modelId="{E03CB0FB-1ADB-47E2-879E-53423165B8EC}" type="presParOf" srcId="{6CA30B4C-CFCB-4DA0-8FD7-581CC67792B6}" destId="{D46209F9-DF13-4032-8F5C-CCC7ABC0820E}" srcOrd="12" destOrd="0" presId="urn:microsoft.com/office/officeart/2005/8/layout/vList3#2"/>
    <dgm:cxn modelId="{03800332-02F5-48E3-B4A8-27DD1375578C}" type="presParOf" srcId="{D46209F9-DF13-4032-8F5C-CCC7ABC0820E}" destId="{8A49F167-8989-4F81-B8AA-B083BCDCF6BA}" srcOrd="0" destOrd="0" presId="urn:microsoft.com/office/officeart/2005/8/layout/vList3#2"/>
    <dgm:cxn modelId="{91CA43FD-B4B0-40E1-93F3-80445CAC3FC5}" type="presParOf" srcId="{D46209F9-DF13-4032-8F5C-CCC7ABC0820E}" destId="{70E11797-5045-4790-A03A-2D25393C10C2}" srcOrd="1" destOrd="0" presId="urn:microsoft.com/office/officeart/2005/8/layout/vList3#2"/>
    <dgm:cxn modelId="{CF3E2862-CAC8-4DC0-9730-4308A162DC00}" type="presParOf" srcId="{6CA30B4C-CFCB-4DA0-8FD7-581CC67792B6}" destId="{4494BB4D-C41F-4186-8F2E-336CEFE3A90B}" srcOrd="13" destOrd="0" presId="urn:microsoft.com/office/officeart/2005/8/layout/vList3#2"/>
    <dgm:cxn modelId="{C9CDD64E-7706-4E39-BA5C-0D467A4A5A8A}" type="presParOf" srcId="{6CA30B4C-CFCB-4DA0-8FD7-581CC67792B6}" destId="{9D7B9C99-26C4-41C2-AE06-F0C329096D31}" srcOrd="14" destOrd="0" presId="urn:microsoft.com/office/officeart/2005/8/layout/vList3#2"/>
    <dgm:cxn modelId="{278F266A-D410-40C0-844A-63B46C1966CA}" type="presParOf" srcId="{9D7B9C99-26C4-41C2-AE06-F0C329096D31}" destId="{A563649C-3BF3-4E74-81F6-D4C1C6E9FCCB}" srcOrd="0" destOrd="0" presId="urn:microsoft.com/office/officeart/2005/8/layout/vList3#2"/>
    <dgm:cxn modelId="{CB5C70F1-4C08-4305-BA40-28F5B15E74C6}" type="presParOf" srcId="{9D7B9C99-26C4-41C2-AE06-F0C329096D31}" destId="{75F89508-A0D6-49DA-AAA6-FFEE43F6E110}" srcOrd="1" destOrd="0" presId="urn:microsoft.com/office/officeart/2005/8/layout/vList3#2"/>
    <dgm:cxn modelId="{301BC423-D363-4964-BF6D-28F316BB703A}" type="presParOf" srcId="{6CA30B4C-CFCB-4DA0-8FD7-581CC67792B6}" destId="{D1C7E1BE-F3A3-4B66-BA74-EED4DD415508}" srcOrd="15" destOrd="0" presId="urn:microsoft.com/office/officeart/2005/8/layout/vList3#2"/>
    <dgm:cxn modelId="{998E480A-905E-46DB-A4DE-34A9C2ECF885}" type="presParOf" srcId="{6CA30B4C-CFCB-4DA0-8FD7-581CC67792B6}" destId="{3A1AA17D-457E-4A5A-91E8-1500EDDCC465}" srcOrd="16" destOrd="0" presId="urn:microsoft.com/office/officeart/2005/8/layout/vList3#2"/>
    <dgm:cxn modelId="{3D78E304-0A3E-43CC-89FD-0BE1954505BB}" type="presParOf" srcId="{3A1AA17D-457E-4A5A-91E8-1500EDDCC465}" destId="{BEA1256C-BEF1-4E6B-BEB0-FD1F9A9BFA54}" srcOrd="0" destOrd="0" presId="urn:microsoft.com/office/officeart/2005/8/layout/vList3#2"/>
    <dgm:cxn modelId="{92694D04-0431-4E11-9861-8DDDD0DC2286}" type="presParOf" srcId="{3A1AA17D-457E-4A5A-91E8-1500EDDCC465}" destId="{B05DDB2D-2D69-4F51-8D1D-FD37D6F551E6}" srcOrd="1" destOrd="0" presId="urn:microsoft.com/office/officeart/2005/8/layout/vList3#2"/>
    <dgm:cxn modelId="{D9C18A0B-4D2B-43E5-8E93-95BB5994B835}" type="presParOf" srcId="{6CA30B4C-CFCB-4DA0-8FD7-581CC67792B6}" destId="{3CB6EA80-AEC2-4928-8A32-410B97D01E68}" srcOrd="17" destOrd="0" presId="urn:microsoft.com/office/officeart/2005/8/layout/vList3#2"/>
    <dgm:cxn modelId="{5961B6D0-2762-4958-949C-147830156FAF}" type="presParOf" srcId="{6CA30B4C-CFCB-4DA0-8FD7-581CC67792B6}" destId="{AA6E96AF-4B8E-4DD5-BCB2-08B703BD5A57}" srcOrd="18" destOrd="0" presId="urn:microsoft.com/office/officeart/2005/8/layout/vList3#2"/>
    <dgm:cxn modelId="{8D6FAF95-2790-4D59-BEF2-837080F2A01C}" type="presParOf" srcId="{AA6E96AF-4B8E-4DD5-BCB2-08B703BD5A57}" destId="{527014CE-E8C9-4262-9E5E-3E0A09D494A8}" srcOrd="0" destOrd="0" presId="urn:microsoft.com/office/officeart/2005/8/layout/vList3#2"/>
    <dgm:cxn modelId="{FD9C5F54-470A-4FDC-AAC2-0EC525D7EEF0}" type="presParOf" srcId="{AA6E96AF-4B8E-4DD5-BCB2-08B703BD5A57}" destId="{F4A1B3A7-2EB7-42FD-A415-91321FEE18DB}" srcOrd="1" destOrd="0" presId="urn:microsoft.com/office/officeart/2005/8/layout/vList3#2"/>
    <dgm:cxn modelId="{954DDB61-8261-4F50-9357-C5759AC7B713}" type="presParOf" srcId="{6CA30B4C-CFCB-4DA0-8FD7-581CC67792B6}" destId="{2DB45CB0-1ED6-4153-ADDA-670097154AAD}" srcOrd="19" destOrd="0" presId="urn:microsoft.com/office/officeart/2005/8/layout/vList3#2"/>
    <dgm:cxn modelId="{E5BFC075-6D18-46E4-B1C3-551A23BE6589}" type="presParOf" srcId="{6CA30B4C-CFCB-4DA0-8FD7-581CC67792B6}" destId="{A981CD1D-0396-4900-BC4D-DA03FCE0A38A}" srcOrd="20" destOrd="0" presId="urn:microsoft.com/office/officeart/2005/8/layout/vList3#2"/>
    <dgm:cxn modelId="{53865C81-A469-44B8-AE6A-D702CF4F8D6A}" type="presParOf" srcId="{A981CD1D-0396-4900-BC4D-DA03FCE0A38A}" destId="{9FACBDE6-86C0-4DD3-84FD-3D07776F5D3C}" srcOrd="0" destOrd="0" presId="urn:microsoft.com/office/officeart/2005/8/layout/vList3#2"/>
    <dgm:cxn modelId="{85D59420-A1E7-42B2-BD45-BACC3A1AC44F}" type="presParOf" srcId="{A981CD1D-0396-4900-BC4D-DA03FCE0A38A}" destId="{9C3E8F32-B958-420F-B085-490A6B4A3B87}" srcOrd="1" destOrd="0" presId="urn:microsoft.com/office/officeart/2005/8/layout/vList3#2"/>
    <dgm:cxn modelId="{3266B7AE-D95D-40F4-A2AC-6785A054BEDC}" type="presParOf" srcId="{6CA30B4C-CFCB-4DA0-8FD7-581CC67792B6}" destId="{FEDB3CC9-9FB6-4FB8-BFBF-BCFA4A25F101}" srcOrd="21" destOrd="0" presId="urn:microsoft.com/office/officeart/2005/8/layout/vList3#2"/>
    <dgm:cxn modelId="{03DD7CB7-1C55-47DD-8CC4-4794ED477523}" type="presParOf" srcId="{6CA30B4C-CFCB-4DA0-8FD7-581CC67792B6}" destId="{DDB78DD6-8B02-452E-A5DF-A5E2EFC76D39}" srcOrd="22" destOrd="0" presId="urn:microsoft.com/office/officeart/2005/8/layout/vList3#2"/>
    <dgm:cxn modelId="{FE2E6044-B996-44FB-9E4D-7DE3B2750390}" type="presParOf" srcId="{DDB78DD6-8B02-452E-A5DF-A5E2EFC76D39}" destId="{32D09C81-9E1C-49DD-8AB9-B4E5FD11DC9B}" srcOrd="0" destOrd="0" presId="urn:microsoft.com/office/officeart/2005/8/layout/vList3#2"/>
    <dgm:cxn modelId="{E4C99025-CDCA-4972-857A-D79C807C6F4A}" type="presParOf" srcId="{DDB78DD6-8B02-452E-A5DF-A5E2EFC76D39}" destId="{E77A2840-8BEC-4AF7-829D-63AA3EC90A4D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2B49365-47A3-428E-825C-636430C0202E}" type="doc">
      <dgm:prSet loTypeId="urn:microsoft.com/office/officeart/2005/8/layout/vList6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FC0CC7-9769-48A1-9179-BE14B8878CBD}">
      <dgm:prSet phldrT="[Текст]" custT="1"/>
      <dgm:spPr>
        <a:solidFill>
          <a:srgbClr val="F2974C"/>
        </a:solidFill>
      </dgm:spPr>
      <dgm:t>
        <a:bodyPr lIns="18000" rIns="18000"/>
        <a:lstStyle/>
        <a:p>
          <a:pPr>
            <a:lnSpc>
              <a:spcPct val="100000"/>
            </a:lnSpc>
          </a:pP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lnSpc>
              <a:spcPct val="90000"/>
            </a:lnSpc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муниципальных программ Борисоглебского городского округа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FE5790FF-5EAB-40DE-A309-D6C448A41165}" type="parTrans" cxnId="{F85E8799-D203-4E22-BE90-A71B73FA43FA}">
      <dgm:prSet/>
      <dgm:spPr/>
      <dgm:t>
        <a:bodyPr/>
        <a:lstStyle/>
        <a:p>
          <a:endParaRPr lang="ru-RU"/>
        </a:p>
      </dgm:t>
    </dgm:pt>
    <dgm:pt modelId="{8C7BC563-4A16-49FD-9283-BA12EC1FA99D}" type="sibTrans" cxnId="{F85E8799-D203-4E22-BE90-A71B73FA43FA}">
      <dgm:prSet/>
      <dgm:spPr/>
      <dgm:t>
        <a:bodyPr/>
        <a:lstStyle/>
        <a:p>
          <a:endParaRPr lang="ru-RU"/>
        </a:p>
      </dgm:t>
    </dgm:pt>
    <dgm:pt modelId="{6EDF16E0-6294-4188-AADC-2B269E8B1743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C43C01B-5CA0-4019-9115-2D8D030624C2}" type="parTrans" cxnId="{35B8AC94-1DC6-4882-82CA-96AC0889AE10}">
      <dgm:prSet/>
      <dgm:spPr/>
      <dgm:t>
        <a:bodyPr/>
        <a:lstStyle/>
        <a:p>
          <a:endParaRPr lang="ru-RU"/>
        </a:p>
      </dgm:t>
    </dgm:pt>
    <dgm:pt modelId="{062FDC0F-EFCD-4F65-A33B-CFA99EAE1249}" type="sibTrans" cxnId="{35B8AC94-1DC6-4882-82CA-96AC0889AE10}">
      <dgm:prSet/>
      <dgm:spPr/>
      <dgm:t>
        <a:bodyPr/>
        <a:lstStyle/>
        <a:p>
          <a:endParaRPr lang="ru-RU"/>
        </a:p>
      </dgm:t>
    </dgm:pt>
    <dgm:pt modelId="{DFE0D944-58A3-462B-9567-F7674C68B767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2A1DF14-25F8-451F-9962-F45B19E1D65C}" type="parTrans" cxnId="{1F759C92-0ED9-4DB2-8831-233178B83580}">
      <dgm:prSet/>
      <dgm:spPr/>
      <dgm:t>
        <a:bodyPr/>
        <a:lstStyle/>
        <a:p>
          <a:endParaRPr lang="ru-RU"/>
        </a:p>
      </dgm:t>
    </dgm:pt>
    <dgm:pt modelId="{45821359-28C8-4DAB-A73B-FA2579B0A40A}" type="sibTrans" cxnId="{1F759C92-0ED9-4DB2-8831-233178B83580}">
      <dgm:prSet/>
      <dgm:spPr/>
      <dgm:t>
        <a:bodyPr/>
        <a:lstStyle/>
        <a:p>
          <a:endParaRPr lang="ru-RU"/>
        </a:p>
      </dgm:t>
    </dgm:pt>
    <dgm:pt modelId="{C72618E0-682A-491F-B884-505266F7EC3F}" type="pres">
      <dgm:prSet presAssocID="{12B49365-47A3-428E-825C-636430C0202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932C9B-05FB-4A44-909A-DAB3E6D64AF5}" type="pres">
      <dgm:prSet presAssocID="{4AFC0CC7-9769-48A1-9179-BE14B8878CBD}" presName="linNode" presStyleCnt="0"/>
      <dgm:spPr/>
    </dgm:pt>
    <dgm:pt modelId="{65428A04-33AE-426D-9D1D-971B54623A15}" type="pres">
      <dgm:prSet presAssocID="{4AFC0CC7-9769-48A1-9179-BE14B8878CBD}" presName="parentShp" presStyleLbl="node1" presStyleIdx="0" presStyleCnt="1" custScaleX="155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07513-3452-4C9A-B50D-E5D980F34F30}" type="pres">
      <dgm:prSet presAssocID="{4AFC0CC7-9769-48A1-9179-BE14B8878CBD}" presName="childShp" presStyleLbl="bgAccFollowNode1" presStyleIdx="0" presStyleCnt="1" custScaleY="100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2C3F93-8318-4112-97D2-27E5DE3103FC}" type="presOf" srcId="{6EDF16E0-6294-4188-AADC-2B269E8B1743}" destId="{1E507513-3452-4C9A-B50D-E5D980F34F30}" srcOrd="0" destOrd="0" presId="urn:microsoft.com/office/officeart/2005/8/layout/vList6"/>
    <dgm:cxn modelId="{F85E8799-D203-4E22-BE90-A71B73FA43FA}" srcId="{12B49365-47A3-428E-825C-636430C0202E}" destId="{4AFC0CC7-9769-48A1-9179-BE14B8878CBD}" srcOrd="0" destOrd="0" parTransId="{FE5790FF-5EAB-40DE-A309-D6C448A41165}" sibTransId="{8C7BC563-4A16-49FD-9283-BA12EC1FA99D}"/>
    <dgm:cxn modelId="{626EF385-2EEE-4C2D-B014-C80F8EBECB57}" type="presOf" srcId="{12B49365-47A3-428E-825C-636430C0202E}" destId="{C72618E0-682A-491F-B884-505266F7EC3F}" srcOrd="0" destOrd="0" presId="urn:microsoft.com/office/officeart/2005/8/layout/vList6"/>
    <dgm:cxn modelId="{4E55C105-AEFE-4F96-A023-BA5792071520}" type="presOf" srcId="{DFE0D944-58A3-462B-9567-F7674C68B767}" destId="{1E507513-3452-4C9A-B50D-E5D980F34F30}" srcOrd="0" destOrd="1" presId="urn:microsoft.com/office/officeart/2005/8/layout/vList6"/>
    <dgm:cxn modelId="{35B8AC94-1DC6-4882-82CA-96AC0889AE10}" srcId="{4AFC0CC7-9769-48A1-9179-BE14B8878CBD}" destId="{6EDF16E0-6294-4188-AADC-2B269E8B1743}" srcOrd="0" destOrd="0" parTransId="{2C43C01B-5CA0-4019-9115-2D8D030624C2}" sibTransId="{062FDC0F-EFCD-4F65-A33B-CFA99EAE1249}"/>
    <dgm:cxn modelId="{2471BD6C-27F1-40A7-9E59-BB5F9659A86B}" type="presOf" srcId="{4AFC0CC7-9769-48A1-9179-BE14B8878CBD}" destId="{65428A04-33AE-426D-9D1D-971B54623A15}" srcOrd="0" destOrd="0" presId="urn:microsoft.com/office/officeart/2005/8/layout/vList6"/>
    <dgm:cxn modelId="{1F759C92-0ED9-4DB2-8831-233178B83580}" srcId="{4AFC0CC7-9769-48A1-9179-BE14B8878CBD}" destId="{DFE0D944-58A3-462B-9567-F7674C68B767}" srcOrd="1" destOrd="0" parTransId="{22A1DF14-25F8-451F-9962-F45B19E1D65C}" sibTransId="{45821359-28C8-4DAB-A73B-FA2579B0A40A}"/>
    <dgm:cxn modelId="{3064FF59-B69C-413A-A5E0-9A17F1DE1516}" type="presParOf" srcId="{C72618E0-682A-491F-B884-505266F7EC3F}" destId="{35932C9B-05FB-4A44-909A-DAB3E6D64AF5}" srcOrd="0" destOrd="0" presId="urn:microsoft.com/office/officeart/2005/8/layout/vList6"/>
    <dgm:cxn modelId="{432359F4-8F94-433B-97B6-D347CB8CB80D}" type="presParOf" srcId="{35932C9B-05FB-4A44-909A-DAB3E6D64AF5}" destId="{65428A04-33AE-426D-9D1D-971B54623A15}" srcOrd="0" destOrd="0" presId="urn:microsoft.com/office/officeart/2005/8/layout/vList6"/>
    <dgm:cxn modelId="{3B2CCF26-7449-43B3-8518-02D970A1B600}" type="presParOf" srcId="{35932C9B-05FB-4A44-909A-DAB3E6D64AF5}" destId="{1E507513-3452-4C9A-B50D-E5D980F34F3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1 228 038,7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1 557 915,5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3188" custScaleY="62810" custLinFactNeighborX="4349" custLinFactNeighborY="24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9706" custScaleY="71392" custLinFactNeighborX="2853" custLinFactNeighborY="-265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3944" custLinFactNeighborY="-3517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9207" custScaleY="65403" custLinFactNeighborX="11436" custLinFactNeighborY="24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1472" custLinFactNeighborY="-28165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A725A15-5722-4D3A-83CA-2DF75A259917}" type="presOf" srcId="{666CAB67-9A4F-435D-8715-80188866E6FA}" destId="{1EB2FF78-13F4-4426-941B-B425E871C2D4}" srcOrd="0" destOrd="0" presId="urn:microsoft.com/office/officeart/2005/8/layout/bList2#2"/>
    <dgm:cxn modelId="{3E442C15-1D65-45B1-B3BF-57B14C26AE0D}" type="presOf" srcId="{47548285-C1AA-470A-B035-AFEC0DED838B}" destId="{DCC97561-6E7F-4E4D-98F3-F9D4E12DBC3C}" srcOrd="0" destOrd="0" presId="urn:microsoft.com/office/officeart/2005/8/layout/bList2#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CDCB1BD5-03DB-4A4D-8533-CE75D2EA5CD5}" type="presOf" srcId="{8C42A307-23A3-4C5E-91FD-C3730BC2F9CB}" destId="{0BEC990D-6A33-43B1-BED4-645BE56BEE3A}" srcOrd="0" destOrd="0" presId="urn:microsoft.com/office/officeart/2005/8/layout/bList2#2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F920827-AD5D-4C41-BDE5-BC1805F034CC}" type="presOf" srcId="{652C3139-718D-4507-8A54-DF1C831196D6}" destId="{B534FA06-63DA-4F7D-89A3-0FE2A4CA21C2}" srcOrd="1" destOrd="0" presId="urn:microsoft.com/office/officeart/2005/8/layout/bList2#2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868542F-C9F5-4A97-BD55-1DF5C6C1EA20}" type="presOf" srcId="{666CAB67-9A4F-435D-8715-80188866E6FA}" destId="{28098F1D-55C6-49A3-B04D-D9F93AA4DEA0}" srcOrd="1" destOrd="0" presId="urn:microsoft.com/office/officeart/2005/8/layout/bList2#2"/>
    <dgm:cxn modelId="{CB5D17A8-ED60-4A1E-BEA6-0AB1F998339F}" type="presOf" srcId="{652C3139-718D-4507-8A54-DF1C831196D6}" destId="{0A20F677-A627-4B50-B1AF-EC6E4F4183D6}" srcOrd="0" destOrd="0" presId="urn:microsoft.com/office/officeart/2005/8/layout/bList2#2"/>
    <dgm:cxn modelId="{B0FAA9AF-ACA6-43DB-B7A7-CE22C696F8BC}" type="presOf" srcId="{3CB3C44A-81D3-42C8-9B40-E2C6B01AFED0}" destId="{69EB2970-CD27-4B7B-80B4-890201B87ABE}" srcOrd="0" destOrd="0" presId="urn:microsoft.com/office/officeart/2005/8/layout/bList2#2"/>
    <dgm:cxn modelId="{F7314618-8A76-4CE1-930B-946C96564BBF}" type="presOf" srcId="{920E7E5D-2EFB-47A1-AF73-22A6EE0FD74B}" destId="{4F8518CF-6253-42E0-B773-A25D24F589A5}" srcOrd="0" destOrd="0" presId="urn:microsoft.com/office/officeart/2005/8/layout/bList2#2"/>
    <dgm:cxn modelId="{427E3439-F75B-464F-ACA7-573F88007D26}" type="presParOf" srcId="{4F8518CF-6253-42E0-B773-A25D24F589A5}" destId="{1B2DEA3A-19C1-4058-8865-651058996E57}" srcOrd="0" destOrd="0" presId="urn:microsoft.com/office/officeart/2005/8/layout/bList2#2"/>
    <dgm:cxn modelId="{636D27B2-3076-4AD9-8938-CA28683543CB}" type="presParOf" srcId="{1B2DEA3A-19C1-4058-8865-651058996E57}" destId="{69EB2970-CD27-4B7B-80B4-890201B87ABE}" srcOrd="0" destOrd="0" presId="urn:microsoft.com/office/officeart/2005/8/layout/bList2#2"/>
    <dgm:cxn modelId="{276E5699-68C3-409F-81F6-FD4204C640CD}" type="presParOf" srcId="{1B2DEA3A-19C1-4058-8865-651058996E57}" destId="{0A20F677-A627-4B50-B1AF-EC6E4F4183D6}" srcOrd="1" destOrd="0" presId="urn:microsoft.com/office/officeart/2005/8/layout/bList2#2"/>
    <dgm:cxn modelId="{68165919-427E-4DAC-AA0B-564387F280ED}" type="presParOf" srcId="{1B2DEA3A-19C1-4058-8865-651058996E57}" destId="{B534FA06-63DA-4F7D-89A3-0FE2A4CA21C2}" srcOrd="2" destOrd="0" presId="urn:microsoft.com/office/officeart/2005/8/layout/bList2#2"/>
    <dgm:cxn modelId="{88BB8BB7-3BF5-4280-BC9D-2FEA0510545A}" type="presParOf" srcId="{1B2DEA3A-19C1-4058-8865-651058996E57}" destId="{7B127399-449A-4E3A-B835-ED8358564BCD}" srcOrd="3" destOrd="0" presId="urn:microsoft.com/office/officeart/2005/8/layout/bList2#2"/>
    <dgm:cxn modelId="{BD7855A4-5B51-40F8-8A18-1FFA7E3C324A}" type="presParOf" srcId="{4F8518CF-6253-42E0-B773-A25D24F589A5}" destId="{0BEC990D-6A33-43B1-BED4-645BE56BEE3A}" srcOrd="1" destOrd="0" presId="urn:microsoft.com/office/officeart/2005/8/layout/bList2#2"/>
    <dgm:cxn modelId="{1EC7C2A9-9B6E-44FB-B001-37DBB93B52A3}" type="presParOf" srcId="{4F8518CF-6253-42E0-B773-A25D24F589A5}" destId="{EFB63A2E-83B8-4503-A2D4-63D03B672346}" srcOrd="2" destOrd="0" presId="urn:microsoft.com/office/officeart/2005/8/layout/bList2#2"/>
    <dgm:cxn modelId="{C9AB099A-0595-47BA-8470-5E78F246AD5F}" type="presParOf" srcId="{EFB63A2E-83B8-4503-A2D4-63D03B672346}" destId="{DCC97561-6E7F-4E4D-98F3-F9D4E12DBC3C}" srcOrd="0" destOrd="0" presId="urn:microsoft.com/office/officeart/2005/8/layout/bList2#2"/>
    <dgm:cxn modelId="{A3E7AE2E-157B-47B7-9672-9DFA1A127944}" type="presParOf" srcId="{EFB63A2E-83B8-4503-A2D4-63D03B672346}" destId="{1EB2FF78-13F4-4426-941B-B425E871C2D4}" srcOrd="1" destOrd="0" presId="urn:microsoft.com/office/officeart/2005/8/layout/bList2#2"/>
    <dgm:cxn modelId="{47019123-0AF4-4586-887D-BA75733EB3D4}" type="presParOf" srcId="{EFB63A2E-83B8-4503-A2D4-63D03B672346}" destId="{28098F1D-55C6-49A3-B04D-D9F93AA4DEA0}" srcOrd="2" destOrd="0" presId="urn:microsoft.com/office/officeart/2005/8/layout/bList2#2"/>
    <dgm:cxn modelId="{26774559-ADDD-4D51-BDA4-7A1FB48AB999}" type="presParOf" srcId="{EFB63A2E-83B8-4503-A2D4-63D03B672346}" destId="{75A386AE-E84C-47E3-86B6-BFD08150CE74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30 974,9  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26 388,9 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9753" custScaleY="63886" custLinFactNeighborX="417" custLinFactNeighborY="24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922" custLinFactNeighborY="-19608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0731" custLinFactNeighborY="-350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116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6765" custLinFactNeighborX="10936" custLinFactNeighborY="-17608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64" custLinFactNeighborY="-355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21D9825-6795-49C6-817E-DCA598C5EF54}" type="presOf" srcId="{47548285-C1AA-470A-B035-AFEC0DED838B}" destId="{DCC97561-6E7F-4E4D-98F3-F9D4E12DBC3C}" srcOrd="0" destOrd="0" presId="urn:microsoft.com/office/officeart/2005/8/layout/bList2#3"/>
    <dgm:cxn modelId="{27342DF7-ECDD-4399-BC2E-688FD881D872}" type="presOf" srcId="{652C3139-718D-4507-8A54-DF1C831196D6}" destId="{0A20F677-A627-4B50-B1AF-EC6E4F4183D6}" srcOrd="0" destOrd="0" presId="urn:microsoft.com/office/officeart/2005/8/layout/bList2#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D7F9E5F-B56E-4645-9DB7-CCB0C3C7A8DD}" type="presOf" srcId="{652C3139-718D-4507-8A54-DF1C831196D6}" destId="{B534FA06-63DA-4F7D-89A3-0FE2A4CA21C2}" srcOrd="1" destOrd="0" presId="urn:microsoft.com/office/officeart/2005/8/layout/bList2#3"/>
    <dgm:cxn modelId="{E85C330E-B726-4DA6-9755-C413F38A1DAE}" type="presOf" srcId="{8C42A307-23A3-4C5E-91FD-C3730BC2F9CB}" destId="{0BEC990D-6A33-43B1-BED4-645BE56BEE3A}" srcOrd="0" destOrd="0" presId="urn:microsoft.com/office/officeart/2005/8/layout/bList2#3"/>
    <dgm:cxn modelId="{08CFC1F3-D5BF-4D0E-B5F8-9A4584A108A4}" type="presOf" srcId="{666CAB67-9A4F-435D-8715-80188866E6FA}" destId="{28098F1D-55C6-49A3-B04D-D9F93AA4DEA0}" srcOrd="1" destOrd="0" presId="urn:microsoft.com/office/officeart/2005/8/layout/bList2#3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6114DED-B0A6-4C62-A614-C577EA3E3E76}" type="presOf" srcId="{3CB3C44A-81D3-42C8-9B40-E2C6B01AFED0}" destId="{69EB2970-CD27-4B7B-80B4-890201B87ABE}" srcOrd="0" destOrd="0" presId="urn:microsoft.com/office/officeart/2005/8/layout/bList2#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7E9D5137-11E1-4945-B95C-3741B6F82632}" type="presOf" srcId="{920E7E5D-2EFB-47A1-AF73-22A6EE0FD74B}" destId="{4F8518CF-6253-42E0-B773-A25D24F589A5}" srcOrd="0" destOrd="0" presId="urn:microsoft.com/office/officeart/2005/8/layout/bList2#3"/>
    <dgm:cxn modelId="{39EBD10C-7501-4D9F-ADA1-D734BF5CF876}" type="presOf" srcId="{666CAB67-9A4F-435D-8715-80188866E6FA}" destId="{1EB2FF78-13F4-4426-941B-B425E871C2D4}" srcOrd="0" destOrd="0" presId="urn:microsoft.com/office/officeart/2005/8/layout/bList2#3"/>
    <dgm:cxn modelId="{49BAA80A-1D34-4F35-8F7B-9801D3F5FF55}" type="presParOf" srcId="{4F8518CF-6253-42E0-B773-A25D24F589A5}" destId="{1B2DEA3A-19C1-4058-8865-651058996E57}" srcOrd="0" destOrd="0" presId="urn:microsoft.com/office/officeart/2005/8/layout/bList2#3"/>
    <dgm:cxn modelId="{5EBFF899-D8A6-42C4-8D88-60FDD7007FBB}" type="presParOf" srcId="{1B2DEA3A-19C1-4058-8865-651058996E57}" destId="{69EB2970-CD27-4B7B-80B4-890201B87ABE}" srcOrd="0" destOrd="0" presId="urn:microsoft.com/office/officeart/2005/8/layout/bList2#3"/>
    <dgm:cxn modelId="{9F4B353E-E219-4787-998E-B2B5CDEEF424}" type="presParOf" srcId="{1B2DEA3A-19C1-4058-8865-651058996E57}" destId="{0A20F677-A627-4B50-B1AF-EC6E4F4183D6}" srcOrd="1" destOrd="0" presId="urn:microsoft.com/office/officeart/2005/8/layout/bList2#3"/>
    <dgm:cxn modelId="{01C5952A-EC37-4AEC-AE11-C6CA33CDC55F}" type="presParOf" srcId="{1B2DEA3A-19C1-4058-8865-651058996E57}" destId="{B534FA06-63DA-4F7D-89A3-0FE2A4CA21C2}" srcOrd="2" destOrd="0" presId="urn:microsoft.com/office/officeart/2005/8/layout/bList2#3"/>
    <dgm:cxn modelId="{EE09500D-3364-4E03-B322-1F8EA79BF13B}" type="presParOf" srcId="{1B2DEA3A-19C1-4058-8865-651058996E57}" destId="{7B127399-449A-4E3A-B835-ED8358564BCD}" srcOrd="3" destOrd="0" presId="urn:microsoft.com/office/officeart/2005/8/layout/bList2#3"/>
    <dgm:cxn modelId="{470706E0-2BD2-414E-8C2E-CD627046DFA1}" type="presParOf" srcId="{4F8518CF-6253-42E0-B773-A25D24F589A5}" destId="{0BEC990D-6A33-43B1-BED4-645BE56BEE3A}" srcOrd="1" destOrd="0" presId="urn:microsoft.com/office/officeart/2005/8/layout/bList2#3"/>
    <dgm:cxn modelId="{BF642BD0-56BF-4DEA-9C33-13819DDD85BB}" type="presParOf" srcId="{4F8518CF-6253-42E0-B773-A25D24F589A5}" destId="{EFB63A2E-83B8-4503-A2D4-63D03B672346}" srcOrd="2" destOrd="0" presId="urn:microsoft.com/office/officeart/2005/8/layout/bList2#3"/>
    <dgm:cxn modelId="{04CA8FC3-43DB-44EE-A537-11AA3FB511BE}" type="presParOf" srcId="{EFB63A2E-83B8-4503-A2D4-63D03B672346}" destId="{DCC97561-6E7F-4E4D-98F3-F9D4E12DBC3C}" srcOrd="0" destOrd="0" presId="urn:microsoft.com/office/officeart/2005/8/layout/bList2#3"/>
    <dgm:cxn modelId="{92A0EBEA-20AD-40C7-971A-BD92A11ED777}" type="presParOf" srcId="{EFB63A2E-83B8-4503-A2D4-63D03B672346}" destId="{1EB2FF78-13F4-4426-941B-B425E871C2D4}" srcOrd="1" destOrd="0" presId="urn:microsoft.com/office/officeart/2005/8/layout/bList2#3"/>
    <dgm:cxn modelId="{953E42A9-8CCE-4419-9CB8-89BE787AE405}" type="presParOf" srcId="{EFB63A2E-83B8-4503-A2D4-63D03B672346}" destId="{28098F1D-55C6-49A3-B04D-D9F93AA4DEA0}" srcOrd="2" destOrd="0" presId="urn:microsoft.com/office/officeart/2005/8/layout/bList2#3"/>
    <dgm:cxn modelId="{257C9248-938C-4F96-B1FB-940628B1FB5C}" type="presParOf" srcId="{EFB63A2E-83B8-4503-A2D4-63D03B672346}" destId="{75A386AE-E84C-47E3-86B6-BFD08150CE74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4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177 326,3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422 679,2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4700" custLinFactNeighborY="-3883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7683" custLinFactNeighborY="-3964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F015DB8E-27BD-4A96-A2A6-A47EE8C37933}" type="presOf" srcId="{920E7E5D-2EFB-47A1-AF73-22A6EE0FD74B}" destId="{4F8518CF-6253-42E0-B773-A25D24F589A5}" srcOrd="0" destOrd="0" presId="urn:microsoft.com/office/officeart/2005/8/layout/bList2#4"/>
    <dgm:cxn modelId="{1605D944-2683-4158-874C-5FF64F2923A0}" type="presOf" srcId="{666CAB67-9A4F-435D-8715-80188866E6FA}" destId="{1EB2FF78-13F4-4426-941B-B425E871C2D4}" srcOrd="0" destOrd="0" presId="urn:microsoft.com/office/officeart/2005/8/layout/bList2#4"/>
    <dgm:cxn modelId="{27E97526-D96D-4DC8-B990-4E38FEE256EB}" type="presOf" srcId="{3CB3C44A-81D3-42C8-9B40-E2C6B01AFED0}" destId="{69EB2970-CD27-4B7B-80B4-890201B87ABE}" srcOrd="0" destOrd="0" presId="urn:microsoft.com/office/officeart/2005/8/layout/bList2#4"/>
    <dgm:cxn modelId="{C9C98BC1-4231-4817-A01E-CF1F0B4C180F}" type="presOf" srcId="{652C3139-718D-4507-8A54-DF1C831196D6}" destId="{B534FA06-63DA-4F7D-89A3-0FE2A4CA21C2}" srcOrd="1" destOrd="0" presId="urn:microsoft.com/office/officeart/2005/8/layout/bList2#4"/>
    <dgm:cxn modelId="{63305CBA-8CFB-4672-BE7E-12B791F85019}" type="presOf" srcId="{666CAB67-9A4F-435D-8715-80188866E6FA}" destId="{28098F1D-55C6-49A3-B04D-D9F93AA4DEA0}" srcOrd="1" destOrd="0" presId="urn:microsoft.com/office/officeart/2005/8/layout/bList2#4"/>
    <dgm:cxn modelId="{BDCACF8B-B234-4B24-A7C3-828109346697}" type="presOf" srcId="{652C3139-718D-4507-8A54-DF1C831196D6}" destId="{0A20F677-A627-4B50-B1AF-EC6E4F4183D6}" srcOrd="0" destOrd="0" presId="urn:microsoft.com/office/officeart/2005/8/layout/bList2#4"/>
    <dgm:cxn modelId="{DBE04B45-C078-4356-8C67-52476CD70BC6}" type="presOf" srcId="{47548285-C1AA-470A-B035-AFEC0DED838B}" destId="{DCC97561-6E7F-4E4D-98F3-F9D4E12DBC3C}" srcOrd="0" destOrd="0" presId="urn:microsoft.com/office/officeart/2005/8/layout/bList2#4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AAC22AA-1340-4F86-B117-7C3B9A8C8502}" type="presOf" srcId="{8C42A307-23A3-4C5E-91FD-C3730BC2F9CB}" destId="{0BEC990D-6A33-43B1-BED4-645BE56BEE3A}" srcOrd="0" destOrd="0" presId="urn:microsoft.com/office/officeart/2005/8/layout/bList2#4"/>
    <dgm:cxn modelId="{EDAD2F05-2D8E-45B1-A628-E8C1F37F3F37}" type="presParOf" srcId="{4F8518CF-6253-42E0-B773-A25D24F589A5}" destId="{1B2DEA3A-19C1-4058-8865-651058996E57}" srcOrd="0" destOrd="0" presId="urn:microsoft.com/office/officeart/2005/8/layout/bList2#4"/>
    <dgm:cxn modelId="{BDC04A66-3439-48BA-BD5E-DA862CB52682}" type="presParOf" srcId="{1B2DEA3A-19C1-4058-8865-651058996E57}" destId="{69EB2970-CD27-4B7B-80B4-890201B87ABE}" srcOrd="0" destOrd="0" presId="urn:microsoft.com/office/officeart/2005/8/layout/bList2#4"/>
    <dgm:cxn modelId="{6CC622D8-27D3-4396-A6B3-8C382A98AD23}" type="presParOf" srcId="{1B2DEA3A-19C1-4058-8865-651058996E57}" destId="{0A20F677-A627-4B50-B1AF-EC6E4F4183D6}" srcOrd="1" destOrd="0" presId="urn:microsoft.com/office/officeart/2005/8/layout/bList2#4"/>
    <dgm:cxn modelId="{6D868E70-B82F-41EC-8F1F-5E65791B89D2}" type="presParOf" srcId="{1B2DEA3A-19C1-4058-8865-651058996E57}" destId="{B534FA06-63DA-4F7D-89A3-0FE2A4CA21C2}" srcOrd="2" destOrd="0" presId="urn:microsoft.com/office/officeart/2005/8/layout/bList2#4"/>
    <dgm:cxn modelId="{D86A4796-24F2-4B8F-8957-E5EB938ECBAC}" type="presParOf" srcId="{1B2DEA3A-19C1-4058-8865-651058996E57}" destId="{7B127399-449A-4E3A-B835-ED8358564BCD}" srcOrd="3" destOrd="0" presId="urn:microsoft.com/office/officeart/2005/8/layout/bList2#4"/>
    <dgm:cxn modelId="{E4533C27-3619-4D7A-83D7-37478FDC41C8}" type="presParOf" srcId="{4F8518CF-6253-42E0-B773-A25D24F589A5}" destId="{0BEC990D-6A33-43B1-BED4-645BE56BEE3A}" srcOrd="1" destOrd="0" presId="urn:microsoft.com/office/officeart/2005/8/layout/bList2#4"/>
    <dgm:cxn modelId="{008474BA-0D3A-496E-8F21-0DBF8CCA1DA9}" type="presParOf" srcId="{4F8518CF-6253-42E0-B773-A25D24F589A5}" destId="{EFB63A2E-83B8-4503-A2D4-63D03B672346}" srcOrd="2" destOrd="0" presId="urn:microsoft.com/office/officeart/2005/8/layout/bList2#4"/>
    <dgm:cxn modelId="{729B35EA-0E0E-4A8B-B58B-07EDD4F9DEDD}" type="presParOf" srcId="{EFB63A2E-83B8-4503-A2D4-63D03B672346}" destId="{DCC97561-6E7F-4E4D-98F3-F9D4E12DBC3C}" srcOrd="0" destOrd="0" presId="urn:microsoft.com/office/officeart/2005/8/layout/bList2#4"/>
    <dgm:cxn modelId="{BA5FB048-09B2-4E8D-9585-237B691D83BD}" type="presParOf" srcId="{EFB63A2E-83B8-4503-A2D4-63D03B672346}" destId="{1EB2FF78-13F4-4426-941B-B425E871C2D4}" srcOrd="1" destOrd="0" presId="urn:microsoft.com/office/officeart/2005/8/layout/bList2#4"/>
    <dgm:cxn modelId="{DF468F23-0E67-4F4C-8EC3-73C18A33A93B}" type="presParOf" srcId="{EFB63A2E-83B8-4503-A2D4-63D03B672346}" destId="{28098F1D-55C6-49A3-B04D-D9F93AA4DEA0}" srcOrd="2" destOrd="0" presId="urn:microsoft.com/office/officeart/2005/8/layout/bList2#4"/>
    <dgm:cxn modelId="{EF197BC2-0819-4086-B486-CC9985D51EE3}" type="presParOf" srcId="{EFB63A2E-83B8-4503-A2D4-63D03B672346}" destId="{75A386AE-E84C-47E3-86B6-BFD08150CE74}" srcOrd="3" destOrd="0" presId="urn:microsoft.com/office/officeart/2005/8/layout/b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5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22 539,7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22 853,0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4582" custLinFactNeighborY="-353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9811" custLinFactNeighborX="9418" custLinFactNeighborY="24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8625" custLinFactNeighborY="-2787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3119" custLinFactNeighborY="-3619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5AF19104-F439-42BA-ADE5-B64041140777}" type="presOf" srcId="{3CB3C44A-81D3-42C8-9B40-E2C6B01AFED0}" destId="{69EB2970-CD27-4B7B-80B4-890201B87ABE}" srcOrd="0" destOrd="0" presId="urn:microsoft.com/office/officeart/2005/8/layout/bList2#5"/>
    <dgm:cxn modelId="{FEC84558-B72C-4B0A-BD16-1C329AAAE2FB}" type="presOf" srcId="{652C3139-718D-4507-8A54-DF1C831196D6}" destId="{0A20F677-A627-4B50-B1AF-EC6E4F4183D6}" srcOrd="0" destOrd="0" presId="urn:microsoft.com/office/officeart/2005/8/layout/bList2#5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3D9742F-4F32-466E-863C-1A01FF41C94B}" type="presOf" srcId="{920E7E5D-2EFB-47A1-AF73-22A6EE0FD74B}" destId="{4F8518CF-6253-42E0-B773-A25D24F589A5}" srcOrd="0" destOrd="0" presId="urn:microsoft.com/office/officeart/2005/8/layout/bList2#5"/>
    <dgm:cxn modelId="{15B55038-DC8E-471A-A702-64BE50D66A47}" type="presOf" srcId="{8C42A307-23A3-4C5E-91FD-C3730BC2F9CB}" destId="{0BEC990D-6A33-43B1-BED4-645BE56BEE3A}" srcOrd="0" destOrd="0" presId="urn:microsoft.com/office/officeart/2005/8/layout/bList2#5"/>
    <dgm:cxn modelId="{11206FD5-2F12-4D69-B2B1-B5C363084B77}" type="presOf" srcId="{666CAB67-9A4F-435D-8715-80188866E6FA}" destId="{28098F1D-55C6-49A3-B04D-D9F93AA4DEA0}" srcOrd="1" destOrd="0" presId="urn:microsoft.com/office/officeart/2005/8/layout/bList2#5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10E48BD3-2237-4881-9C2C-2407AE4A8A89}" type="presOf" srcId="{652C3139-718D-4507-8A54-DF1C831196D6}" destId="{B534FA06-63DA-4F7D-89A3-0FE2A4CA21C2}" srcOrd="1" destOrd="0" presId="urn:microsoft.com/office/officeart/2005/8/layout/bList2#5"/>
    <dgm:cxn modelId="{68E71A23-19C5-4240-BCD5-9043EB30DB87}" type="presOf" srcId="{666CAB67-9A4F-435D-8715-80188866E6FA}" destId="{1EB2FF78-13F4-4426-941B-B425E871C2D4}" srcOrd="0" destOrd="0" presId="urn:microsoft.com/office/officeart/2005/8/layout/bList2#5"/>
    <dgm:cxn modelId="{67374C15-77EA-404F-9B68-D30504779E4D}" type="presOf" srcId="{47548285-C1AA-470A-B035-AFEC0DED838B}" destId="{DCC97561-6E7F-4E4D-98F3-F9D4E12DBC3C}" srcOrd="0" destOrd="0" presId="urn:microsoft.com/office/officeart/2005/8/layout/bList2#5"/>
    <dgm:cxn modelId="{33F2FAE0-A248-40F5-ABED-D9DBFF968272}" type="presParOf" srcId="{4F8518CF-6253-42E0-B773-A25D24F589A5}" destId="{1B2DEA3A-19C1-4058-8865-651058996E57}" srcOrd="0" destOrd="0" presId="urn:microsoft.com/office/officeart/2005/8/layout/bList2#5"/>
    <dgm:cxn modelId="{315D9123-507A-4FB3-8AD1-69E4A71BB03B}" type="presParOf" srcId="{1B2DEA3A-19C1-4058-8865-651058996E57}" destId="{69EB2970-CD27-4B7B-80B4-890201B87ABE}" srcOrd="0" destOrd="0" presId="urn:microsoft.com/office/officeart/2005/8/layout/bList2#5"/>
    <dgm:cxn modelId="{73DBC6C9-7102-4641-8703-D479F3AB27A6}" type="presParOf" srcId="{1B2DEA3A-19C1-4058-8865-651058996E57}" destId="{0A20F677-A627-4B50-B1AF-EC6E4F4183D6}" srcOrd="1" destOrd="0" presId="urn:microsoft.com/office/officeart/2005/8/layout/bList2#5"/>
    <dgm:cxn modelId="{E495AA6B-1101-4D5F-8095-94E3F26EA9DC}" type="presParOf" srcId="{1B2DEA3A-19C1-4058-8865-651058996E57}" destId="{B534FA06-63DA-4F7D-89A3-0FE2A4CA21C2}" srcOrd="2" destOrd="0" presId="urn:microsoft.com/office/officeart/2005/8/layout/bList2#5"/>
    <dgm:cxn modelId="{D8381D2B-D82B-42D9-AD7E-1C464A57C8C9}" type="presParOf" srcId="{1B2DEA3A-19C1-4058-8865-651058996E57}" destId="{7B127399-449A-4E3A-B835-ED8358564BCD}" srcOrd="3" destOrd="0" presId="urn:microsoft.com/office/officeart/2005/8/layout/bList2#5"/>
    <dgm:cxn modelId="{1F9828B3-5DDA-4203-839B-AA772FF17314}" type="presParOf" srcId="{4F8518CF-6253-42E0-B773-A25D24F589A5}" destId="{0BEC990D-6A33-43B1-BED4-645BE56BEE3A}" srcOrd="1" destOrd="0" presId="urn:microsoft.com/office/officeart/2005/8/layout/bList2#5"/>
    <dgm:cxn modelId="{0106C9FC-5AE6-491D-89E0-6902DE7EDFA6}" type="presParOf" srcId="{4F8518CF-6253-42E0-B773-A25D24F589A5}" destId="{EFB63A2E-83B8-4503-A2D4-63D03B672346}" srcOrd="2" destOrd="0" presId="urn:microsoft.com/office/officeart/2005/8/layout/bList2#5"/>
    <dgm:cxn modelId="{092C4FC6-A4A1-42D3-8059-B772AAE5C846}" type="presParOf" srcId="{EFB63A2E-83B8-4503-A2D4-63D03B672346}" destId="{DCC97561-6E7F-4E4D-98F3-F9D4E12DBC3C}" srcOrd="0" destOrd="0" presId="urn:microsoft.com/office/officeart/2005/8/layout/bList2#5"/>
    <dgm:cxn modelId="{F911A69B-AF14-4414-A882-45E7018D2577}" type="presParOf" srcId="{EFB63A2E-83B8-4503-A2D4-63D03B672346}" destId="{1EB2FF78-13F4-4426-941B-B425E871C2D4}" srcOrd="1" destOrd="0" presId="urn:microsoft.com/office/officeart/2005/8/layout/bList2#5"/>
    <dgm:cxn modelId="{6933B95B-0343-4349-9F79-1DC8F3C4A570}" type="presParOf" srcId="{EFB63A2E-83B8-4503-A2D4-63D03B672346}" destId="{28098F1D-55C6-49A3-B04D-D9F93AA4DEA0}" srcOrd="2" destOrd="0" presId="urn:microsoft.com/office/officeart/2005/8/layout/bList2#5"/>
    <dgm:cxn modelId="{779139A7-59F3-485D-B03B-70A7CB35FED3}" type="presParOf" srcId="{EFB63A2E-83B8-4503-A2D4-63D03B672346}" destId="{75A386AE-E84C-47E3-86B6-BFD08150CE74}" srcOrd="3" destOrd="0" presId="urn:microsoft.com/office/officeart/2005/8/layout/bList2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6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158 134,1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153 682,7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3683" custLinFactNeighborY="23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1004" custLinFactNeighborX="6184" custLinFactNeighborY="-34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271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871" custLinFactNeighborY="-35606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BF22FEF-5841-46CE-B5B4-DDCF955350DC}" type="presOf" srcId="{666CAB67-9A4F-435D-8715-80188866E6FA}" destId="{28098F1D-55C6-49A3-B04D-D9F93AA4DEA0}" srcOrd="1" destOrd="0" presId="urn:microsoft.com/office/officeart/2005/8/layout/bList2#6"/>
    <dgm:cxn modelId="{1F8BE197-3CCB-4268-B448-3A48D799B8A0}" type="presOf" srcId="{47548285-C1AA-470A-B035-AFEC0DED838B}" destId="{DCC97561-6E7F-4E4D-98F3-F9D4E12DBC3C}" srcOrd="0" destOrd="0" presId="urn:microsoft.com/office/officeart/2005/8/layout/bList2#6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DFE02B26-BD09-4AE8-B567-CBEC6D06B5DE}" type="presOf" srcId="{8C42A307-23A3-4C5E-91FD-C3730BC2F9CB}" destId="{0BEC990D-6A33-43B1-BED4-645BE56BEE3A}" srcOrd="0" destOrd="0" presId="urn:microsoft.com/office/officeart/2005/8/layout/bList2#6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AE119606-5045-42A3-B6BB-D00139A235B9}" type="presOf" srcId="{652C3139-718D-4507-8A54-DF1C831196D6}" destId="{0A20F677-A627-4B50-B1AF-EC6E4F4183D6}" srcOrd="0" destOrd="0" presId="urn:microsoft.com/office/officeart/2005/8/layout/bList2#6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4B18F00F-C204-484B-9A4A-84DEACA975CB}" type="presOf" srcId="{3CB3C44A-81D3-42C8-9B40-E2C6B01AFED0}" destId="{69EB2970-CD27-4B7B-80B4-890201B87ABE}" srcOrd="0" destOrd="0" presId="urn:microsoft.com/office/officeart/2005/8/layout/bList2#6"/>
    <dgm:cxn modelId="{ED25EB84-ECE4-4708-A5F9-DB08227344FF}" type="presOf" srcId="{920E7E5D-2EFB-47A1-AF73-22A6EE0FD74B}" destId="{4F8518CF-6253-42E0-B773-A25D24F589A5}" srcOrd="0" destOrd="0" presId="urn:microsoft.com/office/officeart/2005/8/layout/bList2#6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8F6D323-3254-4091-8F45-C1680A21CD58}" type="presOf" srcId="{666CAB67-9A4F-435D-8715-80188866E6FA}" destId="{1EB2FF78-13F4-4426-941B-B425E871C2D4}" srcOrd="0" destOrd="0" presId="urn:microsoft.com/office/officeart/2005/8/layout/bList2#6"/>
    <dgm:cxn modelId="{1549ED80-D535-4171-8D51-5797FBED3FB9}" type="presOf" srcId="{652C3139-718D-4507-8A54-DF1C831196D6}" destId="{B534FA06-63DA-4F7D-89A3-0FE2A4CA21C2}" srcOrd="1" destOrd="0" presId="urn:microsoft.com/office/officeart/2005/8/layout/bList2#6"/>
    <dgm:cxn modelId="{9183151D-E6B8-4CF5-B7DC-C7DB02855233}" type="presParOf" srcId="{4F8518CF-6253-42E0-B773-A25D24F589A5}" destId="{1B2DEA3A-19C1-4058-8865-651058996E57}" srcOrd="0" destOrd="0" presId="urn:microsoft.com/office/officeart/2005/8/layout/bList2#6"/>
    <dgm:cxn modelId="{F77BC917-B5F1-4E1B-AA6A-1F020374F677}" type="presParOf" srcId="{1B2DEA3A-19C1-4058-8865-651058996E57}" destId="{69EB2970-CD27-4B7B-80B4-890201B87ABE}" srcOrd="0" destOrd="0" presId="urn:microsoft.com/office/officeart/2005/8/layout/bList2#6"/>
    <dgm:cxn modelId="{0AC18203-E4D8-4874-B247-546F0523593A}" type="presParOf" srcId="{1B2DEA3A-19C1-4058-8865-651058996E57}" destId="{0A20F677-A627-4B50-B1AF-EC6E4F4183D6}" srcOrd="1" destOrd="0" presId="urn:microsoft.com/office/officeart/2005/8/layout/bList2#6"/>
    <dgm:cxn modelId="{CD05F775-F497-4887-829B-5C623ABE77B6}" type="presParOf" srcId="{1B2DEA3A-19C1-4058-8865-651058996E57}" destId="{B534FA06-63DA-4F7D-89A3-0FE2A4CA21C2}" srcOrd="2" destOrd="0" presId="urn:microsoft.com/office/officeart/2005/8/layout/bList2#6"/>
    <dgm:cxn modelId="{0246F34F-5B8E-47E8-9998-9494A1D86059}" type="presParOf" srcId="{1B2DEA3A-19C1-4058-8865-651058996E57}" destId="{7B127399-449A-4E3A-B835-ED8358564BCD}" srcOrd="3" destOrd="0" presId="urn:microsoft.com/office/officeart/2005/8/layout/bList2#6"/>
    <dgm:cxn modelId="{FE347187-933D-4992-8730-BC5279EE1F0C}" type="presParOf" srcId="{4F8518CF-6253-42E0-B773-A25D24F589A5}" destId="{0BEC990D-6A33-43B1-BED4-645BE56BEE3A}" srcOrd="1" destOrd="0" presId="urn:microsoft.com/office/officeart/2005/8/layout/bList2#6"/>
    <dgm:cxn modelId="{A82976FE-2C7E-4E79-8B6E-F4DAB2517D8E}" type="presParOf" srcId="{4F8518CF-6253-42E0-B773-A25D24F589A5}" destId="{EFB63A2E-83B8-4503-A2D4-63D03B672346}" srcOrd="2" destOrd="0" presId="urn:microsoft.com/office/officeart/2005/8/layout/bList2#6"/>
    <dgm:cxn modelId="{7EF7E200-ECDA-43F2-9388-65F6DB789C85}" type="presParOf" srcId="{EFB63A2E-83B8-4503-A2D4-63D03B672346}" destId="{DCC97561-6E7F-4E4D-98F3-F9D4E12DBC3C}" srcOrd="0" destOrd="0" presId="urn:microsoft.com/office/officeart/2005/8/layout/bList2#6"/>
    <dgm:cxn modelId="{A174964D-7092-45B9-9C9D-902DF6D2E821}" type="presParOf" srcId="{EFB63A2E-83B8-4503-A2D4-63D03B672346}" destId="{1EB2FF78-13F4-4426-941B-B425E871C2D4}" srcOrd="1" destOrd="0" presId="urn:microsoft.com/office/officeart/2005/8/layout/bList2#6"/>
    <dgm:cxn modelId="{0E926CDE-ABA3-4256-933A-E75EBA0C4AE0}" type="presParOf" srcId="{EFB63A2E-83B8-4503-A2D4-63D03B672346}" destId="{28098F1D-55C6-49A3-B04D-D9F93AA4DEA0}" srcOrd="2" destOrd="0" presId="urn:microsoft.com/office/officeart/2005/8/layout/bList2#6"/>
    <dgm:cxn modelId="{3C5D0C30-6AAB-4F53-9332-B3B68EEBC0F5}" type="presParOf" srcId="{EFB63A2E-83B8-4503-A2D4-63D03B672346}" destId="{75A386AE-E84C-47E3-86B6-BFD08150CE74}" srcOrd="3" destOrd="0" presId="urn:microsoft.com/office/officeart/2005/8/layout/bList2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7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38 693,1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614 443,1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383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1452" custScaleY="77557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8868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941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0319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4574205B-0D90-49C3-8D9A-52374943353C}" type="presOf" srcId="{666CAB67-9A4F-435D-8715-80188866E6FA}" destId="{28098F1D-55C6-49A3-B04D-D9F93AA4DEA0}" srcOrd="1" destOrd="0" presId="urn:microsoft.com/office/officeart/2005/8/layout/bList2#7"/>
    <dgm:cxn modelId="{0DB80A11-9F06-4657-9DCD-7528DB1A1C11}" type="presOf" srcId="{666CAB67-9A4F-435D-8715-80188866E6FA}" destId="{1EB2FF78-13F4-4426-941B-B425E871C2D4}" srcOrd="0" destOrd="0" presId="urn:microsoft.com/office/officeart/2005/8/layout/bList2#7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7571F30A-3F52-4B43-8A85-B48213EA5350}" type="presOf" srcId="{3CB3C44A-81D3-42C8-9B40-E2C6B01AFED0}" destId="{69EB2970-CD27-4B7B-80B4-890201B87ABE}" srcOrd="0" destOrd="0" presId="urn:microsoft.com/office/officeart/2005/8/layout/bList2#7"/>
    <dgm:cxn modelId="{66B9871F-113C-494C-9EF1-AF3EF33F953A}" type="presOf" srcId="{920E7E5D-2EFB-47A1-AF73-22A6EE0FD74B}" destId="{4F8518CF-6253-42E0-B773-A25D24F589A5}" srcOrd="0" destOrd="0" presId="urn:microsoft.com/office/officeart/2005/8/layout/bList2#7"/>
    <dgm:cxn modelId="{309625BE-0B03-428F-8415-9EFD472D2E42}" type="presOf" srcId="{652C3139-718D-4507-8A54-DF1C831196D6}" destId="{B534FA06-63DA-4F7D-89A3-0FE2A4CA21C2}" srcOrd="1" destOrd="0" presId="urn:microsoft.com/office/officeart/2005/8/layout/bList2#7"/>
    <dgm:cxn modelId="{AB677BF7-011C-426E-A28B-FF2C67D2BBEA}" type="presOf" srcId="{652C3139-718D-4507-8A54-DF1C831196D6}" destId="{0A20F677-A627-4B50-B1AF-EC6E4F4183D6}" srcOrd="0" destOrd="0" presId="urn:microsoft.com/office/officeart/2005/8/layout/bList2#7"/>
    <dgm:cxn modelId="{402A15A2-66E5-47A5-BBB5-9CEE3CD7C9AF}" type="presOf" srcId="{8C42A307-23A3-4C5E-91FD-C3730BC2F9CB}" destId="{0BEC990D-6A33-43B1-BED4-645BE56BEE3A}" srcOrd="0" destOrd="0" presId="urn:microsoft.com/office/officeart/2005/8/layout/bList2#7"/>
    <dgm:cxn modelId="{DE40DBC1-7E30-4997-9821-3756F33AE1F6}" type="presOf" srcId="{47548285-C1AA-470A-B035-AFEC0DED838B}" destId="{DCC97561-6E7F-4E4D-98F3-F9D4E12DBC3C}" srcOrd="0" destOrd="0" presId="urn:microsoft.com/office/officeart/2005/8/layout/bList2#7"/>
    <dgm:cxn modelId="{FA01F04F-FBF7-4D41-9A89-96517AA5F23D}" type="presParOf" srcId="{4F8518CF-6253-42E0-B773-A25D24F589A5}" destId="{1B2DEA3A-19C1-4058-8865-651058996E57}" srcOrd="0" destOrd="0" presId="urn:microsoft.com/office/officeart/2005/8/layout/bList2#7"/>
    <dgm:cxn modelId="{685D3E21-8208-4D99-826D-49938DD065A7}" type="presParOf" srcId="{1B2DEA3A-19C1-4058-8865-651058996E57}" destId="{69EB2970-CD27-4B7B-80B4-890201B87ABE}" srcOrd="0" destOrd="0" presId="urn:microsoft.com/office/officeart/2005/8/layout/bList2#7"/>
    <dgm:cxn modelId="{A43B3A6A-11F6-4CB2-931A-61F9600EC9A6}" type="presParOf" srcId="{1B2DEA3A-19C1-4058-8865-651058996E57}" destId="{0A20F677-A627-4B50-B1AF-EC6E4F4183D6}" srcOrd="1" destOrd="0" presId="urn:microsoft.com/office/officeart/2005/8/layout/bList2#7"/>
    <dgm:cxn modelId="{35F53E6A-D4C3-4129-93FA-3C20478E9181}" type="presParOf" srcId="{1B2DEA3A-19C1-4058-8865-651058996E57}" destId="{B534FA06-63DA-4F7D-89A3-0FE2A4CA21C2}" srcOrd="2" destOrd="0" presId="urn:microsoft.com/office/officeart/2005/8/layout/bList2#7"/>
    <dgm:cxn modelId="{1D5F7C19-A191-4AB8-906D-1AE9B7B9D966}" type="presParOf" srcId="{1B2DEA3A-19C1-4058-8865-651058996E57}" destId="{7B127399-449A-4E3A-B835-ED8358564BCD}" srcOrd="3" destOrd="0" presId="urn:microsoft.com/office/officeart/2005/8/layout/bList2#7"/>
    <dgm:cxn modelId="{AD6CB51A-0890-43EB-88F3-4DAF39AEA862}" type="presParOf" srcId="{4F8518CF-6253-42E0-B773-A25D24F589A5}" destId="{0BEC990D-6A33-43B1-BED4-645BE56BEE3A}" srcOrd="1" destOrd="0" presId="urn:microsoft.com/office/officeart/2005/8/layout/bList2#7"/>
    <dgm:cxn modelId="{F228EABB-E62E-4586-991E-B8F7678CEA3E}" type="presParOf" srcId="{4F8518CF-6253-42E0-B773-A25D24F589A5}" destId="{EFB63A2E-83B8-4503-A2D4-63D03B672346}" srcOrd="2" destOrd="0" presId="urn:microsoft.com/office/officeart/2005/8/layout/bList2#7"/>
    <dgm:cxn modelId="{B88ED475-DAB3-47BF-BFDD-141FCB7F3A9D}" type="presParOf" srcId="{EFB63A2E-83B8-4503-A2D4-63D03B672346}" destId="{DCC97561-6E7F-4E4D-98F3-F9D4E12DBC3C}" srcOrd="0" destOrd="0" presId="urn:microsoft.com/office/officeart/2005/8/layout/bList2#7"/>
    <dgm:cxn modelId="{E1980BD7-E348-4229-B668-0307DF4C65B3}" type="presParOf" srcId="{EFB63A2E-83B8-4503-A2D4-63D03B672346}" destId="{1EB2FF78-13F4-4426-941B-B425E871C2D4}" srcOrd="1" destOrd="0" presId="urn:microsoft.com/office/officeart/2005/8/layout/bList2#7"/>
    <dgm:cxn modelId="{9CF5F1EC-0182-41A7-A578-EF66F1EC2C6F}" type="presParOf" srcId="{EFB63A2E-83B8-4503-A2D4-63D03B672346}" destId="{28098F1D-55C6-49A3-B04D-D9F93AA4DEA0}" srcOrd="2" destOrd="0" presId="urn:microsoft.com/office/officeart/2005/8/layout/bList2#7"/>
    <dgm:cxn modelId="{AFA869BB-B887-4191-8B87-90AA9CF9FFBB}" type="presParOf" srcId="{EFB63A2E-83B8-4503-A2D4-63D03B672346}" destId="{75A386AE-E84C-47E3-86B6-BFD08150CE74}" srcOrd="3" destOrd="0" presId="urn:microsoft.com/office/officeart/2005/8/layout/bList2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8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815,0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 3 076,0   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1369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D920E60-03A4-4B00-98F9-3B7327AD0CE4}" type="presOf" srcId="{652C3139-718D-4507-8A54-DF1C831196D6}" destId="{B534FA06-63DA-4F7D-89A3-0FE2A4CA21C2}" srcOrd="1" destOrd="0" presId="urn:microsoft.com/office/officeart/2005/8/layout/bList2#8"/>
    <dgm:cxn modelId="{E18595C3-1CBF-42C6-AA5C-3D5A8105522E}" type="presOf" srcId="{666CAB67-9A4F-435D-8715-80188866E6FA}" destId="{28098F1D-55C6-49A3-B04D-D9F93AA4DEA0}" srcOrd="1" destOrd="0" presId="urn:microsoft.com/office/officeart/2005/8/layout/bList2#8"/>
    <dgm:cxn modelId="{C665A8E8-4311-4486-B92D-E0ADC3069DC9}" type="presOf" srcId="{3CB3C44A-81D3-42C8-9B40-E2C6B01AFED0}" destId="{69EB2970-CD27-4B7B-80B4-890201B87ABE}" srcOrd="0" destOrd="0" presId="urn:microsoft.com/office/officeart/2005/8/layout/bList2#8"/>
    <dgm:cxn modelId="{B2F8A9B2-80FF-48DA-A4BC-446E03DF25B6}" type="presOf" srcId="{47548285-C1AA-470A-B035-AFEC0DED838B}" destId="{DCC97561-6E7F-4E4D-98F3-F9D4E12DBC3C}" srcOrd="0" destOrd="0" presId="urn:microsoft.com/office/officeart/2005/8/layout/bList2#8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514C726F-9770-4B04-866D-4DCE26CCBA6A}" type="presOf" srcId="{8C42A307-23A3-4C5E-91FD-C3730BC2F9CB}" destId="{0BEC990D-6A33-43B1-BED4-645BE56BEE3A}" srcOrd="0" destOrd="0" presId="urn:microsoft.com/office/officeart/2005/8/layout/bList2#8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2B0639C3-42FB-4C00-8283-D41B250B632B}" type="presOf" srcId="{652C3139-718D-4507-8A54-DF1C831196D6}" destId="{0A20F677-A627-4B50-B1AF-EC6E4F4183D6}" srcOrd="0" destOrd="0" presId="urn:microsoft.com/office/officeart/2005/8/layout/bList2#8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661E0026-7692-4914-A5AD-2D675C421947}" type="presOf" srcId="{666CAB67-9A4F-435D-8715-80188866E6FA}" destId="{1EB2FF78-13F4-4426-941B-B425E871C2D4}" srcOrd="0" destOrd="0" presId="urn:microsoft.com/office/officeart/2005/8/layout/bList2#8"/>
    <dgm:cxn modelId="{8BB4DA29-EB76-4D05-A81D-1EDE5F3EEC6C}" type="presOf" srcId="{920E7E5D-2EFB-47A1-AF73-22A6EE0FD74B}" destId="{4F8518CF-6253-42E0-B773-A25D24F589A5}" srcOrd="0" destOrd="0" presId="urn:microsoft.com/office/officeart/2005/8/layout/bList2#8"/>
    <dgm:cxn modelId="{4E3883D3-2BF5-485B-AA20-7134E0DCF5CD}" type="presParOf" srcId="{4F8518CF-6253-42E0-B773-A25D24F589A5}" destId="{1B2DEA3A-19C1-4058-8865-651058996E57}" srcOrd="0" destOrd="0" presId="urn:microsoft.com/office/officeart/2005/8/layout/bList2#8"/>
    <dgm:cxn modelId="{548B1CFD-A4D6-4327-A564-4BDC1E33A5E1}" type="presParOf" srcId="{1B2DEA3A-19C1-4058-8865-651058996E57}" destId="{69EB2970-CD27-4B7B-80B4-890201B87ABE}" srcOrd="0" destOrd="0" presId="urn:microsoft.com/office/officeart/2005/8/layout/bList2#8"/>
    <dgm:cxn modelId="{4F74CE22-9584-4560-967C-C4BBF63AD1EE}" type="presParOf" srcId="{1B2DEA3A-19C1-4058-8865-651058996E57}" destId="{0A20F677-A627-4B50-B1AF-EC6E4F4183D6}" srcOrd="1" destOrd="0" presId="urn:microsoft.com/office/officeart/2005/8/layout/bList2#8"/>
    <dgm:cxn modelId="{290DA0F7-591E-4E03-9B7C-A429AB213261}" type="presParOf" srcId="{1B2DEA3A-19C1-4058-8865-651058996E57}" destId="{B534FA06-63DA-4F7D-89A3-0FE2A4CA21C2}" srcOrd="2" destOrd="0" presId="urn:microsoft.com/office/officeart/2005/8/layout/bList2#8"/>
    <dgm:cxn modelId="{1E017C34-AE9B-4CA5-89D9-7A948A031E68}" type="presParOf" srcId="{1B2DEA3A-19C1-4058-8865-651058996E57}" destId="{7B127399-449A-4E3A-B835-ED8358564BCD}" srcOrd="3" destOrd="0" presId="urn:microsoft.com/office/officeart/2005/8/layout/bList2#8"/>
    <dgm:cxn modelId="{5FD3CBF9-251D-481F-83E9-46679A8FCFB5}" type="presParOf" srcId="{4F8518CF-6253-42E0-B773-A25D24F589A5}" destId="{0BEC990D-6A33-43B1-BED4-645BE56BEE3A}" srcOrd="1" destOrd="0" presId="urn:microsoft.com/office/officeart/2005/8/layout/bList2#8"/>
    <dgm:cxn modelId="{10D72B10-7D97-47E6-885B-B3C1DA757687}" type="presParOf" srcId="{4F8518CF-6253-42E0-B773-A25D24F589A5}" destId="{EFB63A2E-83B8-4503-A2D4-63D03B672346}" srcOrd="2" destOrd="0" presId="urn:microsoft.com/office/officeart/2005/8/layout/bList2#8"/>
    <dgm:cxn modelId="{DCC94947-DBDE-4255-AF2C-0D6F63BA537C}" type="presParOf" srcId="{EFB63A2E-83B8-4503-A2D4-63D03B672346}" destId="{DCC97561-6E7F-4E4D-98F3-F9D4E12DBC3C}" srcOrd="0" destOrd="0" presId="urn:microsoft.com/office/officeart/2005/8/layout/bList2#8"/>
    <dgm:cxn modelId="{AE25D46E-5CD2-49B5-879B-8393829DB04A}" type="presParOf" srcId="{EFB63A2E-83B8-4503-A2D4-63D03B672346}" destId="{1EB2FF78-13F4-4426-941B-B425E871C2D4}" srcOrd="1" destOrd="0" presId="urn:microsoft.com/office/officeart/2005/8/layout/bList2#8"/>
    <dgm:cxn modelId="{867DE642-E162-49AF-93F1-69334008E5F8}" type="presParOf" srcId="{EFB63A2E-83B8-4503-A2D4-63D03B672346}" destId="{28098F1D-55C6-49A3-B04D-D9F93AA4DEA0}" srcOrd="2" destOrd="0" presId="urn:microsoft.com/office/officeart/2005/8/layout/bList2#8"/>
    <dgm:cxn modelId="{B39A0669-480F-479C-8261-D71AE28D13F3}" type="presParOf" srcId="{EFB63A2E-83B8-4503-A2D4-63D03B672346}" destId="{75A386AE-E84C-47E3-86B6-BFD08150CE74}" srcOrd="3" destOrd="0" presId="urn:microsoft.com/office/officeart/2005/8/layout/bList2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45B7C5-26B7-44A3-9549-16644BA945AB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D8C205-E3BD-4DAC-A04E-43985A28B612}">
      <dgm:prSet phldrT="[Текст]" custT="1"/>
      <dgm:spPr>
        <a:solidFill>
          <a:srgbClr val="FF9966">
            <a:alpha val="73000"/>
          </a:srgbClr>
        </a:solidFill>
        <a:ln>
          <a:solidFill>
            <a:srgbClr val="960000"/>
          </a:solidFill>
        </a:ln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100%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0D9888-A46A-4056-91B1-046065ABA02E}" type="parTrans" cxnId="{AB2BC7A6-2ED6-4DB2-A999-FB1314DCC0C9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dirty="0"/>
        </a:p>
      </dgm:t>
    </dgm:pt>
    <dgm:pt modelId="{D1DE7D13-45E4-4EA6-BE3B-C2DA97C05171}" type="sibTrans" cxnId="{AB2BC7A6-2ED6-4DB2-A999-FB1314DCC0C9}">
      <dgm:prSet/>
      <dgm:spPr/>
      <dgm:t>
        <a:bodyPr/>
        <a:lstStyle/>
        <a:p>
          <a:endParaRPr lang="ru-RU" dirty="0"/>
        </a:p>
      </dgm:t>
    </dgm:pt>
    <dgm:pt modelId="{F7947556-8EFB-4A47-AC32-3942CD7457E7}">
      <dgm:prSet phldrT="[Текст]" custT="1"/>
      <dgm:spPr>
        <a:solidFill>
          <a:srgbClr val="FF7C80">
            <a:alpha val="48000"/>
          </a:srgbClr>
        </a:solidFill>
        <a:ln>
          <a:solidFill>
            <a:srgbClr val="960000"/>
          </a:solidFill>
        </a:ln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имущество физических лиц 100%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367C2C-CA5B-41D3-8548-B5C88F740850}" type="parTrans" cxnId="{F2F2AF6D-BFA3-4CE6-9328-2E064E6E48A3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dirty="0"/>
        </a:p>
      </dgm:t>
    </dgm:pt>
    <dgm:pt modelId="{BA15AFFA-7328-4180-B0B0-0D092C1B0B43}" type="sibTrans" cxnId="{F2F2AF6D-BFA3-4CE6-9328-2E064E6E48A3}">
      <dgm:prSet/>
      <dgm:spPr/>
      <dgm:t>
        <a:bodyPr/>
        <a:lstStyle/>
        <a:p>
          <a:endParaRPr lang="ru-RU" dirty="0"/>
        </a:p>
      </dgm:t>
    </dgm:pt>
    <dgm:pt modelId="{5B96C010-7721-4285-90E2-26B0516C68F0}">
      <dgm:prSet phldrT="[Текст]" custT="1"/>
      <dgm:spPr>
        <a:solidFill>
          <a:srgbClr val="009900">
            <a:alpha val="48000"/>
          </a:srgbClr>
        </a:solidFill>
        <a:ln>
          <a:solidFill>
            <a:srgbClr val="960000"/>
          </a:solidFill>
        </a:ln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 доходы физических лиц  22%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3BE2BF-8B9C-44D7-89E0-8B65A0163A43}" type="parTrans" cxnId="{2357E7E8-3070-48FD-8B23-FEB99D37D1F9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dirty="0"/>
        </a:p>
      </dgm:t>
    </dgm:pt>
    <dgm:pt modelId="{53772D80-A748-46EF-AAF6-5894036A1C5C}" type="sibTrans" cxnId="{2357E7E8-3070-48FD-8B23-FEB99D37D1F9}">
      <dgm:prSet/>
      <dgm:spPr/>
      <dgm:t>
        <a:bodyPr/>
        <a:lstStyle/>
        <a:p>
          <a:endParaRPr lang="ru-RU" dirty="0"/>
        </a:p>
      </dgm:t>
    </dgm:pt>
    <dgm:pt modelId="{6BAB463F-C131-493B-A6FE-12381CC6C817}" type="pres">
      <dgm:prSet presAssocID="{2745B7C5-26B7-44A3-9549-16644BA945A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176C0A-5A2E-4A0C-A11C-C462F4C3C4DC}" type="pres">
      <dgm:prSet presAssocID="{0DD8C205-E3BD-4DAC-A04E-43985A28B612}" presName="node" presStyleLbl="node1" presStyleIdx="0" presStyleCnt="3" custScaleX="99043" custScaleY="65136" custRadScaleRad="119269" custRadScaleInc="-43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0AF50-75F2-4D12-9BC1-A1B316F691CC}" type="pres">
      <dgm:prSet presAssocID="{0DD8C205-E3BD-4DAC-A04E-43985A28B612}" presName="spNode" presStyleCnt="0"/>
      <dgm:spPr/>
    </dgm:pt>
    <dgm:pt modelId="{182993EA-41BF-4248-B07B-33FF527F3D87}" type="pres">
      <dgm:prSet presAssocID="{D1DE7D13-45E4-4EA6-BE3B-C2DA97C05171}" presName="sibTrans" presStyleLbl="sibTrans1D1" presStyleIdx="0" presStyleCnt="3"/>
      <dgm:spPr/>
      <dgm:t>
        <a:bodyPr/>
        <a:lstStyle/>
        <a:p>
          <a:endParaRPr lang="ru-RU"/>
        </a:p>
      </dgm:t>
    </dgm:pt>
    <dgm:pt modelId="{B463D8AD-E836-4E1E-B4C5-4B867426BACD}" type="pres">
      <dgm:prSet presAssocID="{F7947556-8EFB-4A47-AC32-3942CD7457E7}" presName="node" presStyleLbl="node1" presStyleIdx="1" presStyleCnt="3" custRadScaleRad="104128" custRadScaleInc="17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F96F2-03D3-41C5-B5EC-8DEB9C637ECB}" type="pres">
      <dgm:prSet presAssocID="{F7947556-8EFB-4A47-AC32-3942CD7457E7}" presName="spNode" presStyleCnt="0"/>
      <dgm:spPr/>
    </dgm:pt>
    <dgm:pt modelId="{265F6403-16B3-449A-84CD-719F66995AC7}" type="pres">
      <dgm:prSet presAssocID="{BA15AFFA-7328-4180-B0B0-0D092C1B0B43}" presName="sibTrans" presStyleLbl="sibTrans1D1" presStyleIdx="1" presStyleCnt="3"/>
      <dgm:spPr/>
      <dgm:t>
        <a:bodyPr/>
        <a:lstStyle/>
        <a:p>
          <a:endParaRPr lang="ru-RU"/>
        </a:p>
      </dgm:t>
    </dgm:pt>
    <dgm:pt modelId="{F1C0DB44-5D46-4CFF-9523-AF1B5B935FAB}" type="pres">
      <dgm:prSet presAssocID="{5B96C010-7721-4285-90E2-26B0516C68F0}" presName="node" presStyleLbl="node1" presStyleIdx="2" presStyleCnt="3" custRadScaleRad="98592" custRadScaleInc="-28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7D8F7-6158-4F5A-B949-2069B83864C5}" type="pres">
      <dgm:prSet presAssocID="{5B96C010-7721-4285-90E2-26B0516C68F0}" presName="spNode" presStyleCnt="0"/>
      <dgm:spPr/>
    </dgm:pt>
    <dgm:pt modelId="{064CD2F7-77B8-4EFB-B737-6C637634C60A}" type="pres">
      <dgm:prSet presAssocID="{53772D80-A748-46EF-AAF6-5894036A1C5C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46D072B3-7BF1-4FB3-962B-62322B0606E5}" type="presOf" srcId="{53772D80-A748-46EF-AAF6-5894036A1C5C}" destId="{064CD2F7-77B8-4EFB-B737-6C637634C60A}" srcOrd="0" destOrd="0" presId="urn:microsoft.com/office/officeart/2005/8/layout/cycle6"/>
    <dgm:cxn modelId="{AC36C310-1DF5-46FC-AF25-98399BE1D81E}" type="presOf" srcId="{5B96C010-7721-4285-90E2-26B0516C68F0}" destId="{F1C0DB44-5D46-4CFF-9523-AF1B5B935FAB}" srcOrd="0" destOrd="0" presId="urn:microsoft.com/office/officeart/2005/8/layout/cycle6"/>
    <dgm:cxn modelId="{F2F2AF6D-BFA3-4CE6-9328-2E064E6E48A3}" srcId="{2745B7C5-26B7-44A3-9549-16644BA945AB}" destId="{F7947556-8EFB-4A47-AC32-3942CD7457E7}" srcOrd="1" destOrd="0" parTransId="{47367C2C-CA5B-41D3-8548-B5C88F740850}" sibTransId="{BA15AFFA-7328-4180-B0B0-0D092C1B0B43}"/>
    <dgm:cxn modelId="{35F8EE52-691B-4A8E-AE97-617A15561C00}" type="presOf" srcId="{BA15AFFA-7328-4180-B0B0-0D092C1B0B43}" destId="{265F6403-16B3-449A-84CD-719F66995AC7}" srcOrd="0" destOrd="0" presId="urn:microsoft.com/office/officeart/2005/8/layout/cycle6"/>
    <dgm:cxn modelId="{45356560-CD74-4445-AA40-CB953DDB204F}" type="presOf" srcId="{2745B7C5-26B7-44A3-9549-16644BA945AB}" destId="{6BAB463F-C131-493B-A6FE-12381CC6C817}" srcOrd="0" destOrd="0" presId="urn:microsoft.com/office/officeart/2005/8/layout/cycle6"/>
    <dgm:cxn modelId="{2357E7E8-3070-48FD-8B23-FEB99D37D1F9}" srcId="{2745B7C5-26B7-44A3-9549-16644BA945AB}" destId="{5B96C010-7721-4285-90E2-26B0516C68F0}" srcOrd="2" destOrd="0" parTransId="{CA3BE2BF-8B9C-44D7-89E0-8B65A0163A43}" sibTransId="{53772D80-A748-46EF-AAF6-5894036A1C5C}"/>
    <dgm:cxn modelId="{04A0B9DB-EAB3-423A-9294-6DCD916F32F8}" type="presOf" srcId="{D1DE7D13-45E4-4EA6-BE3B-C2DA97C05171}" destId="{182993EA-41BF-4248-B07B-33FF527F3D87}" srcOrd="0" destOrd="0" presId="urn:microsoft.com/office/officeart/2005/8/layout/cycle6"/>
    <dgm:cxn modelId="{AB2BC7A6-2ED6-4DB2-A999-FB1314DCC0C9}" srcId="{2745B7C5-26B7-44A3-9549-16644BA945AB}" destId="{0DD8C205-E3BD-4DAC-A04E-43985A28B612}" srcOrd="0" destOrd="0" parTransId="{DC0D9888-A46A-4056-91B1-046065ABA02E}" sibTransId="{D1DE7D13-45E4-4EA6-BE3B-C2DA97C05171}"/>
    <dgm:cxn modelId="{E7B5372F-2017-4CA4-8F45-76B0915BBD17}" type="presOf" srcId="{F7947556-8EFB-4A47-AC32-3942CD7457E7}" destId="{B463D8AD-E836-4E1E-B4C5-4B867426BACD}" srcOrd="0" destOrd="0" presId="urn:microsoft.com/office/officeart/2005/8/layout/cycle6"/>
    <dgm:cxn modelId="{FB0B5CE6-6155-46FD-B581-7B6CEC106EF8}" type="presOf" srcId="{0DD8C205-E3BD-4DAC-A04E-43985A28B612}" destId="{3A176C0A-5A2E-4A0C-A11C-C462F4C3C4DC}" srcOrd="0" destOrd="0" presId="urn:microsoft.com/office/officeart/2005/8/layout/cycle6"/>
    <dgm:cxn modelId="{1EB31E6F-1D5C-413B-B864-4D57476C7FD8}" type="presParOf" srcId="{6BAB463F-C131-493B-A6FE-12381CC6C817}" destId="{3A176C0A-5A2E-4A0C-A11C-C462F4C3C4DC}" srcOrd="0" destOrd="0" presId="urn:microsoft.com/office/officeart/2005/8/layout/cycle6"/>
    <dgm:cxn modelId="{A13E47E9-BF7C-4E7A-B84C-D8574DED800F}" type="presParOf" srcId="{6BAB463F-C131-493B-A6FE-12381CC6C817}" destId="{40D0AF50-75F2-4D12-9BC1-A1B316F691CC}" srcOrd="1" destOrd="0" presId="urn:microsoft.com/office/officeart/2005/8/layout/cycle6"/>
    <dgm:cxn modelId="{E3CB441D-431D-458B-8E38-B1F5407CF675}" type="presParOf" srcId="{6BAB463F-C131-493B-A6FE-12381CC6C817}" destId="{182993EA-41BF-4248-B07B-33FF527F3D87}" srcOrd="2" destOrd="0" presId="urn:microsoft.com/office/officeart/2005/8/layout/cycle6"/>
    <dgm:cxn modelId="{1104B3F5-6D0A-4FB6-9DBA-46802F228B28}" type="presParOf" srcId="{6BAB463F-C131-493B-A6FE-12381CC6C817}" destId="{B463D8AD-E836-4E1E-B4C5-4B867426BACD}" srcOrd="3" destOrd="0" presId="urn:microsoft.com/office/officeart/2005/8/layout/cycle6"/>
    <dgm:cxn modelId="{40EBF449-DFA7-4816-B162-1E57FC9D21B2}" type="presParOf" srcId="{6BAB463F-C131-493B-A6FE-12381CC6C817}" destId="{2C5F96F2-03D3-41C5-B5EC-8DEB9C637ECB}" srcOrd="4" destOrd="0" presId="urn:microsoft.com/office/officeart/2005/8/layout/cycle6"/>
    <dgm:cxn modelId="{BE25BC71-48A8-4B6E-8AD6-AEB583E601C3}" type="presParOf" srcId="{6BAB463F-C131-493B-A6FE-12381CC6C817}" destId="{265F6403-16B3-449A-84CD-719F66995AC7}" srcOrd="5" destOrd="0" presId="urn:microsoft.com/office/officeart/2005/8/layout/cycle6"/>
    <dgm:cxn modelId="{7D1EEE2A-AEA0-447B-B275-F115EB30DF58}" type="presParOf" srcId="{6BAB463F-C131-493B-A6FE-12381CC6C817}" destId="{F1C0DB44-5D46-4CFF-9523-AF1B5B935FAB}" srcOrd="6" destOrd="0" presId="urn:microsoft.com/office/officeart/2005/8/layout/cycle6"/>
    <dgm:cxn modelId="{7634984F-EBD0-407A-B6DE-DD6F989891B9}" type="presParOf" srcId="{6BAB463F-C131-493B-A6FE-12381CC6C817}" destId="{BEF7D8F7-6158-4F5A-B949-2069B83864C5}" srcOrd="7" destOrd="0" presId="urn:microsoft.com/office/officeart/2005/8/layout/cycle6"/>
    <dgm:cxn modelId="{D5AC9FEB-9ED5-427D-9CD9-A1FDED688064}" type="presParOf" srcId="{6BAB463F-C131-493B-A6FE-12381CC6C817}" destId="{064CD2F7-77B8-4EFB-B737-6C637634C60A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9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88 600,0 тыс. рулей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51 044,4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60E8E36-C6D9-4699-A936-DE3E67C88A83}" type="presOf" srcId="{8C42A307-23A3-4C5E-91FD-C3730BC2F9CB}" destId="{0BEC990D-6A33-43B1-BED4-645BE56BEE3A}" srcOrd="0" destOrd="0" presId="urn:microsoft.com/office/officeart/2005/8/layout/bList2#9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5650DF7-636E-4BC6-AA1E-8FB88B9E9CBF}" type="presOf" srcId="{3CB3C44A-81D3-42C8-9B40-E2C6B01AFED0}" destId="{69EB2970-CD27-4B7B-80B4-890201B87ABE}" srcOrd="0" destOrd="0" presId="urn:microsoft.com/office/officeart/2005/8/layout/bList2#9"/>
    <dgm:cxn modelId="{EB5CFDD8-9FC4-4AD8-A26E-8A1E7152F846}" type="presOf" srcId="{920E7E5D-2EFB-47A1-AF73-22A6EE0FD74B}" destId="{4F8518CF-6253-42E0-B773-A25D24F589A5}" srcOrd="0" destOrd="0" presId="urn:microsoft.com/office/officeart/2005/8/layout/bList2#9"/>
    <dgm:cxn modelId="{BF6C3D08-72D1-4F0D-9350-4F113F460699}" type="presOf" srcId="{652C3139-718D-4507-8A54-DF1C831196D6}" destId="{B534FA06-63DA-4F7D-89A3-0FE2A4CA21C2}" srcOrd="1" destOrd="0" presId="urn:microsoft.com/office/officeart/2005/8/layout/bList2#9"/>
    <dgm:cxn modelId="{0F63F8A4-3BEC-4EC5-B4D5-D9C9DEA19865}" type="presOf" srcId="{666CAB67-9A4F-435D-8715-80188866E6FA}" destId="{1EB2FF78-13F4-4426-941B-B425E871C2D4}" srcOrd="0" destOrd="0" presId="urn:microsoft.com/office/officeart/2005/8/layout/bList2#9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B2EE7603-BD54-46A1-9436-5B47ED6D92CF}" type="presOf" srcId="{47548285-C1AA-470A-B035-AFEC0DED838B}" destId="{DCC97561-6E7F-4E4D-98F3-F9D4E12DBC3C}" srcOrd="0" destOrd="0" presId="urn:microsoft.com/office/officeart/2005/8/layout/bList2#9"/>
    <dgm:cxn modelId="{14571C19-AC9A-4778-AA66-CFD5E35C1475}" type="presOf" srcId="{666CAB67-9A4F-435D-8715-80188866E6FA}" destId="{28098F1D-55C6-49A3-B04D-D9F93AA4DEA0}" srcOrd="1" destOrd="0" presId="urn:microsoft.com/office/officeart/2005/8/layout/bList2#9"/>
    <dgm:cxn modelId="{FD7DCDAE-E313-4698-93E8-69995E2C3199}" type="presOf" srcId="{652C3139-718D-4507-8A54-DF1C831196D6}" destId="{0A20F677-A627-4B50-B1AF-EC6E4F4183D6}" srcOrd="0" destOrd="0" presId="urn:microsoft.com/office/officeart/2005/8/layout/bList2#9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A5DB125F-59F0-4514-A6FD-2812F92447FE}" type="presParOf" srcId="{4F8518CF-6253-42E0-B773-A25D24F589A5}" destId="{1B2DEA3A-19C1-4058-8865-651058996E57}" srcOrd="0" destOrd="0" presId="urn:microsoft.com/office/officeart/2005/8/layout/bList2#9"/>
    <dgm:cxn modelId="{FB51F6DF-7746-4BC5-809E-D738855BFE70}" type="presParOf" srcId="{1B2DEA3A-19C1-4058-8865-651058996E57}" destId="{69EB2970-CD27-4B7B-80B4-890201B87ABE}" srcOrd="0" destOrd="0" presId="urn:microsoft.com/office/officeart/2005/8/layout/bList2#9"/>
    <dgm:cxn modelId="{F51B3CD6-687C-4B38-88E0-408FBBA4DC09}" type="presParOf" srcId="{1B2DEA3A-19C1-4058-8865-651058996E57}" destId="{0A20F677-A627-4B50-B1AF-EC6E4F4183D6}" srcOrd="1" destOrd="0" presId="urn:microsoft.com/office/officeart/2005/8/layout/bList2#9"/>
    <dgm:cxn modelId="{FFE48B87-2041-40B9-AA8C-7774B717F276}" type="presParOf" srcId="{1B2DEA3A-19C1-4058-8865-651058996E57}" destId="{B534FA06-63DA-4F7D-89A3-0FE2A4CA21C2}" srcOrd="2" destOrd="0" presId="urn:microsoft.com/office/officeart/2005/8/layout/bList2#9"/>
    <dgm:cxn modelId="{40CC05FD-7EC6-4005-86D1-D1BE59BD90D3}" type="presParOf" srcId="{1B2DEA3A-19C1-4058-8865-651058996E57}" destId="{7B127399-449A-4E3A-B835-ED8358564BCD}" srcOrd="3" destOrd="0" presId="urn:microsoft.com/office/officeart/2005/8/layout/bList2#9"/>
    <dgm:cxn modelId="{B8C76E3B-162E-4D0F-8034-FE65B5C59828}" type="presParOf" srcId="{4F8518CF-6253-42E0-B773-A25D24F589A5}" destId="{0BEC990D-6A33-43B1-BED4-645BE56BEE3A}" srcOrd="1" destOrd="0" presId="urn:microsoft.com/office/officeart/2005/8/layout/bList2#9"/>
    <dgm:cxn modelId="{11E0E041-1DE3-4996-861D-B6174053BF88}" type="presParOf" srcId="{4F8518CF-6253-42E0-B773-A25D24F589A5}" destId="{EFB63A2E-83B8-4503-A2D4-63D03B672346}" srcOrd="2" destOrd="0" presId="urn:microsoft.com/office/officeart/2005/8/layout/bList2#9"/>
    <dgm:cxn modelId="{8B53D3D9-4D89-4472-8854-C1D83D02C8ED}" type="presParOf" srcId="{EFB63A2E-83B8-4503-A2D4-63D03B672346}" destId="{DCC97561-6E7F-4E4D-98F3-F9D4E12DBC3C}" srcOrd="0" destOrd="0" presId="urn:microsoft.com/office/officeart/2005/8/layout/bList2#9"/>
    <dgm:cxn modelId="{10884FFE-9D2D-45A5-8308-9D44102F3474}" type="presParOf" srcId="{EFB63A2E-83B8-4503-A2D4-63D03B672346}" destId="{1EB2FF78-13F4-4426-941B-B425E871C2D4}" srcOrd="1" destOrd="0" presId="urn:microsoft.com/office/officeart/2005/8/layout/bList2#9"/>
    <dgm:cxn modelId="{E58013BC-E3CF-4A87-92B0-93888216C4E2}" type="presParOf" srcId="{EFB63A2E-83B8-4503-A2D4-63D03B672346}" destId="{28098F1D-55C6-49A3-B04D-D9F93AA4DEA0}" srcOrd="2" destOrd="0" presId="urn:microsoft.com/office/officeart/2005/8/layout/bList2#9"/>
    <dgm:cxn modelId="{E4B91B73-7D7B-45C0-8008-EBEAD012D9B4}" type="presParOf" srcId="{EFB63A2E-83B8-4503-A2D4-63D03B672346}" destId="{75A386AE-E84C-47E3-86B6-BFD08150CE74}" srcOrd="3" destOrd="0" presId="urn:microsoft.com/office/officeart/2005/8/layout/bList2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0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20 378,3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15 607,0 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738" custScaleY="64228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3119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4672" custLinFactNeighborY="-400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3547" custScaleY="69357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4064" custLinFactNeighborX="9177" custLinFactNeighborY="-33150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985" custLinFactNeighborY="-400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5880843-F5D4-4C44-BC88-2A08C90C1851}" type="presOf" srcId="{47548285-C1AA-470A-B035-AFEC0DED838B}" destId="{DCC97561-6E7F-4E4D-98F3-F9D4E12DBC3C}" srcOrd="0" destOrd="0" presId="urn:microsoft.com/office/officeart/2005/8/layout/bList2#10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2625670-F14F-4749-8427-2C0E21C9B46F}" type="presOf" srcId="{666CAB67-9A4F-435D-8715-80188866E6FA}" destId="{28098F1D-55C6-49A3-B04D-D9F93AA4DEA0}" srcOrd="1" destOrd="0" presId="urn:microsoft.com/office/officeart/2005/8/layout/bList2#10"/>
    <dgm:cxn modelId="{D515F71A-A77A-44F3-B7C7-0BD30CEC08AC}" type="presOf" srcId="{652C3139-718D-4507-8A54-DF1C831196D6}" destId="{B534FA06-63DA-4F7D-89A3-0FE2A4CA21C2}" srcOrd="1" destOrd="0" presId="urn:microsoft.com/office/officeart/2005/8/layout/bList2#10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D5CADD45-57AF-42FA-8ABA-37B5FA367F0B}" type="presOf" srcId="{3CB3C44A-81D3-42C8-9B40-E2C6B01AFED0}" destId="{69EB2970-CD27-4B7B-80B4-890201B87ABE}" srcOrd="0" destOrd="0" presId="urn:microsoft.com/office/officeart/2005/8/layout/bList2#10"/>
    <dgm:cxn modelId="{1F5165E9-33FF-4A9A-A885-15376B2E65F4}" type="presOf" srcId="{666CAB67-9A4F-435D-8715-80188866E6FA}" destId="{1EB2FF78-13F4-4426-941B-B425E871C2D4}" srcOrd="0" destOrd="0" presId="urn:microsoft.com/office/officeart/2005/8/layout/bList2#10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EC54676E-1F70-4BC4-AABE-94B40B96CDBD}" type="presOf" srcId="{920E7E5D-2EFB-47A1-AF73-22A6EE0FD74B}" destId="{4F8518CF-6253-42E0-B773-A25D24F589A5}" srcOrd="0" destOrd="0" presId="urn:microsoft.com/office/officeart/2005/8/layout/bList2#10"/>
    <dgm:cxn modelId="{C2FA3864-AE07-48BB-9967-68F64184A288}" type="presOf" srcId="{8C42A307-23A3-4C5E-91FD-C3730BC2F9CB}" destId="{0BEC990D-6A33-43B1-BED4-645BE56BEE3A}" srcOrd="0" destOrd="0" presId="urn:microsoft.com/office/officeart/2005/8/layout/bList2#10"/>
    <dgm:cxn modelId="{645BF392-BA04-4998-B413-46FD1ECD69FD}" type="presOf" srcId="{652C3139-718D-4507-8A54-DF1C831196D6}" destId="{0A20F677-A627-4B50-B1AF-EC6E4F4183D6}" srcOrd="0" destOrd="0" presId="urn:microsoft.com/office/officeart/2005/8/layout/bList2#10"/>
    <dgm:cxn modelId="{34DA910D-2688-487D-8A64-4F5199FD06FB}" type="presParOf" srcId="{4F8518CF-6253-42E0-B773-A25D24F589A5}" destId="{1B2DEA3A-19C1-4058-8865-651058996E57}" srcOrd="0" destOrd="0" presId="urn:microsoft.com/office/officeart/2005/8/layout/bList2#10"/>
    <dgm:cxn modelId="{E8BFB5AB-B941-4824-9247-58A11F6711D6}" type="presParOf" srcId="{1B2DEA3A-19C1-4058-8865-651058996E57}" destId="{69EB2970-CD27-4B7B-80B4-890201B87ABE}" srcOrd="0" destOrd="0" presId="urn:microsoft.com/office/officeart/2005/8/layout/bList2#10"/>
    <dgm:cxn modelId="{FF15474A-E7BE-4D3C-9BA8-6631D3C0B433}" type="presParOf" srcId="{1B2DEA3A-19C1-4058-8865-651058996E57}" destId="{0A20F677-A627-4B50-B1AF-EC6E4F4183D6}" srcOrd="1" destOrd="0" presId="urn:microsoft.com/office/officeart/2005/8/layout/bList2#10"/>
    <dgm:cxn modelId="{AE975880-D834-4C1A-B08D-7D8A8DB9BF6B}" type="presParOf" srcId="{1B2DEA3A-19C1-4058-8865-651058996E57}" destId="{B534FA06-63DA-4F7D-89A3-0FE2A4CA21C2}" srcOrd="2" destOrd="0" presId="urn:microsoft.com/office/officeart/2005/8/layout/bList2#10"/>
    <dgm:cxn modelId="{AA78D676-76CC-4F85-8EFF-FBFD16F0FF76}" type="presParOf" srcId="{1B2DEA3A-19C1-4058-8865-651058996E57}" destId="{7B127399-449A-4E3A-B835-ED8358564BCD}" srcOrd="3" destOrd="0" presId="urn:microsoft.com/office/officeart/2005/8/layout/bList2#10"/>
    <dgm:cxn modelId="{D96A2435-EE64-4E2D-BB72-91EA675EB9A8}" type="presParOf" srcId="{4F8518CF-6253-42E0-B773-A25D24F589A5}" destId="{0BEC990D-6A33-43B1-BED4-645BE56BEE3A}" srcOrd="1" destOrd="0" presId="urn:microsoft.com/office/officeart/2005/8/layout/bList2#10"/>
    <dgm:cxn modelId="{CF60B713-4915-4C8C-A26E-7DD6156440E6}" type="presParOf" srcId="{4F8518CF-6253-42E0-B773-A25D24F589A5}" destId="{EFB63A2E-83B8-4503-A2D4-63D03B672346}" srcOrd="2" destOrd="0" presId="urn:microsoft.com/office/officeart/2005/8/layout/bList2#10"/>
    <dgm:cxn modelId="{4007B302-5C6A-4DE2-9A34-B6DEE8B78EE8}" type="presParOf" srcId="{EFB63A2E-83B8-4503-A2D4-63D03B672346}" destId="{DCC97561-6E7F-4E4D-98F3-F9D4E12DBC3C}" srcOrd="0" destOrd="0" presId="urn:microsoft.com/office/officeart/2005/8/layout/bList2#10"/>
    <dgm:cxn modelId="{5AF36B84-C4FD-4C16-8BC7-BF40D5299EC5}" type="presParOf" srcId="{EFB63A2E-83B8-4503-A2D4-63D03B672346}" destId="{1EB2FF78-13F4-4426-941B-B425E871C2D4}" srcOrd="1" destOrd="0" presId="urn:microsoft.com/office/officeart/2005/8/layout/bList2#10"/>
    <dgm:cxn modelId="{1F425857-F583-48DB-A55E-B41B9FA8196C}" type="presParOf" srcId="{EFB63A2E-83B8-4503-A2D4-63D03B672346}" destId="{28098F1D-55C6-49A3-B04D-D9F93AA4DEA0}" srcOrd="2" destOrd="0" presId="urn:microsoft.com/office/officeart/2005/8/layout/bList2#10"/>
    <dgm:cxn modelId="{1EF25138-CA2E-4E31-9AB5-EC5CDD4F598F}" type="presParOf" srcId="{EFB63A2E-83B8-4503-A2D4-63D03B672346}" destId="{75A386AE-E84C-47E3-86B6-BFD08150CE74}" srcOrd="3" destOrd="0" presId="urn:microsoft.com/office/officeart/2005/8/layout/bList2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10 800,0         тыс. рублей                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11 084,3   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5872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2108" custLinFactNeighborY="-34327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74324" custScaleY="69700" custLinFactNeighborX="-34672" custLinFactNeighborY="-48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1733" custLinFactNeighborY="-3704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70328" custScaleY="62717" custLinFactNeighborX="634" custLinFactNeighborY="-516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79C0F3C-FCCA-45C7-888F-A59B9C4A069C}" type="presOf" srcId="{3CB3C44A-81D3-42C8-9B40-E2C6B01AFED0}" destId="{69EB2970-CD27-4B7B-80B4-890201B87ABE}" srcOrd="0" destOrd="0" presId="urn:microsoft.com/office/officeart/2005/8/layout/bList2#11"/>
    <dgm:cxn modelId="{3FE60AD2-F7D4-48B2-9BE1-6EBA56B3341D}" type="presOf" srcId="{47548285-C1AA-470A-B035-AFEC0DED838B}" destId="{DCC97561-6E7F-4E4D-98F3-F9D4E12DBC3C}" srcOrd="0" destOrd="0" presId="urn:microsoft.com/office/officeart/2005/8/layout/bList2#11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CE77E562-A7AC-49A9-83B5-2BFE6C37FDA5}" type="presOf" srcId="{8C42A307-23A3-4C5E-91FD-C3730BC2F9CB}" destId="{0BEC990D-6A33-43B1-BED4-645BE56BEE3A}" srcOrd="0" destOrd="0" presId="urn:microsoft.com/office/officeart/2005/8/layout/bList2#11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D1018C21-B658-4C5D-9960-5A7D9BF4C170}" type="presOf" srcId="{652C3139-718D-4507-8A54-DF1C831196D6}" destId="{0A20F677-A627-4B50-B1AF-EC6E4F4183D6}" srcOrd="0" destOrd="0" presId="urn:microsoft.com/office/officeart/2005/8/layout/bList2#11"/>
    <dgm:cxn modelId="{088754C0-E44E-4817-B2FA-893071C9B422}" type="presOf" srcId="{666CAB67-9A4F-435D-8715-80188866E6FA}" destId="{1EB2FF78-13F4-4426-941B-B425E871C2D4}" srcOrd="0" destOrd="0" presId="urn:microsoft.com/office/officeart/2005/8/layout/bList2#11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4BE26694-2850-4E89-B2D6-FD1CE4A1CA76}" type="presOf" srcId="{652C3139-718D-4507-8A54-DF1C831196D6}" destId="{B534FA06-63DA-4F7D-89A3-0FE2A4CA21C2}" srcOrd="1" destOrd="0" presId="urn:microsoft.com/office/officeart/2005/8/layout/bList2#11"/>
    <dgm:cxn modelId="{5F1ABF55-9D36-4F6D-968F-1D80DDB7C2CE}" type="presOf" srcId="{666CAB67-9A4F-435D-8715-80188866E6FA}" destId="{28098F1D-55C6-49A3-B04D-D9F93AA4DEA0}" srcOrd="1" destOrd="0" presId="urn:microsoft.com/office/officeart/2005/8/layout/bList2#11"/>
    <dgm:cxn modelId="{BFF74069-171C-497E-8812-C18763A7AED2}" type="presOf" srcId="{920E7E5D-2EFB-47A1-AF73-22A6EE0FD74B}" destId="{4F8518CF-6253-42E0-B773-A25D24F589A5}" srcOrd="0" destOrd="0" presId="urn:microsoft.com/office/officeart/2005/8/layout/bList2#11"/>
    <dgm:cxn modelId="{F21D9B90-0945-4049-90F5-6089E71C1624}" type="presParOf" srcId="{4F8518CF-6253-42E0-B773-A25D24F589A5}" destId="{1B2DEA3A-19C1-4058-8865-651058996E57}" srcOrd="0" destOrd="0" presId="urn:microsoft.com/office/officeart/2005/8/layout/bList2#11"/>
    <dgm:cxn modelId="{BE3C3D3F-C175-4AAB-9631-CE545853D25A}" type="presParOf" srcId="{1B2DEA3A-19C1-4058-8865-651058996E57}" destId="{69EB2970-CD27-4B7B-80B4-890201B87ABE}" srcOrd="0" destOrd="0" presId="urn:microsoft.com/office/officeart/2005/8/layout/bList2#11"/>
    <dgm:cxn modelId="{64BE9B70-8E02-4F5E-9E05-DDD6A334F1AC}" type="presParOf" srcId="{1B2DEA3A-19C1-4058-8865-651058996E57}" destId="{0A20F677-A627-4B50-B1AF-EC6E4F4183D6}" srcOrd="1" destOrd="0" presId="urn:microsoft.com/office/officeart/2005/8/layout/bList2#11"/>
    <dgm:cxn modelId="{CC513871-6CB1-40FE-993B-BD065E49963C}" type="presParOf" srcId="{1B2DEA3A-19C1-4058-8865-651058996E57}" destId="{B534FA06-63DA-4F7D-89A3-0FE2A4CA21C2}" srcOrd="2" destOrd="0" presId="urn:microsoft.com/office/officeart/2005/8/layout/bList2#11"/>
    <dgm:cxn modelId="{064A84DD-6F25-40E7-89CF-0297201BC6F8}" type="presParOf" srcId="{1B2DEA3A-19C1-4058-8865-651058996E57}" destId="{7B127399-449A-4E3A-B835-ED8358564BCD}" srcOrd="3" destOrd="0" presId="urn:microsoft.com/office/officeart/2005/8/layout/bList2#11"/>
    <dgm:cxn modelId="{A1C6E090-2577-4A10-B470-E8916903D53F}" type="presParOf" srcId="{4F8518CF-6253-42E0-B773-A25D24F589A5}" destId="{0BEC990D-6A33-43B1-BED4-645BE56BEE3A}" srcOrd="1" destOrd="0" presId="urn:microsoft.com/office/officeart/2005/8/layout/bList2#11"/>
    <dgm:cxn modelId="{8F19FBF2-4B61-4315-979F-E8ABCBEEA7F2}" type="presParOf" srcId="{4F8518CF-6253-42E0-B773-A25D24F589A5}" destId="{EFB63A2E-83B8-4503-A2D4-63D03B672346}" srcOrd="2" destOrd="0" presId="urn:microsoft.com/office/officeart/2005/8/layout/bList2#11"/>
    <dgm:cxn modelId="{A2988021-322E-47EC-8705-FFE5A8CF6BA7}" type="presParOf" srcId="{EFB63A2E-83B8-4503-A2D4-63D03B672346}" destId="{DCC97561-6E7F-4E4D-98F3-F9D4E12DBC3C}" srcOrd="0" destOrd="0" presId="urn:microsoft.com/office/officeart/2005/8/layout/bList2#11"/>
    <dgm:cxn modelId="{2EC2CE1E-B97E-47CE-98FB-8BEC84375D2D}" type="presParOf" srcId="{EFB63A2E-83B8-4503-A2D4-63D03B672346}" destId="{1EB2FF78-13F4-4426-941B-B425E871C2D4}" srcOrd="1" destOrd="0" presId="urn:microsoft.com/office/officeart/2005/8/layout/bList2#11"/>
    <dgm:cxn modelId="{01B217C6-95C6-414B-BD05-B8FD112302C2}" type="presParOf" srcId="{EFB63A2E-83B8-4503-A2D4-63D03B672346}" destId="{28098F1D-55C6-49A3-B04D-D9F93AA4DEA0}" srcOrd="2" destOrd="0" presId="urn:microsoft.com/office/officeart/2005/8/layout/bList2#11"/>
    <dgm:cxn modelId="{22DA0097-19E1-4E38-AFFD-852DE97628D2}" type="presParOf" srcId="{EFB63A2E-83B8-4503-A2D4-63D03B672346}" destId="{75A386AE-E84C-47E3-86B6-BFD08150CE74}" srcOrd="3" destOrd="0" presId="urn:microsoft.com/office/officeart/2005/8/layout/bList2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13 720,0         тыс.рублей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14 376,5 тыс.рублей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1706" custLinFactNeighborY="-25829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4456" custScaleY="81491" custLinFactNeighborX="-15281" custLinFactNeighborY="-468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91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82920" custScaleY="83453" custLinFactNeighborX="14508" custLinFactNeighborY="-510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9668868-2115-40C5-BFBC-42CD682CEE62}" type="presOf" srcId="{3CB3C44A-81D3-42C8-9B40-E2C6B01AFED0}" destId="{69EB2970-CD27-4B7B-80B4-890201B87ABE}" srcOrd="0" destOrd="0" presId="urn:microsoft.com/office/officeart/2005/8/layout/bList2#12"/>
    <dgm:cxn modelId="{837714B9-D30A-4B76-886F-CAD7CD97263F}" type="presOf" srcId="{666CAB67-9A4F-435D-8715-80188866E6FA}" destId="{28098F1D-55C6-49A3-B04D-D9F93AA4DEA0}" srcOrd="1" destOrd="0" presId="urn:microsoft.com/office/officeart/2005/8/layout/bList2#1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AE3650BB-223E-4AD5-84C1-DD4DC5779C6B}" type="presOf" srcId="{666CAB67-9A4F-435D-8715-80188866E6FA}" destId="{1EB2FF78-13F4-4426-941B-B425E871C2D4}" srcOrd="0" destOrd="0" presId="urn:microsoft.com/office/officeart/2005/8/layout/bList2#12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3AE6557A-A3FB-46EA-82DD-97A388A67906}" type="presOf" srcId="{8C42A307-23A3-4C5E-91FD-C3730BC2F9CB}" destId="{0BEC990D-6A33-43B1-BED4-645BE56BEE3A}" srcOrd="0" destOrd="0" presId="urn:microsoft.com/office/officeart/2005/8/layout/bList2#12"/>
    <dgm:cxn modelId="{6E8F4276-E91A-400D-8785-62FC2BCB1A98}" type="presOf" srcId="{652C3139-718D-4507-8A54-DF1C831196D6}" destId="{0A20F677-A627-4B50-B1AF-EC6E4F4183D6}" srcOrd="0" destOrd="0" presId="urn:microsoft.com/office/officeart/2005/8/layout/bList2#12"/>
    <dgm:cxn modelId="{1E606428-C004-4495-AF43-0DD11A3C7E88}" type="presOf" srcId="{652C3139-718D-4507-8A54-DF1C831196D6}" destId="{B534FA06-63DA-4F7D-89A3-0FE2A4CA21C2}" srcOrd="1" destOrd="0" presId="urn:microsoft.com/office/officeart/2005/8/layout/bList2#12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28008006-E682-4BE6-8F9A-0E2A5413FC0C}" type="presOf" srcId="{47548285-C1AA-470A-B035-AFEC0DED838B}" destId="{DCC97561-6E7F-4E4D-98F3-F9D4E12DBC3C}" srcOrd="0" destOrd="0" presId="urn:microsoft.com/office/officeart/2005/8/layout/bList2#12"/>
    <dgm:cxn modelId="{7B4453B4-CDDF-4B70-A0C9-D1C11C010998}" type="presOf" srcId="{920E7E5D-2EFB-47A1-AF73-22A6EE0FD74B}" destId="{4F8518CF-6253-42E0-B773-A25D24F589A5}" srcOrd="0" destOrd="0" presId="urn:microsoft.com/office/officeart/2005/8/layout/bList2#12"/>
    <dgm:cxn modelId="{30231ACD-92FE-4AB2-B0A4-270AEDA1DB47}" type="presParOf" srcId="{4F8518CF-6253-42E0-B773-A25D24F589A5}" destId="{1B2DEA3A-19C1-4058-8865-651058996E57}" srcOrd="0" destOrd="0" presId="urn:microsoft.com/office/officeart/2005/8/layout/bList2#12"/>
    <dgm:cxn modelId="{AE2FC302-1414-4F9A-A216-FF63851CBC37}" type="presParOf" srcId="{1B2DEA3A-19C1-4058-8865-651058996E57}" destId="{69EB2970-CD27-4B7B-80B4-890201B87ABE}" srcOrd="0" destOrd="0" presId="urn:microsoft.com/office/officeart/2005/8/layout/bList2#12"/>
    <dgm:cxn modelId="{AFFE9007-66D8-46F2-8EEF-10743B1E2913}" type="presParOf" srcId="{1B2DEA3A-19C1-4058-8865-651058996E57}" destId="{0A20F677-A627-4B50-B1AF-EC6E4F4183D6}" srcOrd="1" destOrd="0" presId="urn:microsoft.com/office/officeart/2005/8/layout/bList2#12"/>
    <dgm:cxn modelId="{1278FCC6-7808-486B-A50F-EB0561A7D63E}" type="presParOf" srcId="{1B2DEA3A-19C1-4058-8865-651058996E57}" destId="{B534FA06-63DA-4F7D-89A3-0FE2A4CA21C2}" srcOrd="2" destOrd="0" presId="urn:microsoft.com/office/officeart/2005/8/layout/bList2#12"/>
    <dgm:cxn modelId="{B863DB40-A4D0-48FD-8B30-397D220D173D}" type="presParOf" srcId="{1B2DEA3A-19C1-4058-8865-651058996E57}" destId="{7B127399-449A-4E3A-B835-ED8358564BCD}" srcOrd="3" destOrd="0" presId="urn:microsoft.com/office/officeart/2005/8/layout/bList2#12"/>
    <dgm:cxn modelId="{573F7C9B-2643-4F2E-9462-D8B6C40692E9}" type="presParOf" srcId="{4F8518CF-6253-42E0-B773-A25D24F589A5}" destId="{0BEC990D-6A33-43B1-BED4-645BE56BEE3A}" srcOrd="1" destOrd="0" presId="urn:microsoft.com/office/officeart/2005/8/layout/bList2#12"/>
    <dgm:cxn modelId="{6D6E7E18-9736-46D2-9AC9-F4D9A532413F}" type="presParOf" srcId="{4F8518CF-6253-42E0-B773-A25D24F589A5}" destId="{EFB63A2E-83B8-4503-A2D4-63D03B672346}" srcOrd="2" destOrd="0" presId="urn:microsoft.com/office/officeart/2005/8/layout/bList2#12"/>
    <dgm:cxn modelId="{AF269BBD-877A-45B6-8914-1E3078C19EE6}" type="presParOf" srcId="{EFB63A2E-83B8-4503-A2D4-63D03B672346}" destId="{DCC97561-6E7F-4E4D-98F3-F9D4E12DBC3C}" srcOrd="0" destOrd="0" presId="urn:microsoft.com/office/officeart/2005/8/layout/bList2#12"/>
    <dgm:cxn modelId="{3348B9F7-F3BB-45C6-B5DB-68157A913316}" type="presParOf" srcId="{EFB63A2E-83B8-4503-A2D4-63D03B672346}" destId="{1EB2FF78-13F4-4426-941B-B425E871C2D4}" srcOrd="1" destOrd="0" presId="urn:microsoft.com/office/officeart/2005/8/layout/bList2#12"/>
    <dgm:cxn modelId="{66D51F53-32D6-4F28-9AC2-E06995F9BE82}" type="presParOf" srcId="{EFB63A2E-83B8-4503-A2D4-63D03B672346}" destId="{28098F1D-55C6-49A3-B04D-D9F93AA4DEA0}" srcOrd="2" destOrd="0" presId="urn:microsoft.com/office/officeart/2005/8/layout/bList2#12"/>
    <dgm:cxn modelId="{2B84AFD8-EA9C-4B34-AD21-7296BF74B24C}" type="presParOf" srcId="{EFB63A2E-83B8-4503-A2D4-63D03B672346}" destId="{75A386AE-E84C-47E3-86B6-BFD08150CE74}" srcOrd="3" destOrd="0" presId="urn:microsoft.com/office/officeart/2005/8/layout/bList2#1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2021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95 245,8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116 713,4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3028" custLinFactNeighborY="22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1100" custLinFactNeighborY="-308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9258" custScaleY="90002" custLinFactNeighborX="-6665" custLinFactNeighborY="-387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90792" custScaleY="91799" custLinFactNeighborX="-167" custLinFactNeighborY="-381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FE3CF2C-7673-4C87-BF4E-50E41FD34FE1}" type="presOf" srcId="{920E7E5D-2EFB-47A1-AF73-22A6EE0FD74B}" destId="{4F8518CF-6253-42E0-B773-A25D24F589A5}" srcOrd="0" destOrd="0" presId="urn:microsoft.com/office/officeart/2005/8/layout/bList2#13"/>
    <dgm:cxn modelId="{080591A4-1EC4-4BB7-ABD2-0037B843200A}" type="presOf" srcId="{652C3139-718D-4507-8A54-DF1C831196D6}" destId="{B534FA06-63DA-4F7D-89A3-0FE2A4CA21C2}" srcOrd="1" destOrd="0" presId="urn:microsoft.com/office/officeart/2005/8/layout/bList2#13"/>
    <dgm:cxn modelId="{B79B6467-AEE7-4DE1-8969-012243C6A0F2}" type="presOf" srcId="{666CAB67-9A4F-435D-8715-80188866E6FA}" destId="{28098F1D-55C6-49A3-B04D-D9F93AA4DEA0}" srcOrd="1" destOrd="0" presId="urn:microsoft.com/office/officeart/2005/8/layout/bList2#13"/>
    <dgm:cxn modelId="{306B4F7A-ADF0-4267-85C2-5A710289F3AD}" type="presOf" srcId="{47548285-C1AA-470A-B035-AFEC0DED838B}" destId="{DCC97561-6E7F-4E4D-98F3-F9D4E12DBC3C}" srcOrd="0" destOrd="0" presId="urn:microsoft.com/office/officeart/2005/8/layout/bList2#1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55BB4F1C-0B1C-4437-AEDD-A95DE7C50E14}" type="presOf" srcId="{652C3139-718D-4507-8A54-DF1C831196D6}" destId="{0A20F677-A627-4B50-B1AF-EC6E4F4183D6}" srcOrd="0" destOrd="0" presId="urn:microsoft.com/office/officeart/2005/8/layout/bList2#1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61958EED-DC4F-45B0-93FF-80FE64980EDE}" type="presOf" srcId="{8C42A307-23A3-4C5E-91FD-C3730BC2F9CB}" destId="{0BEC990D-6A33-43B1-BED4-645BE56BEE3A}" srcOrd="0" destOrd="0" presId="urn:microsoft.com/office/officeart/2005/8/layout/bList2#13"/>
    <dgm:cxn modelId="{2A85B675-6B18-4A86-9878-72AE6AC69719}" type="presOf" srcId="{3CB3C44A-81D3-42C8-9B40-E2C6B01AFED0}" destId="{69EB2970-CD27-4B7B-80B4-890201B87ABE}" srcOrd="0" destOrd="0" presId="urn:microsoft.com/office/officeart/2005/8/layout/bList2#13"/>
    <dgm:cxn modelId="{51316CBC-0E6B-4B20-B8A0-197E7C0C02E9}" type="presOf" srcId="{666CAB67-9A4F-435D-8715-80188866E6FA}" destId="{1EB2FF78-13F4-4426-941B-B425E871C2D4}" srcOrd="0" destOrd="0" presId="urn:microsoft.com/office/officeart/2005/8/layout/bList2#13"/>
    <dgm:cxn modelId="{C523CCC4-A7E3-401C-9706-71755EB0EA15}" type="presParOf" srcId="{4F8518CF-6253-42E0-B773-A25D24F589A5}" destId="{1B2DEA3A-19C1-4058-8865-651058996E57}" srcOrd="0" destOrd="0" presId="urn:microsoft.com/office/officeart/2005/8/layout/bList2#13"/>
    <dgm:cxn modelId="{FFD41CAF-4B0E-4D48-9CA9-F5857B18FC8A}" type="presParOf" srcId="{1B2DEA3A-19C1-4058-8865-651058996E57}" destId="{69EB2970-CD27-4B7B-80B4-890201B87ABE}" srcOrd="0" destOrd="0" presId="urn:microsoft.com/office/officeart/2005/8/layout/bList2#13"/>
    <dgm:cxn modelId="{C0CC3C11-327B-483F-9B73-293A5BBFB480}" type="presParOf" srcId="{1B2DEA3A-19C1-4058-8865-651058996E57}" destId="{0A20F677-A627-4B50-B1AF-EC6E4F4183D6}" srcOrd="1" destOrd="0" presId="urn:microsoft.com/office/officeart/2005/8/layout/bList2#13"/>
    <dgm:cxn modelId="{49F68E68-B2B7-4842-8A7E-317EC6D190F3}" type="presParOf" srcId="{1B2DEA3A-19C1-4058-8865-651058996E57}" destId="{B534FA06-63DA-4F7D-89A3-0FE2A4CA21C2}" srcOrd="2" destOrd="0" presId="urn:microsoft.com/office/officeart/2005/8/layout/bList2#13"/>
    <dgm:cxn modelId="{C99439EE-BBC4-4E78-B90D-46659E8A6A6A}" type="presParOf" srcId="{1B2DEA3A-19C1-4058-8865-651058996E57}" destId="{7B127399-449A-4E3A-B835-ED8358564BCD}" srcOrd="3" destOrd="0" presId="urn:microsoft.com/office/officeart/2005/8/layout/bList2#13"/>
    <dgm:cxn modelId="{CDE073D4-E752-47AD-ADF3-A6BD80551B22}" type="presParOf" srcId="{4F8518CF-6253-42E0-B773-A25D24F589A5}" destId="{0BEC990D-6A33-43B1-BED4-645BE56BEE3A}" srcOrd="1" destOrd="0" presId="urn:microsoft.com/office/officeart/2005/8/layout/bList2#13"/>
    <dgm:cxn modelId="{4EEE0F6C-B434-4AC5-9D0B-388BD40A074C}" type="presParOf" srcId="{4F8518CF-6253-42E0-B773-A25D24F589A5}" destId="{EFB63A2E-83B8-4503-A2D4-63D03B672346}" srcOrd="2" destOrd="0" presId="urn:microsoft.com/office/officeart/2005/8/layout/bList2#13"/>
    <dgm:cxn modelId="{5F0CAC6B-2C5A-436B-8273-CCC53528D042}" type="presParOf" srcId="{EFB63A2E-83B8-4503-A2D4-63D03B672346}" destId="{DCC97561-6E7F-4E4D-98F3-F9D4E12DBC3C}" srcOrd="0" destOrd="0" presId="urn:microsoft.com/office/officeart/2005/8/layout/bList2#13"/>
    <dgm:cxn modelId="{7DD78786-F034-42FD-A052-90117AC23496}" type="presParOf" srcId="{EFB63A2E-83B8-4503-A2D4-63D03B672346}" destId="{1EB2FF78-13F4-4426-941B-B425E871C2D4}" srcOrd="1" destOrd="0" presId="urn:microsoft.com/office/officeart/2005/8/layout/bList2#13"/>
    <dgm:cxn modelId="{B33014D4-C55A-4A4E-871B-AA0B203AC4DD}" type="presParOf" srcId="{EFB63A2E-83B8-4503-A2D4-63D03B672346}" destId="{28098F1D-55C6-49A3-B04D-D9F93AA4DEA0}" srcOrd="2" destOrd="0" presId="urn:microsoft.com/office/officeart/2005/8/layout/bList2#13"/>
    <dgm:cxn modelId="{3F801AE9-3025-4763-9279-2FB737D53633}" type="presParOf" srcId="{EFB63A2E-83B8-4503-A2D4-63D03B672346}" destId="{75A386AE-E84C-47E3-86B6-BFD08150CE74}" srcOrd="3" destOrd="0" presId="urn:microsoft.com/office/officeart/2005/8/layout/bList2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45B7C5-26B7-44A3-9549-16644BA945AB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D8C205-E3BD-4DAC-A04E-43985A28B612}">
      <dgm:prSet phldrT="[Текст]" custT="1"/>
      <dgm:spPr>
        <a:solidFill>
          <a:schemeClr val="accent1">
            <a:lumMod val="60000"/>
            <a:lumOff val="40000"/>
            <a:alpha val="57000"/>
          </a:schemeClr>
        </a:solidFill>
        <a:ln>
          <a:solidFill>
            <a:srgbClr val="960000"/>
          </a:solidFill>
        </a:ln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Транспортный налог  100%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0D9888-A46A-4056-91B1-046065ABA02E}" type="parTrans" cxnId="{AB2BC7A6-2ED6-4DB2-A999-FB1314DCC0C9}">
      <dgm:prSet/>
      <dgm:spPr>
        <a:ln>
          <a:solidFill>
            <a:srgbClr val="960000"/>
          </a:solidFill>
        </a:ln>
      </dgm:spPr>
      <dgm:t>
        <a:bodyPr/>
        <a:lstStyle/>
        <a:p>
          <a:endParaRPr lang="ru-RU" dirty="0">
            <a:ln>
              <a:noFill/>
            </a:ln>
          </a:endParaRPr>
        </a:p>
      </dgm:t>
    </dgm:pt>
    <dgm:pt modelId="{D1DE7D13-45E4-4EA6-BE3B-C2DA97C05171}" type="sibTrans" cxnId="{AB2BC7A6-2ED6-4DB2-A999-FB1314DCC0C9}">
      <dgm:prSet/>
      <dgm:spPr/>
      <dgm:t>
        <a:bodyPr/>
        <a:lstStyle/>
        <a:p>
          <a:endParaRPr lang="ru-RU" dirty="0"/>
        </a:p>
      </dgm:t>
    </dgm:pt>
    <dgm:pt modelId="{F7947556-8EFB-4A47-AC32-3942CD7457E7}">
      <dgm:prSet phldrT="[Текст]" custT="1"/>
      <dgm:spPr>
        <a:solidFill>
          <a:srgbClr val="FFFF00">
            <a:alpha val="54000"/>
          </a:srgbClr>
        </a:solidFill>
        <a:ln>
          <a:solidFill>
            <a:srgbClr val="960000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 78%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367C2C-CA5B-41D3-8548-B5C88F740850}" type="parTrans" cxnId="{F2F2AF6D-BFA3-4CE6-9328-2E064E6E48A3}">
      <dgm:prSet/>
      <dgm:spPr>
        <a:ln>
          <a:solidFill>
            <a:srgbClr val="960000"/>
          </a:solidFill>
        </a:ln>
      </dgm:spPr>
      <dgm:t>
        <a:bodyPr/>
        <a:lstStyle/>
        <a:p>
          <a:endParaRPr lang="ru-RU" dirty="0"/>
        </a:p>
      </dgm:t>
    </dgm:pt>
    <dgm:pt modelId="{BA15AFFA-7328-4180-B0B0-0D092C1B0B43}" type="sibTrans" cxnId="{F2F2AF6D-BFA3-4CE6-9328-2E064E6E48A3}">
      <dgm:prSet/>
      <dgm:spPr/>
      <dgm:t>
        <a:bodyPr/>
        <a:lstStyle/>
        <a:p>
          <a:endParaRPr lang="ru-RU" dirty="0"/>
        </a:p>
      </dgm:t>
    </dgm:pt>
    <dgm:pt modelId="{B5DDDF77-2CC4-4B24-8699-BFDC18DDD093}" type="pres">
      <dgm:prSet presAssocID="{2745B7C5-26B7-44A3-9549-16644BA945A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A2F641-1D17-44DC-B3BA-867327AAA3E6}" type="pres">
      <dgm:prSet presAssocID="{0DD8C205-E3BD-4DAC-A04E-43985A28B612}" presName="node" presStyleLbl="node1" presStyleIdx="0" presStyleCnt="2" custScaleX="85508" custScaleY="60028" custRadScaleRad="148264" custRadScaleInc="140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A4A2B0-1401-4593-BD2A-C1F131282569}" type="pres">
      <dgm:prSet presAssocID="{0DD8C205-E3BD-4DAC-A04E-43985A28B612}" presName="spNode" presStyleCnt="0"/>
      <dgm:spPr/>
    </dgm:pt>
    <dgm:pt modelId="{EFCF4D6B-00F4-4907-8A8C-B33AD399D488}" type="pres">
      <dgm:prSet presAssocID="{D1DE7D13-45E4-4EA6-BE3B-C2DA97C05171}" presName="sibTrans" presStyleLbl="sibTrans1D1" presStyleIdx="0" presStyleCnt="2"/>
      <dgm:spPr/>
      <dgm:t>
        <a:bodyPr/>
        <a:lstStyle/>
        <a:p>
          <a:endParaRPr lang="ru-RU"/>
        </a:p>
      </dgm:t>
    </dgm:pt>
    <dgm:pt modelId="{FE380FA2-DFB9-4F0E-8391-3F87F96E9A62}" type="pres">
      <dgm:prSet presAssocID="{F7947556-8EFB-4A47-AC32-3942CD7457E7}" presName="node" presStyleLbl="node1" presStyleIdx="1" presStyleCnt="2" custScaleX="89118" custScaleY="84790" custRadScaleRad="137647" custRadScaleInc="143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29849-D05C-4D08-A06E-2DDBE383653A}" type="pres">
      <dgm:prSet presAssocID="{F7947556-8EFB-4A47-AC32-3942CD7457E7}" presName="spNode" presStyleCnt="0"/>
      <dgm:spPr/>
    </dgm:pt>
    <dgm:pt modelId="{A3192474-ABF8-4D9E-80D5-C7EF9C732288}" type="pres">
      <dgm:prSet presAssocID="{BA15AFFA-7328-4180-B0B0-0D092C1B0B43}" presName="sibTrans" presStyleLbl="sibTrans1D1" presStyleIdx="1" presStyleCnt="2"/>
      <dgm:spPr/>
      <dgm:t>
        <a:bodyPr/>
        <a:lstStyle/>
        <a:p>
          <a:endParaRPr lang="ru-RU"/>
        </a:p>
      </dgm:t>
    </dgm:pt>
  </dgm:ptLst>
  <dgm:cxnLst>
    <dgm:cxn modelId="{F2F2AF6D-BFA3-4CE6-9328-2E064E6E48A3}" srcId="{2745B7C5-26B7-44A3-9549-16644BA945AB}" destId="{F7947556-8EFB-4A47-AC32-3942CD7457E7}" srcOrd="1" destOrd="0" parTransId="{47367C2C-CA5B-41D3-8548-B5C88F740850}" sibTransId="{BA15AFFA-7328-4180-B0B0-0D092C1B0B43}"/>
    <dgm:cxn modelId="{A7BFFE24-BD9C-4D76-9D9B-4D31E8FA4C28}" type="presOf" srcId="{0DD8C205-E3BD-4DAC-A04E-43985A28B612}" destId="{68A2F641-1D17-44DC-B3BA-867327AAA3E6}" srcOrd="0" destOrd="0" presId="urn:microsoft.com/office/officeart/2005/8/layout/cycle6"/>
    <dgm:cxn modelId="{AB2BC7A6-2ED6-4DB2-A999-FB1314DCC0C9}" srcId="{2745B7C5-26B7-44A3-9549-16644BA945AB}" destId="{0DD8C205-E3BD-4DAC-A04E-43985A28B612}" srcOrd="0" destOrd="0" parTransId="{DC0D9888-A46A-4056-91B1-046065ABA02E}" sibTransId="{D1DE7D13-45E4-4EA6-BE3B-C2DA97C05171}"/>
    <dgm:cxn modelId="{F6E668D8-EBCB-4223-A689-ED903EBB7762}" type="presOf" srcId="{2745B7C5-26B7-44A3-9549-16644BA945AB}" destId="{B5DDDF77-2CC4-4B24-8699-BFDC18DDD093}" srcOrd="0" destOrd="0" presId="urn:microsoft.com/office/officeart/2005/8/layout/cycle6"/>
    <dgm:cxn modelId="{80998A05-94C3-4029-8F6C-ED2E51D2D090}" type="presOf" srcId="{F7947556-8EFB-4A47-AC32-3942CD7457E7}" destId="{FE380FA2-DFB9-4F0E-8391-3F87F96E9A62}" srcOrd="0" destOrd="0" presId="urn:microsoft.com/office/officeart/2005/8/layout/cycle6"/>
    <dgm:cxn modelId="{FD95684B-94A1-449E-807C-9271A38FD77E}" type="presOf" srcId="{BA15AFFA-7328-4180-B0B0-0D092C1B0B43}" destId="{A3192474-ABF8-4D9E-80D5-C7EF9C732288}" srcOrd="0" destOrd="0" presId="urn:microsoft.com/office/officeart/2005/8/layout/cycle6"/>
    <dgm:cxn modelId="{6754A926-EAB9-4215-97E6-EF8F3DF4A48D}" type="presOf" srcId="{D1DE7D13-45E4-4EA6-BE3B-C2DA97C05171}" destId="{EFCF4D6B-00F4-4907-8A8C-B33AD399D488}" srcOrd="0" destOrd="0" presId="urn:microsoft.com/office/officeart/2005/8/layout/cycle6"/>
    <dgm:cxn modelId="{5280F73C-8CBE-460B-949D-B9F9852C6AD2}" type="presParOf" srcId="{B5DDDF77-2CC4-4B24-8699-BFDC18DDD093}" destId="{68A2F641-1D17-44DC-B3BA-867327AAA3E6}" srcOrd="0" destOrd="0" presId="urn:microsoft.com/office/officeart/2005/8/layout/cycle6"/>
    <dgm:cxn modelId="{0F17B981-559C-4EE8-9E57-5ABB790177F0}" type="presParOf" srcId="{B5DDDF77-2CC4-4B24-8699-BFDC18DDD093}" destId="{9BA4A2B0-1401-4593-BD2A-C1F131282569}" srcOrd="1" destOrd="0" presId="urn:microsoft.com/office/officeart/2005/8/layout/cycle6"/>
    <dgm:cxn modelId="{38293A75-CED2-438D-9CC4-6529F0457392}" type="presParOf" srcId="{B5DDDF77-2CC4-4B24-8699-BFDC18DDD093}" destId="{EFCF4D6B-00F4-4907-8A8C-B33AD399D488}" srcOrd="2" destOrd="0" presId="urn:microsoft.com/office/officeart/2005/8/layout/cycle6"/>
    <dgm:cxn modelId="{CAE399FE-E1FC-4C0B-9959-49463B9F2905}" type="presParOf" srcId="{B5DDDF77-2CC4-4B24-8699-BFDC18DDD093}" destId="{FE380FA2-DFB9-4F0E-8391-3F87F96E9A62}" srcOrd="3" destOrd="0" presId="urn:microsoft.com/office/officeart/2005/8/layout/cycle6"/>
    <dgm:cxn modelId="{57E22AFD-A1A7-4508-86F8-5B1DE4500F67}" type="presParOf" srcId="{B5DDDF77-2CC4-4B24-8699-BFDC18DDD093}" destId="{E3529849-D05C-4D08-A06E-2DDBE383653A}" srcOrd="4" destOrd="0" presId="urn:microsoft.com/office/officeart/2005/8/layout/cycle6"/>
    <dgm:cxn modelId="{25344848-F3FA-41CD-AD6F-B07AE0EF486C}" type="presParOf" srcId="{B5DDDF77-2CC4-4B24-8699-BFDC18DDD093}" destId="{A3192474-ABF8-4D9E-80D5-C7EF9C732288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2C044F-2D23-4F2A-B25F-7AB887BA15F9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47D626-4518-4BCE-9C9A-8D6E3F030C1F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</dgm:spPr>
      <dgm:t>
        <a:bodyPr/>
        <a:lstStyle/>
        <a:p>
          <a:endParaRPr lang="ru-RU" dirty="0"/>
        </a:p>
      </dgm:t>
    </dgm:pt>
    <dgm:pt modelId="{5E822F4D-367F-439E-84CB-C1699B046888}" type="parTrans" cxnId="{CC7ED600-F95B-4D9F-976D-FC44CC222D12}">
      <dgm:prSet/>
      <dgm:spPr/>
      <dgm:t>
        <a:bodyPr/>
        <a:lstStyle/>
        <a:p>
          <a:endParaRPr lang="ru-RU"/>
        </a:p>
      </dgm:t>
    </dgm:pt>
    <dgm:pt modelId="{7943FE4F-EB6A-4AD8-B939-C1FD5B568F93}" type="sibTrans" cxnId="{CC7ED600-F95B-4D9F-976D-FC44CC222D12}">
      <dgm:prSet/>
      <dgm:spPr/>
      <dgm:t>
        <a:bodyPr/>
        <a:lstStyle/>
        <a:p>
          <a:endParaRPr lang="ru-RU"/>
        </a:p>
      </dgm:t>
    </dgm:pt>
    <dgm:pt modelId="{74F14368-2090-4E40-8117-0D27CA29753A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306155B-C47F-4739-9AA9-C90D0D4AA22A}" type="parTrans" cxnId="{A6887D9A-4A5B-4436-A158-409DAD1C7313}">
      <dgm:prSet/>
      <dgm:spPr/>
      <dgm:t>
        <a:bodyPr/>
        <a:lstStyle/>
        <a:p>
          <a:endParaRPr lang="ru-RU"/>
        </a:p>
      </dgm:t>
    </dgm:pt>
    <dgm:pt modelId="{AC07B283-8814-4680-AA1B-CBAFC25393CF}" type="sibTrans" cxnId="{A6887D9A-4A5B-4436-A158-409DAD1C7313}">
      <dgm:prSet/>
      <dgm:spPr/>
      <dgm:t>
        <a:bodyPr/>
        <a:lstStyle/>
        <a:p>
          <a:endParaRPr lang="ru-RU"/>
        </a:p>
      </dgm:t>
    </dgm:pt>
    <dgm:pt modelId="{89ED456A-52B8-4716-81AC-5F96AE95B9D3}" type="pres">
      <dgm:prSet presAssocID="{562C044F-2D23-4F2A-B25F-7AB887BA15F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2228BC-54A0-49D2-8C4B-F36AB98C427F}" type="pres">
      <dgm:prSet presAssocID="{562C044F-2D23-4F2A-B25F-7AB887BA15F9}" presName="cycle" presStyleCnt="0"/>
      <dgm:spPr/>
    </dgm:pt>
    <dgm:pt modelId="{9B4AD7F3-E410-4B92-AEB5-EBAC40C4E2FB}" type="pres">
      <dgm:prSet presAssocID="{562C044F-2D23-4F2A-B25F-7AB887BA15F9}" presName="centerShape" presStyleCnt="0"/>
      <dgm:spPr/>
    </dgm:pt>
    <dgm:pt modelId="{D2939380-1BB6-4BB4-A24F-B3ACE92E1935}" type="pres">
      <dgm:prSet presAssocID="{562C044F-2D23-4F2A-B25F-7AB887BA15F9}" presName="connSite" presStyleLbl="node1" presStyleIdx="0" presStyleCnt="3"/>
      <dgm:spPr/>
    </dgm:pt>
    <dgm:pt modelId="{D4AEAB04-5AB0-4363-8245-D44C73421ADD}" type="pres">
      <dgm:prSet presAssocID="{562C044F-2D23-4F2A-B25F-7AB887BA15F9}" presName="visible" presStyleLbl="node1" presStyleIdx="0" presStyleCnt="3" custScaleX="109670" custScaleY="107183" custLinFactNeighborX="34755" custLinFactNeighborY="-631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0F2C473-EB35-465B-8601-CE7DBB00F17A}" type="pres">
      <dgm:prSet presAssocID="{5E822F4D-367F-439E-84CB-C1699B046888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3B5B1EA-8B03-4B4F-91F3-10255847B5CD}" type="pres">
      <dgm:prSet presAssocID="{1447D626-4518-4BCE-9C9A-8D6E3F030C1F}" presName="node" presStyleCnt="0"/>
      <dgm:spPr/>
    </dgm:pt>
    <dgm:pt modelId="{29B4937E-6468-4C89-9BDF-2286DFE6D925}" type="pres">
      <dgm:prSet presAssocID="{1447D626-4518-4BCE-9C9A-8D6E3F030C1F}" presName="parentNode" presStyleLbl="node1" presStyleIdx="1" presStyleCnt="3" custScaleX="209374" custScaleY="193133" custLinFactY="-1903" custLinFactNeighborX="7580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7D88B-0AB9-4B16-9147-C5B3B73650F7}" type="pres">
      <dgm:prSet presAssocID="{1447D626-4518-4BCE-9C9A-8D6E3F030C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3BA27-B712-4AEB-BA00-868E9C33CE7E}" type="pres">
      <dgm:prSet presAssocID="{8306155B-C47F-4739-9AA9-C90D0D4AA22A}" presName="Name25" presStyleLbl="parChTrans1D1" presStyleIdx="1" presStyleCnt="2"/>
      <dgm:spPr/>
      <dgm:t>
        <a:bodyPr/>
        <a:lstStyle/>
        <a:p>
          <a:endParaRPr lang="ru-RU"/>
        </a:p>
      </dgm:t>
    </dgm:pt>
    <dgm:pt modelId="{E497A690-B17A-4A8F-8003-51D870C63CBF}" type="pres">
      <dgm:prSet presAssocID="{74F14368-2090-4E40-8117-0D27CA29753A}" presName="node" presStyleCnt="0"/>
      <dgm:spPr/>
    </dgm:pt>
    <dgm:pt modelId="{7B8BA05B-1D5A-47FA-8A3B-097FFE739F42}" type="pres">
      <dgm:prSet presAssocID="{74F14368-2090-4E40-8117-0D27CA29753A}" presName="parentNode" presStyleLbl="node1" presStyleIdx="2" presStyleCnt="3" custScaleX="214336" custScaleY="216348" custLinFactNeighborX="65741" custLinFactNeighborY="78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7314B-2603-4161-8933-4B6DC973CF99}" type="pres">
      <dgm:prSet presAssocID="{74F14368-2090-4E40-8117-0D27CA29753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EBD51D-3CDE-4910-86D8-5E8D01AB593C}" type="presOf" srcId="{8306155B-C47F-4739-9AA9-C90D0D4AA22A}" destId="{5073BA27-B712-4AEB-BA00-868E9C33CE7E}" srcOrd="0" destOrd="0" presId="urn:microsoft.com/office/officeart/2005/8/layout/radial2"/>
    <dgm:cxn modelId="{0001F3ED-1407-48A9-B90F-67B4F70D8F8B}" type="presOf" srcId="{1447D626-4518-4BCE-9C9A-8D6E3F030C1F}" destId="{29B4937E-6468-4C89-9BDF-2286DFE6D925}" srcOrd="0" destOrd="0" presId="urn:microsoft.com/office/officeart/2005/8/layout/radial2"/>
    <dgm:cxn modelId="{2136E7E4-0AF9-4217-97FF-CE734062BF07}" type="presOf" srcId="{5E822F4D-367F-439E-84CB-C1699B046888}" destId="{F0F2C473-EB35-465B-8601-CE7DBB00F17A}" srcOrd="0" destOrd="0" presId="urn:microsoft.com/office/officeart/2005/8/layout/radial2"/>
    <dgm:cxn modelId="{A6887D9A-4A5B-4436-A158-409DAD1C7313}" srcId="{562C044F-2D23-4F2A-B25F-7AB887BA15F9}" destId="{74F14368-2090-4E40-8117-0D27CA29753A}" srcOrd="1" destOrd="0" parTransId="{8306155B-C47F-4739-9AA9-C90D0D4AA22A}" sibTransId="{AC07B283-8814-4680-AA1B-CBAFC25393CF}"/>
    <dgm:cxn modelId="{D9A04C9C-04D3-40D0-8B5B-48E0BA5AE917}" type="presOf" srcId="{562C044F-2D23-4F2A-B25F-7AB887BA15F9}" destId="{89ED456A-52B8-4716-81AC-5F96AE95B9D3}" srcOrd="0" destOrd="0" presId="urn:microsoft.com/office/officeart/2005/8/layout/radial2"/>
    <dgm:cxn modelId="{CC7ED600-F95B-4D9F-976D-FC44CC222D12}" srcId="{562C044F-2D23-4F2A-B25F-7AB887BA15F9}" destId="{1447D626-4518-4BCE-9C9A-8D6E3F030C1F}" srcOrd="0" destOrd="0" parTransId="{5E822F4D-367F-439E-84CB-C1699B046888}" sibTransId="{7943FE4F-EB6A-4AD8-B939-C1FD5B568F93}"/>
    <dgm:cxn modelId="{A1B1426C-020A-4076-A0BE-DB1ADC83CBFB}" type="presOf" srcId="{74F14368-2090-4E40-8117-0D27CA29753A}" destId="{7B8BA05B-1D5A-47FA-8A3B-097FFE739F42}" srcOrd="0" destOrd="0" presId="urn:microsoft.com/office/officeart/2005/8/layout/radial2"/>
    <dgm:cxn modelId="{9D9F542F-DE95-47C1-8534-6ECE1F55FEA1}" type="presParOf" srcId="{89ED456A-52B8-4716-81AC-5F96AE95B9D3}" destId="{912228BC-54A0-49D2-8C4B-F36AB98C427F}" srcOrd="0" destOrd="0" presId="urn:microsoft.com/office/officeart/2005/8/layout/radial2"/>
    <dgm:cxn modelId="{556BA694-91CC-4B59-9998-EC032731AA03}" type="presParOf" srcId="{912228BC-54A0-49D2-8C4B-F36AB98C427F}" destId="{9B4AD7F3-E410-4B92-AEB5-EBAC40C4E2FB}" srcOrd="0" destOrd="0" presId="urn:microsoft.com/office/officeart/2005/8/layout/radial2"/>
    <dgm:cxn modelId="{40FE9DED-CEC1-46F3-B919-6B7DEFF83EFD}" type="presParOf" srcId="{9B4AD7F3-E410-4B92-AEB5-EBAC40C4E2FB}" destId="{D2939380-1BB6-4BB4-A24F-B3ACE92E1935}" srcOrd="0" destOrd="0" presId="urn:microsoft.com/office/officeart/2005/8/layout/radial2"/>
    <dgm:cxn modelId="{61EDD4FF-0AEE-4AAB-A871-5281DEB66798}" type="presParOf" srcId="{9B4AD7F3-E410-4B92-AEB5-EBAC40C4E2FB}" destId="{D4AEAB04-5AB0-4363-8245-D44C73421ADD}" srcOrd="1" destOrd="0" presId="urn:microsoft.com/office/officeart/2005/8/layout/radial2"/>
    <dgm:cxn modelId="{FC36D261-1E2C-45D0-AA0E-618FC613482C}" type="presParOf" srcId="{912228BC-54A0-49D2-8C4B-F36AB98C427F}" destId="{F0F2C473-EB35-465B-8601-CE7DBB00F17A}" srcOrd="1" destOrd="0" presId="urn:microsoft.com/office/officeart/2005/8/layout/radial2"/>
    <dgm:cxn modelId="{4EBDB40F-EDE8-4B96-81DD-C209B818938A}" type="presParOf" srcId="{912228BC-54A0-49D2-8C4B-F36AB98C427F}" destId="{F3B5B1EA-8B03-4B4F-91F3-10255847B5CD}" srcOrd="2" destOrd="0" presId="urn:microsoft.com/office/officeart/2005/8/layout/radial2"/>
    <dgm:cxn modelId="{CA371066-91EC-4A7D-8600-12B3D4FE5789}" type="presParOf" srcId="{F3B5B1EA-8B03-4B4F-91F3-10255847B5CD}" destId="{29B4937E-6468-4C89-9BDF-2286DFE6D925}" srcOrd="0" destOrd="0" presId="urn:microsoft.com/office/officeart/2005/8/layout/radial2"/>
    <dgm:cxn modelId="{AC1D04AB-A219-423F-92F0-42DB6C1F8FC2}" type="presParOf" srcId="{F3B5B1EA-8B03-4B4F-91F3-10255847B5CD}" destId="{B4B7D88B-0AB9-4B16-9147-C5B3B73650F7}" srcOrd="1" destOrd="0" presId="urn:microsoft.com/office/officeart/2005/8/layout/radial2"/>
    <dgm:cxn modelId="{404B9677-639F-4ED5-A2F1-BE839F6A32D2}" type="presParOf" srcId="{912228BC-54A0-49D2-8C4B-F36AB98C427F}" destId="{5073BA27-B712-4AEB-BA00-868E9C33CE7E}" srcOrd="3" destOrd="0" presId="urn:microsoft.com/office/officeart/2005/8/layout/radial2"/>
    <dgm:cxn modelId="{D97515B1-93A9-41E6-B771-FA7178982B20}" type="presParOf" srcId="{912228BC-54A0-49D2-8C4B-F36AB98C427F}" destId="{E497A690-B17A-4A8F-8003-51D870C63CBF}" srcOrd="4" destOrd="0" presId="urn:microsoft.com/office/officeart/2005/8/layout/radial2"/>
    <dgm:cxn modelId="{FF8382A1-48CD-4184-9B0C-73670E7454E2}" type="presParOf" srcId="{E497A690-B17A-4A8F-8003-51D870C63CBF}" destId="{7B8BA05B-1D5A-47FA-8A3B-097FFE739F42}" srcOrd="0" destOrd="0" presId="urn:microsoft.com/office/officeart/2005/8/layout/radial2"/>
    <dgm:cxn modelId="{D33B7CB5-D306-4B34-A5FD-BCB7A6E6284E}" type="presParOf" srcId="{E497A690-B17A-4A8F-8003-51D870C63CBF}" destId="{3CA7314B-2603-4161-8933-4B6DC973CF9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lIns="93600" rIns="57600"/>
        <a:lstStyle/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НДФЛ – налог на доходы физических лиц.</a:t>
          </a:r>
          <a:b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endParaRPr lang="ru-RU" sz="1600" b="0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 отчислений           в бюджет БГО  составляет  22 %</a:t>
          </a:r>
        </a:p>
        <a:p>
          <a:pPr algn="l"/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alpha val="90000"/>
          </a:schemeClr>
        </a:solidFill>
        <a:ln>
          <a:solidFill>
            <a:schemeClr val="tx2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 custLinFactNeighborX="269" custLinFactNeighborY="5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X="105671" custScaleY="133838" custLinFactNeighborX="-469" custLinFactNeighborY="48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BFABB23A-3288-40DE-9C5D-99340253FAB9}" type="presOf" srcId="{1448B89B-3E72-4D56-BF80-DD2E8A7DBF17}" destId="{67737005-9C59-40BC-8651-714F545432CF}" srcOrd="0" destOrd="0" presId="urn:microsoft.com/office/officeart/2005/8/layout/pList2#1"/>
    <dgm:cxn modelId="{B98D9521-3A0C-45A5-96FC-51B851B91E92}" type="presOf" srcId="{720A1AC9-FA97-4417-BDA4-794529E64355}" destId="{E178CA0F-4E1B-4160-8248-7AF9500F24F1}" srcOrd="0" destOrd="0" presId="urn:microsoft.com/office/officeart/2005/8/layout/pList2#1"/>
    <dgm:cxn modelId="{01A3A16D-9FDC-4646-BBB0-131E646D753C}" type="presParOf" srcId="{67737005-9C59-40BC-8651-714F545432CF}" destId="{E4203E2D-BC07-481F-BD1A-E60BF5A9DB2A}" srcOrd="0" destOrd="0" presId="urn:microsoft.com/office/officeart/2005/8/layout/pList2#1"/>
    <dgm:cxn modelId="{23909601-C3F7-4304-9AB3-B441D43396F3}" type="presParOf" srcId="{67737005-9C59-40BC-8651-714F545432CF}" destId="{2756BD46-0E5F-419B-89C2-1EC2DC232B3E}" srcOrd="1" destOrd="0" presId="urn:microsoft.com/office/officeart/2005/8/layout/pList2#1"/>
    <dgm:cxn modelId="{5CF46F1A-F35E-4CC5-9914-8F781E96B8AD}" type="presParOf" srcId="{2756BD46-0E5F-419B-89C2-1EC2DC232B3E}" destId="{36210285-A973-4CF6-8287-C24EEAE4B21B}" srcOrd="0" destOrd="0" presId="urn:microsoft.com/office/officeart/2005/8/layout/pList2#1"/>
    <dgm:cxn modelId="{E84B6334-54D5-485D-B4B9-A1654F2EBDA4}" type="presParOf" srcId="{36210285-A973-4CF6-8287-C24EEAE4B21B}" destId="{E178CA0F-4E1B-4160-8248-7AF9500F24F1}" srcOrd="0" destOrd="0" presId="urn:microsoft.com/office/officeart/2005/8/layout/pList2#1"/>
    <dgm:cxn modelId="{2CF87292-A203-4629-A694-34919413865C}" type="presParOf" srcId="{36210285-A973-4CF6-8287-C24EEAE4B21B}" destId="{C120E5D4-E91C-4060-B5A3-9D923AC25572}" srcOrd="1" destOrd="0" presId="urn:microsoft.com/office/officeart/2005/8/layout/pList2#1"/>
    <dgm:cxn modelId="{8E2490EB-34FE-4C02-8C8C-8CF558211711}" type="presParOf" srcId="{36210285-A973-4CF6-8287-C24EEAE4B21B}" destId="{2C83B355-4C01-42BA-B156-1025A63A32DB}" srcOrd="2" destOrd="0" presId="urn:microsoft.com/office/officeart/2005/8/layout/pList2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7F6E91-4C93-4711-887E-00E7E60D2CE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F52F4E1-2930-4D55-B60C-4C4427390C1C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14 167,2 т. р</a:t>
          </a:r>
          <a:r>
            <a:rPr lang="ru-RU" sz="1700" dirty="0" smtClean="0"/>
            <a:t>.</a:t>
          </a:r>
          <a:endParaRPr lang="ru-RU" sz="1700" dirty="0"/>
        </a:p>
      </dgm:t>
    </dgm:pt>
    <dgm:pt modelId="{93D8E51A-2CDC-48DD-BFF5-6989086D922E}" type="parTrans" cxnId="{7B7D18E8-1C88-455C-A89B-C0C300B9FEC9}">
      <dgm:prSet/>
      <dgm:spPr/>
      <dgm:t>
        <a:bodyPr/>
        <a:lstStyle/>
        <a:p>
          <a:endParaRPr lang="ru-RU"/>
        </a:p>
      </dgm:t>
    </dgm:pt>
    <dgm:pt modelId="{1F39E132-F751-481B-92BB-BE5F6A3EF856}" type="sibTrans" cxnId="{7B7D18E8-1C88-455C-A89B-C0C300B9FEC9}">
      <dgm:prSet/>
      <dgm:spPr/>
      <dgm:t>
        <a:bodyPr/>
        <a:lstStyle/>
        <a:p>
          <a:endParaRPr lang="ru-RU"/>
        </a:p>
      </dgm:t>
    </dgm:pt>
    <dgm:pt modelId="{D78BC9BE-D7F9-4424-840A-A44168D92DC0}">
      <dgm:prSet/>
      <dgm:spPr/>
      <dgm:t>
        <a:bodyPr/>
        <a:lstStyle/>
        <a:p>
          <a:endParaRPr lang="ru-RU" dirty="0"/>
        </a:p>
      </dgm:t>
    </dgm:pt>
    <dgm:pt modelId="{FC510A07-5624-4B47-ADA8-BB63C7220A58}" type="parTrans" cxnId="{7A256E42-7EAF-44FA-ADEC-43841D6F8F84}">
      <dgm:prSet/>
      <dgm:spPr/>
      <dgm:t>
        <a:bodyPr/>
        <a:lstStyle/>
        <a:p>
          <a:endParaRPr lang="ru-RU"/>
        </a:p>
      </dgm:t>
    </dgm:pt>
    <dgm:pt modelId="{093AD133-BDE7-4AFD-89DC-C35A3CAF75B7}" type="sibTrans" cxnId="{7A256E42-7EAF-44FA-ADEC-43841D6F8F84}">
      <dgm:prSet/>
      <dgm:spPr/>
      <dgm:t>
        <a:bodyPr/>
        <a:lstStyle/>
        <a:p>
          <a:endParaRPr lang="ru-RU"/>
        </a:p>
      </dgm:t>
    </dgm:pt>
    <dgm:pt modelId="{5863B98A-7EB5-4246-92D5-6DB1214BE1AD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15 908,1 т. р.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FA5A0B9-7AB8-4EBC-825C-8B320EA98F48}" type="sibTrans" cxnId="{FB14516E-8C1A-4382-9879-8272CB9656E6}">
      <dgm:prSet/>
      <dgm:spPr/>
      <dgm:t>
        <a:bodyPr/>
        <a:lstStyle/>
        <a:p>
          <a:endParaRPr lang="ru-RU"/>
        </a:p>
      </dgm:t>
    </dgm:pt>
    <dgm:pt modelId="{0AA404EF-4F06-49D6-9FC9-6E3F782F5AAD}" type="parTrans" cxnId="{FB14516E-8C1A-4382-9879-8272CB9656E6}">
      <dgm:prSet/>
      <dgm:spPr/>
      <dgm:t>
        <a:bodyPr/>
        <a:lstStyle/>
        <a:p>
          <a:endParaRPr lang="ru-RU"/>
        </a:p>
      </dgm:t>
    </dgm:pt>
    <dgm:pt modelId="{2A2CD38C-5BE6-4B2B-977D-BBFD0ED0A23B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15 521,8  т. р.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B31EADA-FCBC-4B18-8CE6-3AB172354ECF}" type="sibTrans" cxnId="{D024ADC8-F655-404C-832C-82F2DE445B5D}">
      <dgm:prSet/>
      <dgm:spPr/>
      <dgm:t>
        <a:bodyPr/>
        <a:lstStyle/>
        <a:p>
          <a:endParaRPr lang="ru-RU"/>
        </a:p>
      </dgm:t>
    </dgm:pt>
    <dgm:pt modelId="{4B99A778-A956-4401-97BA-A5B64228F364}" type="parTrans" cxnId="{D024ADC8-F655-404C-832C-82F2DE445B5D}">
      <dgm:prSet/>
      <dgm:spPr/>
      <dgm:t>
        <a:bodyPr/>
        <a:lstStyle/>
        <a:p>
          <a:endParaRPr lang="ru-RU"/>
        </a:p>
      </dgm:t>
    </dgm:pt>
    <dgm:pt modelId="{E5438052-BE6A-45A4-9099-711EFEE33360}" type="pres">
      <dgm:prSet presAssocID="{547F6E91-4C93-4711-887E-00E7E60D2CE8}" presName="arrowDiagram" presStyleCnt="0">
        <dgm:presLayoutVars>
          <dgm:chMax val="5"/>
          <dgm:dir/>
          <dgm:resizeHandles val="exact"/>
        </dgm:presLayoutVars>
      </dgm:prSet>
      <dgm:spPr/>
    </dgm:pt>
    <dgm:pt modelId="{7112BE30-5C28-4D5B-A87F-F25CA1FFA4BA}" type="pres">
      <dgm:prSet presAssocID="{547F6E91-4C93-4711-887E-00E7E60D2CE8}" presName="arrow" presStyleLbl="bgShp" presStyleIdx="0" presStyleCnt="1" custScaleX="88589" custScaleY="100780" custLinFactNeighborX="-5368" custLinFactNeighborY="17129"/>
      <dgm:spPr>
        <a:solidFill>
          <a:srgbClr val="F2974C"/>
        </a:solidFill>
      </dgm:spPr>
    </dgm:pt>
    <dgm:pt modelId="{E9F5FF14-1087-4397-B1AD-09F3566F448E}" type="pres">
      <dgm:prSet presAssocID="{547F6E91-4C93-4711-887E-00E7E60D2CE8}" presName="arrowDiagram4" presStyleCnt="0"/>
      <dgm:spPr/>
    </dgm:pt>
    <dgm:pt modelId="{B21F1510-91BC-46B1-99A8-7A81224C3040}" type="pres">
      <dgm:prSet presAssocID="{4F52F4E1-2930-4D55-B60C-4C4427390C1C}" presName="bullet4a" presStyleLbl="node1" presStyleIdx="0" presStyleCnt="4" custScaleX="848552" custScaleY="856301" custLinFactX="-84500" custLinFactY="-96572" custLinFactNeighborX="-100000" custLinFactNeighborY="-100000"/>
      <dgm:spPr/>
    </dgm:pt>
    <dgm:pt modelId="{C094F01E-0509-4ECB-B887-766AAC76A1C2}" type="pres">
      <dgm:prSet presAssocID="{4F52F4E1-2930-4D55-B60C-4C4427390C1C}" presName="textBox4a" presStyleLbl="revTx" presStyleIdx="0" presStyleCnt="4" custScaleX="132490" custScaleY="43977" custLinFactNeighborX="-36768" custLinFactNeighborY="8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58E50-F977-4C0B-8B12-1F46869ED23E}" type="pres">
      <dgm:prSet presAssocID="{2A2CD38C-5BE6-4B2B-977D-BBFD0ED0A23B}" presName="bullet4b" presStyleLbl="node1" presStyleIdx="1" presStyleCnt="4" custScaleX="534382" custScaleY="509987" custLinFactY="-43979" custLinFactNeighborX="-74440" custLinFactNeighborY="-100000"/>
      <dgm:spPr/>
    </dgm:pt>
    <dgm:pt modelId="{9202C7BD-C073-4F3D-B76F-30A9C66A8D85}" type="pres">
      <dgm:prSet presAssocID="{2A2CD38C-5BE6-4B2B-977D-BBFD0ED0A23B}" presName="textBox4b" presStyleLbl="revTx" presStyleIdx="1" presStyleCnt="4" custScaleX="124868" custScaleY="22198" custLinFactNeighborX="-32797" custLinFactNeighborY="-21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0CDD8-A26A-4577-9E0A-81DC7803A977}" type="pres">
      <dgm:prSet presAssocID="{5863B98A-7EB5-4246-92D5-6DB1214BE1AD}" presName="bullet4c" presStyleLbl="node1" presStyleIdx="2" presStyleCnt="4" custScaleX="386522" custScaleY="378781" custLinFactY="-31506" custLinFactNeighborX="-68706" custLinFactNeighborY="-100000"/>
      <dgm:spPr/>
      <dgm:t>
        <a:bodyPr/>
        <a:lstStyle/>
        <a:p>
          <a:endParaRPr lang="ru-RU"/>
        </a:p>
      </dgm:t>
    </dgm:pt>
    <dgm:pt modelId="{53ED7D8D-024E-4D06-8AD6-D915DB7E9184}" type="pres">
      <dgm:prSet presAssocID="{5863B98A-7EB5-4246-92D5-6DB1214BE1AD}" presName="textBox4c" presStyleLbl="revTx" presStyleIdx="2" presStyleCnt="4" custScaleX="124869" custScaleY="13700" custLinFactNeighborX="-42109" custLinFactNeighborY="-28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9EBF32-C58A-4529-B49F-EB19293D51A3}" type="pres">
      <dgm:prSet presAssocID="{D78BC9BE-D7F9-4424-840A-A44168D92DC0}" presName="bullet4d" presStyleLbl="node1" presStyleIdx="3" presStyleCnt="4" custScaleX="315068" custScaleY="290333" custLinFactY="-24599" custLinFactNeighborX="-60912" custLinFactNeighborY="-100000"/>
      <dgm:spPr/>
    </dgm:pt>
    <dgm:pt modelId="{405D2C38-159F-4BDD-9AA6-7AEC693D8DFB}" type="pres">
      <dgm:prSet presAssocID="{D78BC9BE-D7F9-4424-840A-A44168D92DC0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7D18E8-1C88-455C-A89B-C0C300B9FEC9}" srcId="{547F6E91-4C93-4711-887E-00E7E60D2CE8}" destId="{4F52F4E1-2930-4D55-B60C-4C4427390C1C}" srcOrd="0" destOrd="0" parTransId="{93D8E51A-2CDC-48DD-BFF5-6989086D922E}" sibTransId="{1F39E132-F751-481B-92BB-BE5F6A3EF856}"/>
    <dgm:cxn modelId="{DF34BA68-7040-435C-A1DB-D70A1FCDE89B}" type="presOf" srcId="{4F52F4E1-2930-4D55-B60C-4C4427390C1C}" destId="{C094F01E-0509-4ECB-B887-766AAC76A1C2}" srcOrd="0" destOrd="0" presId="urn:microsoft.com/office/officeart/2005/8/layout/arrow2"/>
    <dgm:cxn modelId="{9A66F926-F149-49FE-B54A-CEE486F62A34}" type="presOf" srcId="{2A2CD38C-5BE6-4B2B-977D-BBFD0ED0A23B}" destId="{9202C7BD-C073-4F3D-B76F-30A9C66A8D85}" srcOrd="0" destOrd="0" presId="urn:microsoft.com/office/officeart/2005/8/layout/arrow2"/>
    <dgm:cxn modelId="{7A256E42-7EAF-44FA-ADEC-43841D6F8F84}" srcId="{547F6E91-4C93-4711-887E-00E7E60D2CE8}" destId="{D78BC9BE-D7F9-4424-840A-A44168D92DC0}" srcOrd="3" destOrd="0" parTransId="{FC510A07-5624-4B47-ADA8-BB63C7220A58}" sibTransId="{093AD133-BDE7-4AFD-89DC-C35A3CAF75B7}"/>
    <dgm:cxn modelId="{D024ADC8-F655-404C-832C-82F2DE445B5D}" srcId="{547F6E91-4C93-4711-887E-00E7E60D2CE8}" destId="{2A2CD38C-5BE6-4B2B-977D-BBFD0ED0A23B}" srcOrd="1" destOrd="0" parTransId="{4B99A778-A956-4401-97BA-A5B64228F364}" sibTransId="{CB31EADA-FCBC-4B18-8CE6-3AB172354ECF}"/>
    <dgm:cxn modelId="{4A3BDE8B-7FFF-4968-8A43-00A535E69368}" type="presOf" srcId="{D78BC9BE-D7F9-4424-840A-A44168D92DC0}" destId="{405D2C38-159F-4BDD-9AA6-7AEC693D8DFB}" srcOrd="0" destOrd="0" presId="urn:microsoft.com/office/officeart/2005/8/layout/arrow2"/>
    <dgm:cxn modelId="{8268301A-AEAB-4C39-9F96-31E4C5FE79F3}" type="presOf" srcId="{5863B98A-7EB5-4246-92D5-6DB1214BE1AD}" destId="{53ED7D8D-024E-4D06-8AD6-D915DB7E9184}" srcOrd="0" destOrd="0" presId="urn:microsoft.com/office/officeart/2005/8/layout/arrow2"/>
    <dgm:cxn modelId="{EF2B1EA1-E191-4371-BBB4-3C7D2CBAA7F3}" type="presOf" srcId="{547F6E91-4C93-4711-887E-00E7E60D2CE8}" destId="{E5438052-BE6A-45A4-9099-711EFEE33360}" srcOrd="0" destOrd="0" presId="urn:microsoft.com/office/officeart/2005/8/layout/arrow2"/>
    <dgm:cxn modelId="{FB14516E-8C1A-4382-9879-8272CB9656E6}" srcId="{547F6E91-4C93-4711-887E-00E7E60D2CE8}" destId="{5863B98A-7EB5-4246-92D5-6DB1214BE1AD}" srcOrd="2" destOrd="0" parTransId="{0AA404EF-4F06-49D6-9FC9-6E3F782F5AAD}" sibTransId="{EFA5A0B9-7AB8-4EBC-825C-8B320EA98F48}"/>
    <dgm:cxn modelId="{9977CB31-C43F-414B-B392-FBDEB09745B1}" type="presParOf" srcId="{E5438052-BE6A-45A4-9099-711EFEE33360}" destId="{7112BE30-5C28-4D5B-A87F-F25CA1FFA4BA}" srcOrd="0" destOrd="0" presId="urn:microsoft.com/office/officeart/2005/8/layout/arrow2"/>
    <dgm:cxn modelId="{249567E8-08DF-4499-8E68-07B61CDA1339}" type="presParOf" srcId="{E5438052-BE6A-45A4-9099-711EFEE33360}" destId="{E9F5FF14-1087-4397-B1AD-09F3566F448E}" srcOrd="1" destOrd="0" presId="urn:microsoft.com/office/officeart/2005/8/layout/arrow2"/>
    <dgm:cxn modelId="{FA28AA02-53ED-4D29-BF7B-C7E9F27F990D}" type="presParOf" srcId="{E9F5FF14-1087-4397-B1AD-09F3566F448E}" destId="{B21F1510-91BC-46B1-99A8-7A81224C3040}" srcOrd="0" destOrd="0" presId="urn:microsoft.com/office/officeart/2005/8/layout/arrow2"/>
    <dgm:cxn modelId="{439B4758-912C-45EF-B74B-8A2267154AD1}" type="presParOf" srcId="{E9F5FF14-1087-4397-B1AD-09F3566F448E}" destId="{C094F01E-0509-4ECB-B887-766AAC76A1C2}" srcOrd="1" destOrd="0" presId="urn:microsoft.com/office/officeart/2005/8/layout/arrow2"/>
    <dgm:cxn modelId="{D9EA2F9F-87BD-410C-A650-9ADF6F316A61}" type="presParOf" srcId="{E9F5FF14-1087-4397-B1AD-09F3566F448E}" destId="{77B58E50-F977-4C0B-8B12-1F46869ED23E}" srcOrd="2" destOrd="0" presId="urn:microsoft.com/office/officeart/2005/8/layout/arrow2"/>
    <dgm:cxn modelId="{3A197EBE-9A1C-4EE1-8303-E8A90E777E26}" type="presParOf" srcId="{E9F5FF14-1087-4397-B1AD-09F3566F448E}" destId="{9202C7BD-C073-4F3D-B76F-30A9C66A8D85}" srcOrd="3" destOrd="0" presId="urn:microsoft.com/office/officeart/2005/8/layout/arrow2"/>
    <dgm:cxn modelId="{D3683C49-3D24-46FC-982A-AFF87A91B634}" type="presParOf" srcId="{E9F5FF14-1087-4397-B1AD-09F3566F448E}" destId="{0DC0CDD8-A26A-4577-9E0A-81DC7803A977}" srcOrd="4" destOrd="0" presId="urn:microsoft.com/office/officeart/2005/8/layout/arrow2"/>
    <dgm:cxn modelId="{DA2A5017-9DC3-4625-9258-85301A48A6F6}" type="presParOf" srcId="{E9F5FF14-1087-4397-B1AD-09F3566F448E}" destId="{53ED7D8D-024E-4D06-8AD6-D915DB7E9184}" srcOrd="5" destOrd="0" presId="urn:microsoft.com/office/officeart/2005/8/layout/arrow2"/>
    <dgm:cxn modelId="{5D8C8D5A-E88C-4A95-8D83-86FAAE4172FA}" type="presParOf" srcId="{E9F5FF14-1087-4397-B1AD-09F3566F448E}" destId="{1A9EBF32-C58A-4529-B49F-EB19293D51A3}" srcOrd="6" destOrd="0" presId="urn:microsoft.com/office/officeart/2005/8/layout/arrow2"/>
    <dgm:cxn modelId="{70746D8B-8099-41C6-9ADA-DCC8E94179D9}" type="presParOf" srcId="{E9F5FF14-1087-4397-B1AD-09F3566F448E}" destId="{405D2C38-159F-4BDD-9AA6-7AEC693D8DFB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C1CD145-3BB6-4CDE-8CC4-A765F95C96C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B5B3639A-D13C-4E1B-A178-121B7A35D3BB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pPr algn="l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Налог на имущество</a:t>
          </a:r>
          <a:r>
            <a:rPr lang="ru-RU" sz="2800" dirty="0" smtClean="0"/>
            <a:t> </a:t>
          </a:r>
          <a:endParaRPr lang="ru-RU" sz="2800" dirty="0"/>
        </a:p>
      </dgm:t>
    </dgm:pt>
    <dgm:pt modelId="{0D57F62D-F74B-4FD0-9231-725C90C923E4}" type="parTrans" cxnId="{23665F95-A91E-4235-9BB7-298E604AA3AA}">
      <dgm:prSet/>
      <dgm:spPr/>
      <dgm:t>
        <a:bodyPr/>
        <a:lstStyle/>
        <a:p>
          <a:endParaRPr lang="ru-RU"/>
        </a:p>
      </dgm:t>
    </dgm:pt>
    <dgm:pt modelId="{6E8E5944-EE9A-4CBB-A0A1-E551AC8E25BA}" type="sibTrans" cxnId="{23665F95-A91E-4235-9BB7-298E604AA3AA}">
      <dgm:prSet/>
      <dgm:spPr/>
      <dgm:t>
        <a:bodyPr/>
        <a:lstStyle/>
        <a:p>
          <a:endParaRPr lang="ru-RU"/>
        </a:p>
      </dgm:t>
    </dgm:pt>
    <dgm:pt modelId="{E439DBF8-04B5-4C82-8E07-992B27512DED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является местным налогом, зачисляется в местный бюджет по месту нахождения объекта налогообложения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58416B9-D10B-488D-BEF8-EDB2ECF55E18}" type="parTrans" cxnId="{79EBEA99-2773-4EB0-8C57-83B1671EBC49}">
      <dgm:prSet/>
      <dgm:spPr/>
      <dgm:t>
        <a:bodyPr/>
        <a:lstStyle/>
        <a:p>
          <a:endParaRPr lang="ru-RU"/>
        </a:p>
      </dgm:t>
    </dgm:pt>
    <dgm:pt modelId="{6650A302-2E28-4BF4-9652-91AE83C80F75}" type="sibTrans" cxnId="{79EBEA99-2773-4EB0-8C57-83B1671EBC49}">
      <dgm:prSet/>
      <dgm:spPr/>
      <dgm:t>
        <a:bodyPr/>
        <a:lstStyle/>
        <a:p>
          <a:endParaRPr lang="ru-RU"/>
        </a:p>
      </dgm:t>
    </dgm:pt>
    <dgm:pt modelId="{1B842B5C-BD10-4F0A-AC43-CFDF19C38BB3}" type="pres">
      <dgm:prSet presAssocID="{8C1CD145-3BB6-4CDE-8CC4-A765F95C96CB}" presName="diagram" presStyleCnt="0">
        <dgm:presLayoutVars>
          <dgm:dir/>
          <dgm:animLvl val="lvl"/>
          <dgm:resizeHandles val="exact"/>
        </dgm:presLayoutVars>
      </dgm:prSet>
      <dgm:spPr/>
    </dgm:pt>
    <dgm:pt modelId="{9B0C7B77-AF24-4A27-8654-00750E52490F}" type="pres">
      <dgm:prSet presAssocID="{B5B3639A-D13C-4E1B-A178-121B7A35D3BB}" presName="compNode" presStyleCnt="0"/>
      <dgm:spPr/>
    </dgm:pt>
    <dgm:pt modelId="{7F6FA9B3-DCEF-4CB9-A87E-B384725AE717}" type="pres">
      <dgm:prSet presAssocID="{B5B3639A-D13C-4E1B-A178-121B7A35D3BB}" presName="childRect" presStyleLbl="bgAcc1" presStyleIdx="0" presStyleCnt="1" custScaleX="151528" custScaleY="95263" custLinFactNeighborX="5507" custLinFactNeighborY="-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C7903-402E-49AF-B114-F786B9E646EE}" type="pres">
      <dgm:prSet presAssocID="{B5B3639A-D13C-4E1B-A178-121B7A35D3B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68847-B222-41D2-A9F7-CCF03EC2A2E8}" type="pres">
      <dgm:prSet presAssocID="{B5B3639A-D13C-4E1B-A178-121B7A35D3BB}" presName="parentRect" presStyleLbl="alignNode1" presStyleIdx="0" presStyleCnt="1" custScaleX="148921" custScaleY="117992" custLinFactNeighborX="2131" custLinFactNeighborY="-2464"/>
      <dgm:spPr/>
      <dgm:t>
        <a:bodyPr/>
        <a:lstStyle/>
        <a:p>
          <a:endParaRPr lang="ru-RU"/>
        </a:p>
      </dgm:t>
    </dgm:pt>
    <dgm:pt modelId="{057335D6-E295-4BA1-988A-EF6F57260C6A}" type="pres">
      <dgm:prSet presAssocID="{B5B3639A-D13C-4E1B-A178-121B7A35D3BB}" presName="adorn" presStyleLbl="fgAccFollowNode1" presStyleIdx="0" presStyleCnt="1" custScaleX="213106" custScaleY="221522" custLinFactNeighborX="20176" custLinFactNeighborY="323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A81D902-7B61-483E-82FA-3FD28ED26C95}" type="presOf" srcId="{B5B3639A-D13C-4E1B-A178-121B7A35D3BB}" destId="{C8968847-B222-41D2-A9F7-CCF03EC2A2E8}" srcOrd="1" destOrd="0" presId="urn:microsoft.com/office/officeart/2005/8/layout/bList2#1"/>
    <dgm:cxn modelId="{76C0DB0A-7625-406E-BEA2-03494731C95E}" type="presOf" srcId="{8C1CD145-3BB6-4CDE-8CC4-A765F95C96CB}" destId="{1B842B5C-BD10-4F0A-AC43-CFDF19C38BB3}" srcOrd="0" destOrd="0" presId="urn:microsoft.com/office/officeart/2005/8/layout/bList2#1"/>
    <dgm:cxn modelId="{0B4634A5-723B-4860-8E48-AD935F89FA50}" type="presOf" srcId="{E439DBF8-04B5-4C82-8E07-992B27512DED}" destId="{7F6FA9B3-DCEF-4CB9-A87E-B384725AE717}" srcOrd="0" destOrd="0" presId="urn:microsoft.com/office/officeart/2005/8/layout/bList2#1"/>
    <dgm:cxn modelId="{70F96062-0BA5-4FF6-99E1-21DED109CB31}" type="presOf" srcId="{B5B3639A-D13C-4E1B-A178-121B7A35D3BB}" destId="{92FC7903-402E-49AF-B114-F786B9E646EE}" srcOrd="0" destOrd="0" presId="urn:microsoft.com/office/officeart/2005/8/layout/bList2#1"/>
    <dgm:cxn modelId="{23665F95-A91E-4235-9BB7-298E604AA3AA}" srcId="{8C1CD145-3BB6-4CDE-8CC4-A765F95C96CB}" destId="{B5B3639A-D13C-4E1B-A178-121B7A35D3BB}" srcOrd="0" destOrd="0" parTransId="{0D57F62D-F74B-4FD0-9231-725C90C923E4}" sibTransId="{6E8E5944-EE9A-4CBB-A0A1-E551AC8E25BA}"/>
    <dgm:cxn modelId="{79EBEA99-2773-4EB0-8C57-83B1671EBC49}" srcId="{B5B3639A-D13C-4E1B-A178-121B7A35D3BB}" destId="{E439DBF8-04B5-4C82-8E07-992B27512DED}" srcOrd="0" destOrd="0" parTransId="{858416B9-D10B-488D-BEF8-EDB2ECF55E18}" sibTransId="{6650A302-2E28-4BF4-9652-91AE83C80F75}"/>
    <dgm:cxn modelId="{079C69BF-CDF1-468A-BB68-0B06C2462B0A}" type="presParOf" srcId="{1B842B5C-BD10-4F0A-AC43-CFDF19C38BB3}" destId="{9B0C7B77-AF24-4A27-8654-00750E52490F}" srcOrd="0" destOrd="0" presId="urn:microsoft.com/office/officeart/2005/8/layout/bList2#1"/>
    <dgm:cxn modelId="{BF5D3EC2-3B5B-49D0-8F8B-40FE9A5A5D42}" type="presParOf" srcId="{9B0C7B77-AF24-4A27-8654-00750E52490F}" destId="{7F6FA9B3-DCEF-4CB9-A87E-B384725AE717}" srcOrd="0" destOrd="0" presId="urn:microsoft.com/office/officeart/2005/8/layout/bList2#1"/>
    <dgm:cxn modelId="{1D5D47D0-9723-429D-9FD8-8500597672A0}" type="presParOf" srcId="{9B0C7B77-AF24-4A27-8654-00750E52490F}" destId="{92FC7903-402E-49AF-B114-F786B9E646EE}" srcOrd="1" destOrd="0" presId="urn:microsoft.com/office/officeart/2005/8/layout/bList2#1"/>
    <dgm:cxn modelId="{8C6027CC-1336-4C33-8792-00FE7D5292DE}" type="presParOf" srcId="{9B0C7B77-AF24-4A27-8654-00750E52490F}" destId="{C8968847-B222-41D2-A9F7-CCF03EC2A2E8}" srcOrd="2" destOrd="0" presId="urn:microsoft.com/office/officeart/2005/8/layout/bList2#1"/>
    <dgm:cxn modelId="{E70E276C-60EA-4F2A-873D-BB8F647867C2}" type="presParOf" srcId="{9B0C7B77-AF24-4A27-8654-00750E52490F}" destId="{057335D6-E295-4BA1-988A-EF6F57260C6A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 lIns="93600" rIns="57600"/>
        <a:lstStyle/>
        <a:p>
          <a:pPr algn="ctr"/>
          <a:endParaRPr lang="ru-RU" sz="1600" b="1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</a:t>
          </a:r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налог местного значения, Все средства от него поступают в бюджет  того города , на территории которого находится земельный участок</a:t>
          </a:r>
          <a:r>
            <a:rPr lang="ru-RU" sz="1600" b="0" i="0" dirty="0" smtClean="0">
              <a:solidFill>
                <a:schemeClr val="tx1"/>
              </a:solidFill>
            </a:rPr>
            <a:t>.</a:t>
          </a:r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Y="1287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7D98E3F0-95E0-4253-8989-3A91BCFD2124}" type="presOf" srcId="{1448B89B-3E72-4D56-BF80-DD2E8A7DBF17}" destId="{67737005-9C59-40BC-8651-714F545432CF}" srcOrd="0" destOrd="0" presId="urn:microsoft.com/office/officeart/2005/8/layout/pList2#2"/>
    <dgm:cxn modelId="{5B944360-D2F3-4AD1-9A05-D1E6683013CA}" type="presOf" srcId="{720A1AC9-FA97-4417-BDA4-794529E64355}" destId="{E178CA0F-4E1B-4160-8248-7AF9500F24F1}" srcOrd="0" destOrd="0" presId="urn:microsoft.com/office/officeart/2005/8/layout/pList2#2"/>
    <dgm:cxn modelId="{0663EFFB-2A78-4150-B54C-67B761B57F1F}" type="presParOf" srcId="{67737005-9C59-40BC-8651-714F545432CF}" destId="{E4203E2D-BC07-481F-BD1A-E60BF5A9DB2A}" srcOrd="0" destOrd="0" presId="urn:microsoft.com/office/officeart/2005/8/layout/pList2#2"/>
    <dgm:cxn modelId="{89D1C1AF-86A3-4631-91FC-3BF5CF282CE6}" type="presParOf" srcId="{67737005-9C59-40BC-8651-714F545432CF}" destId="{2756BD46-0E5F-419B-89C2-1EC2DC232B3E}" srcOrd="1" destOrd="0" presId="urn:microsoft.com/office/officeart/2005/8/layout/pList2#2"/>
    <dgm:cxn modelId="{E3C7CF7B-B5A0-4C5F-BB16-4F91DBC5E658}" type="presParOf" srcId="{2756BD46-0E5F-419B-89C2-1EC2DC232B3E}" destId="{36210285-A973-4CF6-8287-C24EEAE4B21B}" srcOrd="0" destOrd="0" presId="urn:microsoft.com/office/officeart/2005/8/layout/pList2#2"/>
    <dgm:cxn modelId="{FD33B0C6-2F12-4859-90CC-0DD898A132EE}" type="presParOf" srcId="{36210285-A973-4CF6-8287-C24EEAE4B21B}" destId="{E178CA0F-4E1B-4160-8248-7AF9500F24F1}" srcOrd="0" destOrd="0" presId="urn:microsoft.com/office/officeart/2005/8/layout/pList2#2"/>
    <dgm:cxn modelId="{323D6196-09DA-44BD-B12B-99F4295BFC53}" type="presParOf" srcId="{36210285-A973-4CF6-8287-C24EEAE4B21B}" destId="{C120E5D4-E91C-4060-B5A3-9D923AC25572}" srcOrd="1" destOrd="0" presId="urn:microsoft.com/office/officeart/2005/8/layout/pList2#2"/>
    <dgm:cxn modelId="{84BD6BA1-B681-4A52-94EB-60684D9C9788}" type="presParOf" srcId="{36210285-A973-4CF6-8287-C24EEAE4B21B}" destId="{2C83B355-4C01-42BA-B156-1025A63A32DB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E3AB49-8FB1-473B-9F9C-1E343B21E30B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A78C495-E187-4D04-BC30-3EB28314F13E}">
      <dgm:prSet phldrT="[Текст]" custT="1"/>
      <dgm:spPr>
        <a:solidFill>
          <a:schemeClr val="accent1">
            <a:lumMod val="20000"/>
            <a:lumOff val="80000"/>
            <a:alpha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2021 год (оценка)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65,1 млн. руб.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2022 год (проект)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60,1 млн. руб.</a:t>
          </a:r>
        </a:p>
      </dgm:t>
    </dgm:pt>
    <dgm:pt modelId="{F220DB2D-257A-425E-8377-BCA1F49B277A}" type="parTrans" cxnId="{67BB3ADF-0CC2-428A-98D5-4FC4C2D5919A}">
      <dgm:prSet/>
      <dgm:spPr/>
      <dgm:t>
        <a:bodyPr/>
        <a:lstStyle/>
        <a:p>
          <a:endParaRPr lang="ru-RU"/>
        </a:p>
      </dgm:t>
    </dgm:pt>
    <dgm:pt modelId="{F7EF002D-74DC-4C85-829D-8E4C91ADFD96}" type="sibTrans" cxnId="{67BB3ADF-0CC2-428A-98D5-4FC4C2D5919A}">
      <dgm:prSet/>
      <dgm:spPr/>
      <dgm:t>
        <a:bodyPr/>
        <a:lstStyle/>
        <a:p>
          <a:endParaRPr lang="ru-RU"/>
        </a:p>
      </dgm:t>
    </dgm:pt>
    <dgm:pt modelId="{D2F32F16-2426-41B8-9DED-894EB1279449}" type="pres">
      <dgm:prSet presAssocID="{45E3AB49-8FB1-473B-9F9C-1E343B21E30B}" presName="linearFlow" presStyleCnt="0">
        <dgm:presLayoutVars>
          <dgm:dir/>
          <dgm:resizeHandles val="exact"/>
        </dgm:presLayoutVars>
      </dgm:prSet>
      <dgm:spPr/>
    </dgm:pt>
    <dgm:pt modelId="{54DA5CE8-6C11-4344-8D09-98571C7D059D}" type="pres">
      <dgm:prSet presAssocID="{BA78C495-E187-4D04-BC30-3EB28314F13E}" presName="composite" presStyleCnt="0"/>
      <dgm:spPr/>
    </dgm:pt>
    <dgm:pt modelId="{FC928382-F444-4565-B678-9E77D04A86E6}" type="pres">
      <dgm:prSet presAssocID="{BA78C495-E187-4D04-BC30-3EB28314F13E}" presName="imgShp" presStyleLbl="fgImgPlace1" presStyleIdx="0" presStyleCnt="1" custLinFactNeighborX="13113" custLinFactNeighborY="-4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</dgm:pt>
    <dgm:pt modelId="{54698AEB-68E3-4C89-9F16-CB1EA836FB6E}" type="pres">
      <dgm:prSet presAssocID="{BA78C495-E187-4D04-BC30-3EB28314F13E}" presName="txShp" presStyleLbl="node1" presStyleIdx="0" presStyleCnt="1" custScaleX="109605" custScaleY="8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4D3F8B-67BD-49C9-A15B-EA55A75FD8A0}" type="presOf" srcId="{45E3AB49-8FB1-473B-9F9C-1E343B21E30B}" destId="{D2F32F16-2426-41B8-9DED-894EB1279449}" srcOrd="0" destOrd="0" presId="urn:microsoft.com/office/officeart/2005/8/layout/vList3#1"/>
    <dgm:cxn modelId="{67BB3ADF-0CC2-428A-98D5-4FC4C2D5919A}" srcId="{45E3AB49-8FB1-473B-9F9C-1E343B21E30B}" destId="{BA78C495-E187-4D04-BC30-3EB28314F13E}" srcOrd="0" destOrd="0" parTransId="{F220DB2D-257A-425E-8377-BCA1F49B277A}" sibTransId="{F7EF002D-74DC-4C85-829D-8E4C91ADFD96}"/>
    <dgm:cxn modelId="{52CBB40B-B9E4-4175-9583-6E7DDA7821BF}" type="presOf" srcId="{BA78C495-E187-4D04-BC30-3EB28314F13E}" destId="{54698AEB-68E3-4C89-9F16-CB1EA836FB6E}" srcOrd="0" destOrd="0" presId="urn:microsoft.com/office/officeart/2005/8/layout/vList3#1"/>
    <dgm:cxn modelId="{63AA94AC-C755-494D-A497-6CE214361806}" type="presParOf" srcId="{D2F32F16-2426-41B8-9DED-894EB1279449}" destId="{54DA5CE8-6C11-4344-8D09-98571C7D059D}" srcOrd="0" destOrd="0" presId="urn:microsoft.com/office/officeart/2005/8/layout/vList3#1"/>
    <dgm:cxn modelId="{38D49934-6E42-449F-B39B-95E5B2231900}" type="presParOf" srcId="{54DA5CE8-6C11-4344-8D09-98571C7D059D}" destId="{FC928382-F444-4565-B678-9E77D04A86E6}" srcOrd="0" destOrd="0" presId="urn:microsoft.com/office/officeart/2005/8/layout/vList3#1"/>
    <dgm:cxn modelId="{77347FEF-8BC3-418C-9319-E7EE33460389}" type="presParOf" srcId="{54DA5CE8-6C11-4344-8D09-98571C7D059D}" destId="{54698AEB-68E3-4C89-9F16-CB1EA836FB6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FEBE1-6288-403A-AC0F-0E37DDAF67E1}">
      <dsp:nvSpPr>
        <dsp:cNvPr id="0" name=""/>
        <dsp:cNvSpPr/>
      </dsp:nvSpPr>
      <dsp:spPr>
        <a:xfrm>
          <a:off x="800" y="0"/>
          <a:ext cx="1077203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проекта бюджета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00" y="1512202"/>
        <a:ext cx="1077203" cy="1512202"/>
      </dsp:txXfrm>
    </dsp:sp>
    <dsp:sp modelId="{7F395C63-80FC-418D-939A-940548D748D6}">
      <dsp:nvSpPr>
        <dsp:cNvPr id="0" name=""/>
        <dsp:cNvSpPr/>
      </dsp:nvSpPr>
      <dsp:spPr>
        <a:xfrm>
          <a:off x="159745" y="419499"/>
          <a:ext cx="759425" cy="8735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29C200-C6ED-4B54-A1EB-37CCD054D82B}">
      <dsp:nvSpPr>
        <dsp:cNvPr id="0" name=""/>
        <dsp:cNvSpPr/>
      </dsp:nvSpPr>
      <dsp:spPr>
        <a:xfrm>
          <a:off x="1101114" y="0"/>
          <a:ext cx="1302676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61249"/>
            <a:satOff val="-878"/>
            <a:lumOff val="51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проекта бюджета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01114" y="1512202"/>
        <a:ext cx="1302676" cy="1512202"/>
      </dsp:txXfrm>
    </dsp:sp>
    <dsp:sp modelId="{FBB88FA0-819F-4A10-A120-9C111774DC5E}">
      <dsp:nvSpPr>
        <dsp:cNvPr id="0" name=""/>
        <dsp:cNvSpPr/>
      </dsp:nvSpPr>
      <dsp:spPr>
        <a:xfrm>
          <a:off x="1367607" y="419499"/>
          <a:ext cx="770696" cy="87356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1E2EE3-DFE9-4EF9-92A8-DE1292CDE64B}">
      <dsp:nvSpPr>
        <dsp:cNvPr id="0" name=""/>
        <dsp:cNvSpPr/>
      </dsp:nvSpPr>
      <dsp:spPr>
        <a:xfrm>
          <a:off x="2427850" y="0"/>
          <a:ext cx="1284192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22498"/>
            <a:satOff val="-1757"/>
            <a:lumOff val="102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проекта бюджета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27850" y="1512202"/>
        <a:ext cx="1284192" cy="1512202"/>
      </dsp:txXfrm>
    </dsp:sp>
    <dsp:sp modelId="{9C61502B-E17B-40A6-B7F0-818D9E252AED}">
      <dsp:nvSpPr>
        <dsp:cNvPr id="0" name=""/>
        <dsp:cNvSpPr/>
      </dsp:nvSpPr>
      <dsp:spPr>
        <a:xfrm>
          <a:off x="2608299" y="419499"/>
          <a:ext cx="923295" cy="87356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2C1F2-EFE2-45B5-B7F5-9EB6998FC869}">
      <dsp:nvSpPr>
        <dsp:cNvPr id="0" name=""/>
        <dsp:cNvSpPr/>
      </dsp:nvSpPr>
      <dsp:spPr>
        <a:xfrm>
          <a:off x="3735600" y="0"/>
          <a:ext cx="1179614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83747"/>
            <a:satOff val="-2635"/>
            <a:lumOff val="153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Исполнение бюджета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35600" y="1512202"/>
        <a:ext cx="1179614" cy="1512202"/>
      </dsp:txXfrm>
    </dsp:sp>
    <dsp:sp modelId="{E9E1D696-C267-4AE4-A663-35BB4B024EC2}">
      <dsp:nvSpPr>
        <dsp:cNvPr id="0" name=""/>
        <dsp:cNvSpPr/>
      </dsp:nvSpPr>
      <dsp:spPr>
        <a:xfrm>
          <a:off x="3900086" y="419499"/>
          <a:ext cx="850642" cy="87356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10B7FA-27EA-4CF6-8AAE-A239A44E6CC5}">
      <dsp:nvSpPr>
        <dsp:cNvPr id="0" name=""/>
        <dsp:cNvSpPr/>
      </dsp:nvSpPr>
      <dsp:spPr>
        <a:xfrm>
          <a:off x="4938771" y="0"/>
          <a:ext cx="1308283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44997"/>
            <a:satOff val="-3514"/>
            <a:lumOff val="204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и утверждение отчёта об исполнении бюджета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38771" y="1512202"/>
        <a:ext cx="1308283" cy="1512202"/>
      </dsp:txXfrm>
    </dsp:sp>
    <dsp:sp modelId="{A5306259-DC9C-4237-AA4C-2EF1DA534C59}">
      <dsp:nvSpPr>
        <dsp:cNvPr id="0" name=""/>
        <dsp:cNvSpPr/>
      </dsp:nvSpPr>
      <dsp:spPr>
        <a:xfrm>
          <a:off x="5128888" y="419499"/>
          <a:ext cx="928049" cy="87356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26908-D223-4909-8F4C-E1ADDF65FD05}">
      <dsp:nvSpPr>
        <dsp:cNvPr id="0" name=""/>
        <dsp:cNvSpPr/>
      </dsp:nvSpPr>
      <dsp:spPr>
        <a:xfrm>
          <a:off x="6270612" y="0"/>
          <a:ext cx="1478726" cy="378050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1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и осуществление муниципального финансового контроля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70612" y="1512202"/>
        <a:ext cx="1478726" cy="1512202"/>
      </dsp:txXfrm>
    </dsp:sp>
    <dsp:sp modelId="{01EA8683-FAE9-449F-96BD-972402E0007C}">
      <dsp:nvSpPr>
        <dsp:cNvPr id="0" name=""/>
        <dsp:cNvSpPr/>
      </dsp:nvSpPr>
      <dsp:spPr>
        <a:xfrm>
          <a:off x="6569718" y="419499"/>
          <a:ext cx="880514" cy="873568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EBF606-6C55-419D-B026-3FA7D37C0398}">
      <dsp:nvSpPr>
        <dsp:cNvPr id="0" name=""/>
        <dsp:cNvSpPr/>
      </dsp:nvSpPr>
      <dsp:spPr>
        <a:xfrm>
          <a:off x="457673" y="3191277"/>
          <a:ext cx="7130179" cy="567075"/>
        </a:xfrm>
        <a:prstGeom prst="left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76C0A-5A2E-4A0C-A11C-C462F4C3C4DC}">
      <dsp:nvSpPr>
        <dsp:cNvPr id="0" name=""/>
        <dsp:cNvSpPr/>
      </dsp:nvSpPr>
      <dsp:spPr>
        <a:xfrm>
          <a:off x="760167" y="492117"/>
          <a:ext cx="1695616" cy="724833"/>
        </a:xfrm>
        <a:prstGeom prst="roundRect">
          <a:avLst/>
        </a:prstGeom>
        <a:solidFill>
          <a:srgbClr val="FF9966">
            <a:alpha val="73000"/>
          </a:srgbClr>
        </a:solidFill>
        <a:ln w="25400" cap="flat" cmpd="sng" algn="ctr">
          <a:solidFill>
            <a:srgbClr val="96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100%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95550" y="527500"/>
        <a:ext cx="1624850" cy="654067"/>
      </dsp:txXfrm>
    </dsp:sp>
    <dsp:sp modelId="{182993EA-41BF-4248-B07B-33FF527F3D87}">
      <dsp:nvSpPr>
        <dsp:cNvPr id="0" name=""/>
        <dsp:cNvSpPr/>
      </dsp:nvSpPr>
      <dsp:spPr>
        <a:xfrm>
          <a:off x="817590" y="791661"/>
          <a:ext cx="2970331" cy="2970331"/>
        </a:xfrm>
        <a:custGeom>
          <a:avLst/>
          <a:gdLst/>
          <a:ahLst/>
          <a:cxnLst/>
          <a:rect l="0" t="0" r="0" b="0"/>
          <a:pathLst>
            <a:path>
              <a:moveTo>
                <a:pt x="1662293" y="10600"/>
              </a:moveTo>
              <a:arcTo wR="1485165" hR="1485165" stAng="16610980" swAng="6455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63D8AD-E836-4E1E-B4C5-4B867426BACD}">
      <dsp:nvSpPr>
        <dsp:cNvPr id="0" name=""/>
        <dsp:cNvSpPr/>
      </dsp:nvSpPr>
      <dsp:spPr>
        <a:xfrm>
          <a:off x="2525352" y="2913203"/>
          <a:ext cx="1712000" cy="1112800"/>
        </a:xfrm>
        <a:prstGeom prst="roundRect">
          <a:avLst/>
        </a:prstGeom>
        <a:solidFill>
          <a:srgbClr val="FF7C80">
            <a:alpha val="48000"/>
          </a:srgbClr>
        </a:solidFill>
        <a:ln w="25400" cap="flat" cmpd="sng" algn="ctr">
          <a:solidFill>
            <a:srgbClr val="96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имущество физических лиц 100%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79674" y="2967525"/>
        <a:ext cx="1603356" cy="1004156"/>
      </dsp:txXfrm>
    </dsp:sp>
    <dsp:sp modelId="{265F6403-16B3-449A-84CD-719F66995AC7}">
      <dsp:nvSpPr>
        <dsp:cNvPr id="0" name=""/>
        <dsp:cNvSpPr/>
      </dsp:nvSpPr>
      <dsp:spPr>
        <a:xfrm>
          <a:off x="838304" y="1078342"/>
          <a:ext cx="2970331" cy="2970331"/>
        </a:xfrm>
        <a:custGeom>
          <a:avLst/>
          <a:gdLst/>
          <a:ahLst/>
          <a:cxnLst/>
          <a:rect l="0" t="0" r="0" b="0"/>
          <a:pathLst>
            <a:path>
              <a:moveTo>
                <a:pt x="1736941" y="2948834"/>
              </a:moveTo>
              <a:arcTo wR="1485165" hR="1485165" stAng="4814380" swAng="15637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0DB44-5D46-4CFF-9523-AF1B5B935FAB}">
      <dsp:nvSpPr>
        <dsp:cNvPr id="0" name=""/>
        <dsp:cNvSpPr/>
      </dsp:nvSpPr>
      <dsp:spPr>
        <a:xfrm>
          <a:off x="188036" y="2954177"/>
          <a:ext cx="1712000" cy="1112800"/>
        </a:xfrm>
        <a:prstGeom prst="roundRect">
          <a:avLst/>
        </a:prstGeom>
        <a:solidFill>
          <a:srgbClr val="009900">
            <a:alpha val="48000"/>
          </a:srgbClr>
        </a:solidFill>
        <a:ln w="25400" cap="flat" cmpd="sng" algn="ctr">
          <a:solidFill>
            <a:srgbClr val="96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 доходы физических лиц  22%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2358" y="3008499"/>
        <a:ext cx="1603356" cy="1004156"/>
      </dsp:txXfrm>
    </dsp:sp>
    <dsp:sp modelId="{064CD2F7-77B8-4EFB-B737-6C637634C60A}">
      <dsp:nvSpPr>
        <dsp:cNvPr id="0" name=""/>
        <dsp:cNvSpPr/>
      </dsp:nvSpPr>
      <dsp:spPr>
        <a:xfrm>
          <a:off x="556788" y="758498"/>
          <a:ext cx="2970331" cy="2970331"/>
        </a:xfrm>
        <a:custGeom>
          <a:avLst/>
          <a:gdLst/>
          <a:ahLst/>
          <a:cxnLst/>
          <a:rect l="0" t="0" r="0" b="0"/>
          <a:pathLst>
            <a:path>
              <a:moveTo>
                <a:pt x="172691" y="2180239"/>
              </a:moveTo>
              <a:arcTo wR="1485165" hR="1485165" stAng="9125684" swAng="42577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2F641-1D17-44DC-B3BA-867327AAA3E6}">
      <dsp:nvSpPr>
        <dsp:cNvPr id="0" name=""/>
        <dsp:cNvSpPr/>
      </dsp:nvSpPr>
      <dsp:spPr>
        <a:xfrm>
          <a:off x="933727" y="428482"/>
          <a:ext cx="1482201" cy="676344"/>
        </a:xfrm>
        <a:prstGeom prst="roundRect">
          <a:avLst/>
        </a:prstGeom>
        <a:solidFill>
          <a:schemeClr val="accent1">
            <a:lumMod val="60000"/>
            <a:lumOff val="40000"/>
            <a:alpha val="57000"/>
          </a:schemeClr>
        </a:solidFill>
        <a:ln w="25400" cap="flat" cmpd="sng" algn="ctr">
          <a:solidFill>
            <a:srgbClr val="96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Транспортный налог  100%</a:t>
          </a:r>
          <a:endParaRPr lang="ru-RU" sz="1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6743" y="461498"/>
        <a:ext cx="1416169" cy="610312"/>
      </dsp:txXfrm>
    </dsp:sp>
    <dsp:sp modelId="{EFCF4D6B-00F4-4907-8A8C-B33AD399D488}">
      <dsp:nvSpPr>
        <dsp:cNvPr id="0" name=""/>
        <dsp:cNvSpPr/>
      </dsp:nvSpPr>
      <dsp:spPr>
        <a:xfrm>
          <a:off x="1395635" y="889925"/>
          <a:ext cx="2293285" cy="2293285"/>
        </a:xfrm>
        <a:custGeom>
          <a:avLst/>
          <a:gdLst/>
          <a:ahLst/>
          <a:cxnLst/>
          <a:rect l="0" t="0" r="0" b="0"/>
          <a:pathLst>
            <a:path>
              <a:moveTo>
                <a:pt x="1043110" y="4683"/>
              </a:moveTo>
              <a:arcTo wR="1146642" hR="1146642" stAng="15889178" swAng="1066249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380FA2-DFB9-4F0E-8391-3F87F96E9A62}">
      <dsp:nvSpPr>
        <dsp:cNvPr id="0" name=""/>
        <dsp:cNvSpPr/>
      </dsp:nvSpPr>
      <dsp:spPr>
        <a:xfrm>
          <a:off x="1123849" y="3015221"/>
          <a:ext cx="1544777" cy="955341"/>
        </a:xfrm>
        <a:prstGeom prst="roundRect">
          <a:avLst/>
        </a:prstGeom>
        <a:solidFill>
          <a:srgbClr val="FFFF00">
            <a:alpha val="54000"/>
          </a:srgbClr>
        </a:solidFill>
        <a:ln w="25400" cap="flat" cmpd="sng" algn="ctr">
          <a:solidFill>
            <a:srgbClr val="96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 78%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0485" y="3061857"/>
        <a:ext cx="1451505" cy="862069"/>
      </dsp:txXfrm>
    </dsp:sp>
    <dsp:sp modelId="{A3192474-ABF8-4D9E-80D5-C7EF9C732288}">
      <dsp:nvSpPr>
        <dsp:cNvPr id="0" name=""/>
        <dsp:cNvSpPr/>
      </dsp:nvSpPr>
      <dsp:spPr>
        <a:xfrm>
          <a:off x="-95995" y="1058238"/>
          <a:ext cx="2249567" cy="2249567"/>
        </a:xfrm>
        <a:custGeom>
          <a:avLst/>
          <a:gdLst/>
          <a:ahLst/>
          <a:cxnLst/>
          <a:rect l="0" t="0" r="0" b="0"/>
          <a:pathLst>
            <a:path>
              <a:moveTo>
                <a:pt x="1197412" y="2247220"/>
              </a:moveTo>
              <a:arcTo wR="1124783" hR="1124783" stAng="5177867" swAng="1066249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#4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#5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#6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#7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bList2#8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bList2#9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List2#10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#1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List2#1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List2#1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0.69598</cdr:x>
      <cdr:y>0.45783</cdr:y>
    </cdr:from>
    <cdr:to>
      <cdr:x>1</cdr:x>
      <cdr:y>0.6747</cdr:y>
    </cdr:to>
    <cdr:sp macro="" textlink="">
      <cdr:nvSpPr>
        <cdr:cNvPr id="21" name="Стрелка вправо 13"/>
        <cdr:cNvSpPr/>
      </cdr:nvSpPr>
      <cdr:spPr bwMode="auto">
        <a:xfrm xmlns:a="http://schemas.openxmlformats.org/drawingml/2006/main" flipH="1">
          <a:off x="6214380" y="2714644"/>
          <a:ext cx="2714612" cy="1285884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0" rIns="3600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Осуществление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бюджетного учета 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0.17657</cdr:y>
    </cdr:from>
    <cdr:to>
      <cdr:x>0.33621</cdr:x>
      <cdr:y>0.48741</cdr:y>
    </cdr:to>
    <cdr:sp macro="" textlink="">
      <cdr:nvSpPr>
        <cdr:cNvPr id="30" name="Стрелка вправо 3"/>
        <cdr:cNvSpPr/>
      </cdr:nvSpPr>
      <cdr:spPr>
        <a:xfrm xmlns:a="http://schemas.openxmlformats.org/drawingml/2006/main">
          <a:off x="0" y="669503"/>
          <a:ext cx="2178883" cy="1178616"/>
        </a:xfrm>
        <a:prstGeom xmlns:a="http://schemas.openxmlformats.org/drawingml/2006/main" prst="rightArrow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Рассмотрение и утверждение проекта бюджета</a:t>
          </a:r>
        </a:p>
      </cdr:txBody>
    </cdr:sp>
  </cdr:relSizeAnchor>
  <cdr:relSizeAnchor xmlns:cdr="http://schemas.openxmlformats.org/drawingml/2006/chartDrawing">
    <cdr:from>
      <cdr:x>0</cdr:x>
      <cdr:y>0.43374</cdr:y>
    </cdr:from>
    <cdr:to>
      <cdr:x>0.28448</cdr:x>
      <cdr:y>0.64153</cdr:y>
    </cdr:to>
    <cdr:sp macro="" textlink="">
      <cdr:nvSpPr>
        <cdr:cNvPr id="34" name="Стрелка вправо 12"/>
        <cdr:cNvSpPr/>
      </cdr:nvSpPr>
      <cdr:spPr bwMode="auto">
        <a:xfrm xmlns:a="http://schemas.openxmlformats.org/drawingml/2006/main">
          <a:off x="0" y="2190963"/>
          <a:ext cx="2357454" cy="1049615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0" rIns="3600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Исполнение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бюджета округа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0.69598</cdr:x>
      <cdr:y>0.66265</cdr:y>
    </cdr:from>
    <cdr:to>
      <cdr:x>1</cdr:x>
      <cdr:y>0.91567</cdr:y>
    </cdr:to>
    <cdr:sp macro="" textlink="">
      <cdr:nvSpPr>
        <cdr:cNvPr id="38" name="Стрелка вправо 37"/>
        <cdr:cNvSpPr/>
      </cdr:nvSpPr>
      <cdr:spPr bwMode="auto">
        <a:xfrm xmlns:a="http://schemas.openxmlformats.org/drawingml/2006/main" flipH="1">
          <a:off x="6214380" y="3929090"/>
          <a:ext cx="2714612" cy="1500198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0" rIns="3600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Утверждение отчета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об исполнении бюджета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0.66265</cdr:y>
    </cdr:from>
    <cdr:to>
      <cdr:x>0.36207</cdr:x>
      <cdr:y>0.93575</cdr:y>
    </cdr:to>
    <cdr:sp macro="" textlink="">
      <cdr:nvSpPr>
        <cdr:cNvPr id="39" name="Стрелка вправо 38"/>
        <cdr:cNvSpPr/>
      </cdr:nvSpPr>
      <cdr:spPr bwMode="auto">
        <a:xfrm xmlns:a="http://schemas.openxmlformats.org/drawingml/2006/main">
          <a:off x="0" y="3347262"/>
          <a:ext cx="3000396" cy="1379518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0" rIns="36000" bIns="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Организация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и осуществление муниципального финансового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контроля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0.66379</cdr:x>
      <cdr:y>0.07071</cdr:y>
    </cdr:from>
    <cdr:to>
      <cdr:x>1</cdr:x>
      <cdr:y>0.28628</cdr:y>
    </cdr:to>
    <cdr:sp macro="" textlink="">
      <cdr:nvSpPr>
        <cdr:cNvPr id="24" name="Стрелка вправо 6"/>
        <cdr:cNvSpPr/>
      </cdr:nvSpPr>
      <cdr:spPr>
        <a:xfrm xmlns:a="http://schemas.openxmlformats.org/drawingml/2006/main" flipH="1">
          <a:off x="4548583" y="278467"/>
          <a:ext cx="2303860" cy="848949"/>
        </a:xfrm>
        <a:prstGeom xmlns:a="http://schemas.openxmlformats.org/drawingml/2006/main" prst="rightArrow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Franklin Gothic Book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Franklin Gothic Book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Franklin Gothic Book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Franklin Gothic Book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Franklin Gothic Book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Franklin Gothic Book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Franklin Gothic Book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Franklin Gothic Book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Franklin Gothic Book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Составление проекта бюджета</a:t>
          </a:r>
        </a:p>
      </cdr:txBody>
    </cdr:sp>
  </cdr:relSizeAnchor>
  <cdr:relSizeAnchor xmlns:cdr="http://schemas.openxmlformats.org/drawingml/2006/chartDrawing">
    <cdr:from>
      <cdr:x>0.70398</cdr:x>
      <cdr:y>0.19679</cdr:y>
    </cdr:from>
    <cdr:to>
      <cdr:x>1</cdr:x>
      <cdr:y>0.51808</cdr:y>
    </cdr:to>
    <cdr:sp macro="" textlink="">
      <cdr:nvSpPr>
        <cdr:cNvPr id="11" name="Стрелка вправо 10"/>
        <cdr:cNvSpPr/>
      </cdr:nvSpPr>
      <cdr:spPr bwMode="auto">
        <a:xfrm xmlns:a="http://schemas.openxmlformats.org/drawingml/2006/main" flipH="1">
          <a:off x="6437191" y="875135"/>
          <a:ext cx="2706807" cy="1428760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36000" rIns="0" bIns="3600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документов,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необходимых для формирования бюджета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0.02828</cdr:y>
    </cdr:from>
    <cdr:to>
      <cdr:x>0.37069</cdr:x>
      <cdr:y>0.25302</cdr:y>
    </cdr:to>
    <cdr:sp macro="" textlink="">
      <cdr:nvSpPr>
        <cdr:cNvPr id="19" name="Стрелка вправо 11"/>
        <cdr:cNvSpPr/>
      </cdr:nvSpPr>
      <cdr:spPr bwMode="auto">
        <a:xfrm xmlns:a="http://schemas.openxmlformats.org/drawingml/2006/main">
          <a:off x="0" y="142876"/>
          <a:ext cx="3071834" cy="1135211"/>
        </a:xfrm>
        <a:prstGeom xmlns:a="http://schemas.openxmlformats.org/drawingml/2006/main" prst="rightArrow">
          <a:avLst/>
        </a:prstGeom>
        <a:ln xmlns:a="http://schemas.openxmlformats.org/drawingml/2006/main">
          <a:headEnd type="none" w="med" len="med"/>
          <a:tailEnd type="none" w="med" len="med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36000" tIns="36000" rIns="0" bIns="3600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прогноза социально-экономического</a:t>
          </a:r>
          <a:r>
            <a:rPr kumimoji="0" lang="ru-RU" sz="12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развития округа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0.42892</cdr:x>
      <cdr:y>0.29632</cdr:y>
    </cdr:from>
    <cdr:to>
      <cdr:x>0.69989</cdr:x>
      <cdr:y>0.83038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 flipV="1">
          <a:off x="797897" y="1361884"/>
          <a:ext cx="504056" cy="245454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0.35256</cdr:x>
      <cdr:y>0.28162</cdr:y>
    </cdr:from>
    <cdr:to>
      <cdr:x>0.62136</cdr:x>
      <cdr:y>0.84375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 flipV="1">
          <a:off x="755576" y="1297854"/>
          <a:ext cx="576064" cy="2590579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47625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</cdr:cxn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0.425</cdr:x>
      <cdr:y>0.43284</cdr:y>
    </cdr:from>
    <cdr:to>
      <cdr:x>0.59751</cdr:x>
      <cdr:y>0.5019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 flipV="1">
          <a:off x="817729" y="2008285"/>
          <a:ext cx="331921" cy="320407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0.12495</cdr:x>
      <cdr:y>0.88677</cdr:y>
    </cdr:from>
    <cdr:to>
      <cdr:x>0.52378</cdr:x>
      <cdr:y>0.99608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87936" y="4150562"/>
          <a:ext cx="919092" cy="51162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0.53739</cdr:x>
      <cdr:y>0.8956</cdr:y>
    </cdr:from>
    <cdr:to>
      <cdr:x>0.94079</cdr:x>
      <cdr:y>0.98871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163744" y="4125467"/>
          <a:ext cx="873576" cy="428939"/>
        </a:xfrm>
        <a:prstGeom xmlns:a="http://schemas.openxmlformats.org/drawingml/2006/main" prst="rect">
          <a:avLst/>
        </a:prstGeom>
      </cdr:spPr>
    </cdr:pic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0.39725</cdr:x>
      <cdr:y>0.52632</cdr:y>
    </cdr:from>
    <cdr:to>
      <cdr:x>0.57348</cdr:x>
      <cdr:y>0.61052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 flipV="1">
          <a:off x="2071670" y="3571900"/>
          <a:ext cx="919014" cy="57148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headEnd type="none" w="med" len="med"/>
          <a:tailEnd type="stealth" w="lg" len="lg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0.26099</cdr:x>
      <cdr:y>0.2142</cdr:y>
    </cdr:from>
    <cdr:to>
      <cdr:x>0.33299</cdr:x>
      <cdr:y>0.2614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2088233" y="1224135"/>
          <a:ext cx="576040" cy="269769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0.77398</cdr:x>
      <cdr:y>0.2394</cdr:y>
    </cdr:from>
    <cdr:to>
      <cdr:x>0.98267</cdr:x>
      <cdr:y>0.42839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6192657" y="1368175"/>
          <a:ext cx="1669731" cy="108008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>
          <a:softEdge rad="127000"/>
        </a:effectLst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Заработная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плата с начислениями 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916 079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,3 тыс. руб.,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83,8 %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0.74625</cdr:x>
      <cdr:y>0.30495</cdr:y>
    </cdr:from>
    <cdr:to>
      <cdr:x>0.78225</cdr:x>
      <cdr:y>0.31295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 flipH="1">
          <a:off x="5970803" y="1742782"/>
          <a:ext cx="288038" cy="4572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0.40499</cdr:x>
      <cdr:y>0.3244</cdr:y>
    </cdr:from>
    <cdr:to>
      <cdr:x>0.62999</cdr:x>
      <cdr:y>0.5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3240360" y="1853968"/>
          <a:ext cx="1800199" cy="10035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3 009 864,0              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0.71932</cdr:x>
      <cdr:y>0.1153</cdr:y>
    </cdr:from>
    <cdr:to>
      <cdr:x>0.97533</cdr:x>
      <cdr:y>0.16762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3134566" y="629639"/>
          <a:ext cx="1115616" cy="2857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1 557 915,5 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0.14911</cdr:x>
      <cdr:y>0.44727</cdr:y>
    </cdr:from>
    <cdr:to>
      <cdr:x>0.3864</cdr:x>
      <cdr:y>0.49254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649782" y="2442562"/>
          <a:ext cx="1034035" cy="2471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26 388,9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0.16564</cdr:x>
      <cdr:y>0.31447</cdr:y>
    </cdr:from>
    <cdr:to>
      <cdr:x>0.40293</cdr:x>
      <cdr:y>0.36679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21790" y="1717303"/>
          <a:ext cx="1034036" cy="2857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116 713,4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0.15738</cdr:x>
      <cdr:y>0.38528</cdr:y>
    </cdr:from>
    <cdr:to>
      <cdr:x>0.40524</cdr:x>
      <cdr:y>0.42484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685798" y="2104008"/>
          <a:ext cx="1080096" cy="2160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51 044,4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0.16395</cdr:x>
      <cdr:y>0.18163</cdr:y>
    </cdr:from>
    <cdr:to>
      <cdr:x>0.43514</cdr:x>
      <cdr:y>0.23396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714455" y="991855"/>
          <a:ext cx="1181761" cy="2857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153 682,7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0.51082</cdr:x>
      <cdr:y>0.77762</cdr:y>
    </cdr:from>
    <cdr:to>
      <cdr:x>0.77521</cdr:x>
      <cdr:y>0.8209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2225978" y="4246566"/>
          <a:ext cx="1152128" cy="23635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614 443,1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0.14911</cdr:x>
      <cdr:y>0.64465</cdr:y>
    </cdr:from>
    <cdr:to>
      <cdr:x>0.40334</cdr:x>
      <cdr:y>0.69002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649782" y="3520447"/>
          <a:ext cx="1107854" cy="2477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11 084,3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0.0228</cdr:x>
      <cdr:y>0.48566</cdr:y>
    </cdr:from>
    <cdr:to>
      <cdr:x>0.25189</cdr:x>
      <cdr:y>0.96143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107504" y="1296144"/>
          <a:ext cx="1080120" cy="1269774"/>
        </a:xfrm>
        <a:prstGeom xmlns:a="http://schemas.openxmlformats.org/drawingml/2006/main" prst="wedgeRectCallout">
          <a:avLst>
            <a:gd name="adj1" fmla="val 99753"/>
            <a:gd name="adj2" fmla="val 2918"/>
          </a:avLst>
        </a:prstGeom>
        <a:solidFill xmlns:a="http://schemas.openxmlformats.org/drawingml/2006/main">
          <a:schemeClr val="bg1"/>
        </a:solidFill>
        <a:ln xmlns:a="http://schemas.openxmlformats.org/drawingml/2006/main" w="25400">
          <a:solidFill>
            <a:schemeClr val="tx1"/>
          </a:solidFill>
          <a:prstDash val="sysDot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Aft>
              <a:spcPts val="600"/>
            </a:spcAft>
            <a:buClr>
              <a:schemeClr val="accent6">
                <a:lumMod val="75000"/>
              </a:schemeClr>
            </a:buClr>
          </a:pPr>
          <a:r>
            <a:rPr lang="ru-RU" sz="12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и поддержка малого и среднего предпринимательства</a:t>
          </a:r>
          <a:endParaRPr lang="ru-RU" sz="120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0.78125</cdr:x>
      <cdr:y>0.19697</cdr:y>
    </cdr:from>
    <cdr:to>
      <cdr:x>0.82031</cdr:x>
      <cdr:y>0.24242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7143768" y="928694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F2974C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0.31818</cdr:y>
    </cdr:from>
    <cdr:to>
      <cdr:x>0.82031</cdr:x>
      <cdr:y>0.36364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7143768" y="1500198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5B93D7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0.43939</cdr:y>
    </cdr:from>
    <cdr:to>
      <cdr:x>0.82031</cdr:x>
      <cdr:y>0.48485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143768" y="2071702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0.26269</cdr:x>
      <cdr:y>0.72681</cdr:y>
    </cdr:from>
    <cdr:to>
      <cdr:x>0.36194</cdr:x>
      <cdr:y>0.75543</cdr:y>
    </cdr:to>
    <cdr:sp macro="" textlink="">
      <cdr:nvSpPr>
        <cdr:cNvPr id="3" name="Прямая со стрелкой 2"/>
        <cdr:cNvSpPr/>
      </cdr:nvSpPr>
      <cdr:spPr bwMode="auto">
        <a:xfrm xmlns:a="http://schemas.openxmlformats.org/drawingml/2006/main">
          <a:off x="2402070" y="3657586"/>
          <a:ext cx="907528" cy="144017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0.49213</cdr:x>
      <cdr:y>0.3834</cdr:y>
    </cdr:from>
    <cdr:to>
      <cdr:x>0.58662</cdr:x>
      <cdr:y>0.54079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4499992" y="1929396"/>
          <a:ext cx="864096" cy="792088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0.49213</cdr:x>
      <cdr:y>0.69819</cdr:y>
    </cdr:from>
    <cdr:to>
      <cdr:x>0.58662</cdr:x>
      <cdr:y>0.72681</cdr:y>
    </cdr:to>
    <cdr:sp macro="" textlink="">
      <cdr:nvSpPr>
        <cdr:cNvPr id="7" name="Прямая со стрелкой 6"/>
        <cdr:cNvSpPr/>
      </cdr:nvSpPr>
      <cdr:spPr bwMode="auto">
        <a:xfrm xmlns:a="http://schemas.openxmlformats.org/drawingml/2006/main" flipV="1">
          <a:off x="4499991" y="3513568"/>
          <a:ext cx="864061" cy="144019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0.7205</cdr:x>
      <cdr:y>0.54079</cdr:y>
    </cdr:from>
    <cdr:to>
      <cdr:x>0.82287</cdr:x>
      <cdr:y>0.62665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>
          <a:off x="6588224" y="2721484"/>
          <a:ext cx="936104" cy="432048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0.7205</cdr:x>
      <cdr:y>0.7125</cdr:y>
    </cdr:from>
    <cdr:to>
      <cdr:x>0.815</cdr:x>
      <cdr:y>0.76974</cdr:y>
    </cdr:to>
    <cdr:sp macro="" textlink="">
      <cdr:nvSpPr>
        <cdr:cNvPr id="11" name="Прямая со стрелкой 10"/>
        <cdr:cNvSpPr/>
      </cdr:nvSpPr>
      <cdr:spPr bwMode="auto">
        <a:xfrm xmlns:a="http://schemas.openxmlformats.org/drawingml/2006/main" flipV="1">
          <a:off x="6588224" y="3585582"/>
          <a:ext cx="864136" cy="28803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0.59543</cdr:x>
      <cdr:y>0.30668</cdr:y>
    </cdr:from>
    <cdr:to>
      <cdr:x>0.71262</cdr:x>
      <cdr:y>0.37766</cdr:y>
    </cdr:to>
    <cdr:sp macro="" textlink="">
      <cdr:nvSpPr>
        <cdr:cNvPr id="13" name="Прямоугольник 12"/>
        <cdr:cNvSpPr/>
      </cdr:nvSpPr>
      <cdr:spPr bwMode="auto">
        <a:xfrm xmlns:a="http://schemas.openxmlformats.org/drawingml/2006/main">
          <a:off x="5444630" y="1543355"/>
          <a:ext cx="1071585" cy="35720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1 872,2</a:t>
          </a:r>
        </a:p>
      </cdr:txBody>
    </cdr:sp>
  </cdr:relSizeAnchor>
  <cdr:relSizeAnchor xmlns:cdr="http://schemas.openxmlformats.org/drawingml/2006/chartDrawing">
    <cdr:from>
      <cdr:x>0.36194</cdr:x>
      <cdr:y>0.0054</cdr:y>
    </cdr:from>
    <cdr:to>
      <cdr:x>0.48694</cdr:x>
      <cdr:y>0.07638</cdr:y>
    </cdr:to>
    <cdr:sp macro="" textlink="">
      <cdr:nvSpPr>
        <cdr:cNvPr id="14" name="Прямоугольник 13"/>
        <cdr:cNvSpPr/>
      </cdr:nvSpPr>
      <cdr:spPr bwMode="auto">
        <a:xfrm xmlns:a="http://schemas.openxmlformats.org/drawingml/2006/main">
          <a:off x="3309598" y="27171"/>
          <a:ext cx="1143000" cy="35719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Arial" charset="0"/>
            </a:rPr>
            <a:t>2 981,8</a:t>
          </a:r>
          <a:endParaRPr kumimoji="0" lang="ru-RU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endParaRPr>
        </a:p>
      </cdr:txBody>
    </cdr:sp>
  </cdr:relSizeAnchor>
  <cdr:relSizeAnchor xmlns:cdr="http://schemas.openxmlformats.org/drawingml/2006/chartDrawing">
    <cdr:from>
      <cdr:x>0.82287</cdr:x>
      <cdr:y>0.3834</cdr:y>
    </cdr:from>
    <cdr:to>
      <cdr:x>0.94788</cdr:x>
      <cdr:y>0.45494</cdr:y>
    </cdr:to>
    <cdr:sp macro="" textlink="">
      <cdr:nvSpPr>
        <cdr:cNvPr id="15" name="Прямоугольник 14"/>
        <cdr:cNvSpPr/>
      </cdr:nvSpPr>
      <cdr:spPr bwMode="auto">
        <a:xfrm xmlns:a="http://schemas.openxmlformats.org/drawingml/2006/main">
          <a:off x="7524328" y="1929396"/>
          <a:ext cx="1143092" cy="36004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1 560,8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0.71429</cdr:y>
    </cdr:from>
    <cdr:to>
      <cdr:x>0.3125</cdr:x>
      <cdr:y>0.91429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-71438" y="1071570"/>
          <a:ext cx="736704" cy="3000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1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0.71429</cdr:y>
    </cdr:from>
    <cdr:to>
      <cdr:x>0.3125</cdr:x>
      <cdr:y>0.91429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-71438" y="1071570"/>
          <a:ext cx="736704" cy="3000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1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0.8262</cdr:x>
      <cdr:y>0.06498</cdr:y>
    </cdr:from>
    <cdr:to>
      <cdr:x>0.99736</cdr:x>
      <cdr:y>0.14345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3587586" y="321752"/>
          <a:ext cx="743224" cy="38851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2 484,7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0.49161</cdr:x>
      <cdr:y>0.18432</cdr:y>
    </cdr:from>
    <cdr:to>
      <cdr:x>0.66072</cdr:x>
      <cdr:y>0.24022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2141430" y="942374"/>
          <a:ext cx="736650" cy="28575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0.45085</cdr:x>
      <cdr:y>0.01305</cdr:y>
    </cdr:from>
    <cdr:to>
      <cdr:x>0.45125</cdr:x>
      <cdr:y>0.98228</cdr:y>
    </cdr:to>
    <cdr:sp macro="" textlink="">
      <cdr:nvSpPr>
        <cdr:cNvPr id="7" name="Прямая соединительная линия 6"/>
        <cdr:cNvSpPr/>
      </cdr:nvSpPr>
      <cdr:spPr bwMode="auto">
        <a:xfrm xmlns:a="http://schemas.openxmlformats.org/drawingml/2006/main" rot="5400000" flipH="1" flipV="1">
          <a:off x="-445875" y="2310103"/>
          <a:ext cx="4500591" cy="1601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0.04615</cdr:y>
    </cdr:from>
    <cdr:to>
      <cdr:x>0.46429</cdr:x>
      <cdr:y>0.18432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0" y="235945"/>
          <a:ext cx="2022436" cy="70642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Субсидии, субвенции, иные межбюджетные трансферты</a:t>
          </a:r>
        </a:p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</cdr:x>
      <cdr:y>0.61538</cdr:y>
    </cdr:from>
    <cdr:to>
      <cdr:x>0.57143</cdr:x>
      <cdr:y>0.67692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2000264" y="2857520"/>
          <a:ext cx="285752" cy="28575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0.4978</cdr:x>
      <cdr:y>0.49259</cdr:y>
    </cdr:from>
    <cdr:to>
      <cdr:x>0.8722</cdr:x>
      <cdr:y>0.59973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1244656" y="985312"/>
          <a:ext cx="936124" cy="2143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64,7 %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0.67213</cdr:x>
      <cdr:y>0.28767</cdr:y>
    </cdr:from>
    <cdr:to>
      <cdr:x>0.87838</cdr:x>
      <cdr:y>0.36487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3553157" y="1500198"/>
          <a:ext cx="1090314" cy="40258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229 679,0</a:t>
          </a:r>
        </a:p>
      </cdr:txBody>
    </cdr:sp>
  </cdr:relSizeAnchor>
  <cdr:relSizeAnchor xmlns:cdr="http://schemas.openxmlformats.org/drawingml/2006/chartDrawing">
    <cdr:from>
      <cdr:x>0.34848</cdr:x>
      <cdr:y>0.83562</cdr:y>
    </cdr:from>
    <cdr:to>
      <cdr:x>0.57576</cdr:x>
      <cdr:y>0.90412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1643074" y="4357718"/>
          <a:ext cx="1071604" cy="3572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2021 год (оценка)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0.66667</cdr:x>
      <cdr:y>0.83562</cdr:y>
    </cdr:from>
    <cdr:to>
      <cdr:x>0.89394</cdr:x>
      <cdr:y>0.90412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3143272" y="4357718"/>
          <a:ext cx="1071557" cy="3572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2022 год (проект)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0.53739</cdr:x>
      <cdr:y>0.86612</cdr:y>
    </cdr:from>
    <cdr:to>
      <cdr:x>1</cdr:x>
      <cdr:y>0.97994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180965" y="4072264"/>
          <a:ext cx="1016629" cy="53515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FB9AB62-2399-4577-814D-EB72BD281C3F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AEB7E1-F4A5-43F3-B9A9-BA03A0B14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7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4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89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83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7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33" algn="l" defTabSz="9138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680" algn="l" defTabSz="9138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625" algn="l" defTabSz="9138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572" algn="l" defTabSz="91389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FCF53-6E85-4BF6-8A07-D3BE2959AA62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709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1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48" indent="0" algn="ctr">
              <a:buNone/>
              <a:defRPr/>
            </a:lvl2pPr>
            <a:lvl3pPr marL="913894" indent="0" algn="ctr">
              <a:buNone/>
              <a:defRPr/>
            </a:lvl3pPr>
            <a:lvl4pPr marL="1370839" indent="0" algn="ctr">
              <a:buNone/>
              <a:defRPr/>
            </a:lvl4pPr>
            <a:lvl5pPr marL="1827784" indent="0" algn="ctr">
              <a:buNone/>
              <a:defRPr/>
            </a:lvl5pPr>
            <a:lvl6pPr marL="2284733" indent="0" algn="ctr">
              <a:buNone/>
              <a:defRPr/>
            </a:lvl6pPr>
            <a:lvl7pPr marL="2741680" indent="0" algn="ctr">
              <a:buNone/>
              <a:defRPr/>
            </a:lvl7pPr>
            <a:lvl8pPr marL="3198625" indent="0" algn="ctr">
              <a:buNone/>
              <a:defRPr/>
            </a:lvl8pPr>
            <a:lvl9pPr marL="3655572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BD078-C63E-4BA3-B79D-272369AFF1E7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7BFC-8A4D-41B3-B7A1-998FB3B0B65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9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A3B14-5E2B-4D5B-82DD-E52FD9ECE36A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A14F2-382A-4C62-8879-3F05089C993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4" y="274638"/>
            <a:ext cx="6019799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B1D1A-27A0-42D8-A0F3-6152E35D754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AF42C-B365-4A4B-A65E-0B8E3363394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8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464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3" y="1600205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8972F-ADB9-40A0-B999-BDF2B0AB6D6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0D01F-EC49-46FA-B755-46095081FD2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9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4A3A2-FE78-43AC-A89E-4474FA9F3782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C7500-4F1C-4EF0-A06A-CD2E846AEEB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906713"/>
            <a:ext cx="777240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48" indent="0">
              <a:buNone/>
              <a:defRPr sz="1900"/>
            </a:lvl2pPr>
            <a:lvl3pPr marL="913894" indent="0">
              <a:buNone/>
              <a:defRPr sz="1600"/>
            </a:lvl3pPr>
            <a:lvl4pPr marL="1370839" indent="0">
              <a:buNone/>
              <a:defRPr sz="1400"/>
            </a:lvl4pPr>
            <a:lvl5pPr marL="1827784" indent="0">
              <a:buNone/>
              <a:defRPr sz="1400"/>
            </a:lvl5pPr>
            <a:lvl6pPr marL="2284733" indent="0">
              <a:buNone/>
              <a:defRPr sz="1400"/>
            </a:lvl6pPr>
            <a:lvl7pPr marL="2741680" indent="0">
              <a:buNone/>
              <a:defRPr sz="1400"/>
            </a:lvl7pPr>
            <a:lvl8pPr marL="3198625" indent="0">
              <a:buNone/>
              <a:defRPr sz="1400"/>
            </a:lvl8pPr>
            <a:lvl9pPr marL="3655572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FEBE-35E7-4B82-8E65-47F00E52E693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E6FE-9FD6-41F7-9234-814F26DCF16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4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F6317-D429-4A58-BF20-CA1AF1F3D11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E99A6-39AC-44E1-9CFA-CF103B54769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8"/>
            <a:ext cx="4040188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8" indent="0">
              <a:buNone/>
              <a:defRPr sz="2000" b="1"/>
            </a:lvl2pPr>
            <a:lvl3pPr marL="913894" indent="0">
              <a:buNone/>
              <a:defRPr sz="1900" b="1"/>
            </a:lvl3pPr>
            <a:lvl4pPr marL="1370839" indent="0">
              <a:buNone/>
              <a:defRPr sz="1600" b="1"/>
            </a:lvl4pPr>
            <a:lvl5pPr marL="1827784" indent="0">
              <a:buNone/>
              <a:defRPr sz="1600" b="1"/>
            </a:lvl5pPr>
            <a:lvl6pPr marL="2284733" indent="0">
              <a:buNone/>
              <a:defRPr sz="1600" b="1"/>
            </a:lvl6pPr>
            <a:lvl7pPr marL="2741680" indent="0">
              <a:buNone/>
              <a:defRPr sz="1600" b="1"/>
            </a:lvl7pPr>
            <a:lvl8pPr marL="3198625" indent="0">
              <a:buNone/>
              <a:defRPr sz="1600" b="1"/>
            </a:lvl8pPr>
            <a:lvl9pPr marL="3655572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8"/>
            <a:ext cx="4041775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8" indent="0">
              <a:buNone/>
              <a:defRPr sz="2000" b="1"/>
            </a:lvl2pPr>
            <a:lvl3pPr marL="913894" indent="0">
              <a:buNone/>
              <a:defRPr sz="1900" b="1"/>
            </a:lvl3pPr>
            <a:lvl4pPr marL="1370839" indent="0">
              <a:buNone/>
              <a:defRPr sz="1600" b="1"/>
            </a:lvl4pPr>
            <a:lvl5pPr marL="1827784" indent="0">
              <a:buNone/>
              <a:defRPr sz="1600" b="1"/>
            </a:lvl5pPr>
            <a:lvl6pPr marL="2284733" indent="0">
              <a:buNone/>
              <a:defRPr sz="1600" b="1"/>
            </a:lvl6pPr>
            <a:lvl7pPr marL="2741680" indent="0">
              <a:buNone/>
              <a:defRPr sz="1600" b="1"/>
            </a:lvl7pPr>
            <a:lvl8pPr marL="3198625" indent="0">
              <a:buNone/>
              <a:defRPr sz="1600" b="1"/>
            </a:lvl8pPr>
            <a:lvl9pPr marL="3655572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56086-D6EC-498B-B69C-0E38D770E1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678FE-3FBB-4389-AA54-BCB04A706A3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131C-571E-406B-90F7-9CB744D7E44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92B33-7507-44CA-BA02-FC5990BD9CE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CE199-C273-4F16-877F-3A0DD58F4CF1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4ECFB-421F-43E5-9CE8-2A43AE8B988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2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48" indent="0">
              <a:buNone/>
              <a:defRPr sz="1200"/>
            </a:lvl2pPr>
            <a:lvl3pPr marL="913894" indent="0">
              <a:buNone/>
              <a:defRPr sz="1000"/>
            </a:lvl3pPr>
            <a:lvl4pPr marL="1370839" indent="0">
              <a:buNone/>
              <a:defRPr sz="900"/>
            </a:lvl4pPr>
            <a:lvl5pPr marL="1827784" indent="0">
              <a:buNone/>
              <a:defRPr sz="900"/>
            </a:lvl5pPr>
            <a:lvl6pPr marL="2284733" indent="0">
              <a:buNone/>
              <a:defRPr sz="900"/>
            </a:lvl6pPr>
            <a:lvl7pPr marL="2741680" indent="0">
              <a:buNone/>
              <a:defRPr sz="900"/>
            </a:lvl7pPr>
            <a:lvl8pPr marL="3198625" indent="0">
              <a:buNone/>
              <a:defRPr sz="900"/>
            </a:lvl8pPr>
            <a:lvl9pPr marL="3655572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5C828-8C40-4F55-9ECC-335D6F0D119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E9D-CC09-40EA-A5C1-93E2693E1C1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3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48" indent="0">
              <a:buNone/>
              <a:defRPr sz="2900"/>
            </a:lvl2pPr>
            <a:lvl3pPr marL="913894" indent="0">
              <a:buNone/>
              <a:defRPr sz="2400"/>
            </a:lvl3pPr>
            <a:lvl4pPr marL="1370839" indent="0">
              <a:buNone/>
              <a:defRPr sz="2000"/>
            </a:lvl4pPr>
            <a:lvl5pPr marL="1827784" indent="0">
              <a:buNone/>
              <a:defRPr sz="2000"/>
            </a:lvl5pPr>
            <a:lvl6pPr marL="2284733" indent="0">
              <a:buNone/>
              <a:defRPr sz="2000"/>
            </a:lvl6pPr>
            <a:lvl7pPr marL="2741680" indent="0">
              <a:buNone/>
              <a:defRPr sz="2000"/>
            </a:lvl7pPr>
            <a:lvl8pPr marL="3198625" indent="0">
              <a:buNone/>
              <a:defRPr sz="2000"/>
            </a:lvl8pPr>
            <a:lvl9pPr marL="3655572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48" indent="0">
              <a:buNone/>
              <a:defRPr sz="1200"/>
            </a:lvl2pPr>
            <a:lvl3pPr marL="913894" indent="0">
              <a:buNone/>
              <a:defRPr sz="1000"/>
            </a:lvl3pPr>
            <a:lvl4pPr marL="1370839" indent="0">
              <a:buNone/>
              <a:defRPr sz="900"/>
            </a:lvl4pPr>
            <a:lvl5pPr marL="1827784" indent="0">
              <a:buNone/>
              <a:defRPr sz="900"/>
            </a:lvl5pPr>
            <a:lvl6pPr marL="2284733" indent="0">
              <a:buNone/>
              <a:defRPr sz="900"/>
            </a:lvl6pPr>
            <a:lvl7pPr marL="2741680" indent="0">
              <a:buNone/>
              <a:defRPr sz="900"/>
            </a:lvl7pPr>
            <a:lvl8pPr marL="3198625" indent="0">
              <a:buNone/>
              <a:defRPr sz="900"/>
            </a:lvl8pPr>
            <a:lvl9pPr marL="3655572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61559-2FAD-4F73-8A5E-7813D6B967D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B693-28B5-4215-B92F-D51D89E3C9D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6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alphaModFix amt="4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3" y="274640"/>
            <a:ext cx="8229600" cy="1143000"/>
          </a:xfrm>
          <a:prstGeom prst="rect">
            <a:avLst/>
          </a:prstGeom>
          <a:solidFill>
            <a:srgbClr val="CC6600">
              <a:alpha val="70195"/>
            </a:srgbClr>
          </a:solidFill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3" y="1600205"/>
            <a:ext cx="8229600" cy="452596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3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E29FBD82-3B3B-42C3-9C24-99864F82799D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09.03.2022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3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67254C92-00B9-4D01-B0C9-E8B134DFF75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1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5pPr>
      <a:lvl6pPr marL="456948"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6pPr>
      <a:lvl7pPr marL="913894"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7pPr>
      <a:lvl8pPr marL="1370839"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8pPr>
      <a:lvl9pPr marL="1827784" algn="ctr" rtl="0" eaLnBrk="0" fontAlgn="base" hangingPunct="0">
        <a:spcBef>
          <a:spcPct val="0"/>
        </a:spcBef>
        <a:spcAft>
          <a:spcPct val="0"/>
        </a:spcAft>
        <a:defRPr sz="4300" b="1">
          <a:solidFill>
            <a:schemeClr val="tx2"/>
          </a:solidFill>
          <a:latin typeface="Century Gothic" pitchFamily="34" charset="0"/>
        </a:defRPr>
      </a:lvl9pPr>
    </p:titleStyle>
    <p:bodyStyle>
      <a:lvl1pPr marL="342710" indent="-34271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538" indent="-285591" algn="l" rtl="0" eaLnBrk="0" fontAlgn="base" hangingPunct="0">
        <a:spcBef>
          <a:spcPct val="20000"/>
        </a:spcBef>
        <a:spcAft>
          <a:spcPct val="0"/>
        </a:spcAft>
        <a:buChar char="–"/>
        <a:defRPr sz="2900" b="1">
          <a:solidFill>
            <a:schemeClr val="tx1"/>
          </a:solidFill>
          <a:latin typeface="+mn-lt"/>
        </a:defRPr>
      </a:lvl2pPr>
      <a:lvl3pPr marL="1142366" indent="-228476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599312" indent="-228476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6260" indent="-228476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3206" indent="-228476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0153" indent="-228476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7097" indent="-228476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4045" indent="-228476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48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94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9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84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3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80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25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2" algn="l" defTabSz="91389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chart" Target="../charts/chart25.xml"/><Relationship Id="rId7" Type="http://schemas.openxmlformats.org/officeDocument/2006/relationships/diagramColors" Target="../diagrams/colors8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7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10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chart" Target="../charts/chart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https://riavrn.ru/upload/preview/b/9/8/b98e814231ebc9bc8c006a8189900ce7.jpeg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124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erb-borisoglebs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4" y="1"/>
            <a:ext cx="928702" cy="92870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78633" y="5301208"/>
            <a:ext cx="7992888" cy="1008112"/>
          </a:xfrm>
          <a:prstGeom prst="rect">
            <a:avLst/>
          </a:prstGeom>
          <a:solidFill>
            <a:schemeClr val="bg1"/>
          </a:solidFill>
          <a:ln w="9525">
            <a:solidFill>
              <a:srgbClr val="CC6600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algn="ctr" eaLnBrk="0" hangingPunct="0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решению Борисоглебской городской Думы Борисоглебского городского округа Воронежской области от 27.12.2021 № 26 «О бюджете Борисоглебского городского округа Воронежской области на 2022 год и на плановый период 2023 и 2024 годов»</a:t>
            </a:r>
          </a:p>
          <a:p>
            <a:pPr algn="ctr" defTabSz="913894" eaLnBrk="0" hangingPunct="0">
              <a:defRPr/>
            </a:pPr>
            <a:endParaRPr lang="ru-RU" sz="1600" b="1" kern="0" dirty="0">
              <a:solidFill>
                <a:schemeClr val="accent1">
                  <a:lumMod val="75000"/>
                </a:schemeClr>
              </a:solidFill>
              <a:latin typeface="Batang" pitchFamily="18" charset="-127"/>
              <a:ea typeface="Batang" pitchFamily="18" charset="-127"/>
              <a:cs typeface="Aharoni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48855" y="2204864"/>
            <a:ext cx="6852443" cy="813100"/>
          </a:xfrm>
          <a:prstGeom prst="rect">
            <a:avLst/>
          </a:prstGeom>
          <a:solidFill>
            <a:schemeClr val="lt1">
              <a:alpha val="73000"/>
            </a:scheme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3715" tIns="36858" rIns="73715" bIns="36858">
            <a:spAutoFit/>
          </a:bodyPr>
          <a:lstStyle/>
          <a:p>
            <a:pPr lvl="0" algn="ctr" eaLnBrk="0" hangingPunct="0">
              <a:defRPr/>
            </a:pPr>
            <a:r>
              <a:rPr lang="ru-RU" sz="4800" b="1" u="sng" kern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ea typeface="Batang" pitchFamily="18" charset="-127"/>
                <a:cs typeface="Arabic Typesetting" pitchFamily="66" charset="-78"/>
              </a:rPr>
              <a:t>Бюджет для граждан</a:t>
            </a:r>
            <a:endParaRPr lang="ru-RU" sz="4800" b="1" u="sng" kern="0" dirty="0">
              <a:solidFill>
                <a:schemeClr val="accent1">
                  <a:lumMod val="75000"/>
                </a:schemeClr>
              </a:solidFill>
              <a:latin typeface="Book Antiqua" pitchFamily="18" charset="0"/>
              <a:ea typeface="Batang" pitchFamily="18" charset="-127"/>
              <a:cs typeface="Arabic Typesetting" pitchFamily="66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 descr="C:\Users\munzakaz4\Desktop\scale_1200.webp"/>
          <p:cNvSpPr>
            <a:spLocks noChangeAspect="1" noChangeArrowheads="1"/>
          </p:cNvSpPr>
          <p:nvPr/>
        </p:nvSpPr>
        <p:spPr bwMode="auto">
          <a:xfrm>
            <a:off x="155576" y="-144461"/>
            <a:ext cx="304800" cy="304801"/>
          </a:xfrm>
          <a:prstGeom prst="rect">
            <a:avLst/>
          </a:prstGeom>
          <a:noFill/>
        </p:spPr>
        <p:txBody>
          <a:bodyPr vert="horz" wrap="square" lIns="95687" tIns="47844" rIns="95687" bIns="47844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2470" name="Picture 6" descr="C:\Users\munzakaz4\Desktop\ndfl-e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72" y="2356490"/>
            <a:ext cx="2915816" cy="182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Блок-схема: память с посл. доступом 21"/>
          <p:cNvSpPr/>
          <p:nvPr/>
        </p:nvSpPr>
        <p:spPr>
          <a:xfrm flipH="1">
            <a:off x="3481457" y="2156493"/>
            <a:ext cx="1895337" cy="1193521"/>
          </a:xfrm>
          <a:prstGeom prst="flowChartMagneticTap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687" tIns="47844" rIns="95687" bIns="47844" rtlCol="0" anchor="ctr"/>
          <a:lstStyle/>
          <a:p>
            <a:pPr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</p:txBody>
      </p:sp>
      <p:pic>
        <p:nvPicPr>
          <p:cNvPr id="62471" name="Picture 7" descr="C:\Users\munzakaz4\Desktop\ocenka-nedvizhim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889" y="1951212"/>
            <a:ext cx="2810085" cy="187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Блок-схема: память с посл. доступом 33"/>
          <p:cNvSpPr/>
          <p:nvPr/>
        </p:nvSpPr>
        <p:spPr>
          <a:xfrm flipV="1">
            <a:off x="3893342" y="3466370"/>
            <a:ext cx="1867074" cy="1285884"/>
          </a:xfrm>
          <a:prstGeom prst="flowChartMagneticTap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687" tIns="47844" rIns="95687" bIns="47844" rtlCol="0" anchor="ctr"/>
          <a:lstStyle/>
          <a:p>
            <a:pPr algn="ctr"/>
            <a:endParaRPr lang="ru-RU" sz="1700" dirty="0"/>
          </a:p>
        </p:txBody>
      </p:sp>
      <p:pic>
        <p:nvPicPr>
          <p:cNvPr id="62472" name="Picture 8" descr="C:\Users\munzakaz4\Desktop\vse-chto-vam-nuzhno-znat-o-uplate-transportnogo-naloga-fizicheskimi-litsami-v-2018-godu-natalya-sukhareva-auditor-id-legal-gro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02" y="4503872"/>
            <a:ext cx="2880320" cy="192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Блок-схема: память с посл. доступом 24"/>
          <p:cNvSpPr/>
          <p:nvPr/>
        </p:nvSpPr>
        <p:spPr>
          <a:xfrm flipH="1">
            <a:off x="2843463" y="4635897"/>
            <a:ext cx="1728762" cy="1008112"/>
          </a:xfrm>
          <a:prstGeom prst="flowChartMagneticTap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687" tIns="47844" rIns="95687" bIns="47844" rtlCol="0" anchor="ctr"/>
          <a:lstStyle/>
          <a:p>
            <a:pPr algn="ctr"/>
            <a:endParaRPr lang="ru-RU" sz="1700" dirty="0"/>
          </a:p>
        </p:txBody>
      </p:sp>
      <p:pic>
        <p:nvPicPr>
          <p:cNvPr id="62473" name="Picture 9" descr="C:\Users\munzakaz4\Desktop\зн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3698" y="4249186"/>
            <a:ext cx="2746277" cy="183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Блок-схема: память с посл. доступом 34"/>
          <p:cNvSpPr/>
          <p:nvPr/>
        </p:nvSpPr>
        <p:spPr>
          <a:xfrm flipV="1">
            <a:off x="4429125" y="5165069"/>
            <a:ext cx="1715082" cy="1008112"/>
          </a:xfrm>
          <a:prstGeom prst="flowChartMagneticTap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687" tIns="47844" rIns="95687" bIns="47844" rtlCol="0" anchor="ctr"/>
          <a:lstStyle/>
          <a:p>
            <a:pPr algn="ctr"/>
            <a:endParaRPr lang="ru-RU" sz="17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64491" y="4851515"/>
            <a:ext cx="1707734" cy="817610"/>
          </a:xfrm>
          <a:prstGeom prst="rect">
            <a:avLst/>
          </a:prstGeom>
          <a:noFill/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Транспортный налог</a:t>
            </a:r>
          </a:p>
          <a:p>
            <a:pPr algn="ctr"/>
            <a:endParaRPr lang="ru-RU" sz="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9126" y="5500704"/>
            <a:ext cx="1714512" cy="336842"/>
          </a:xfrm>
          <a:prstGeom prst="rect">
            <a:avLst/>
          </a:prstGeom>
          <a:noFill/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lang="ru-RU" sz="1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налог</a:t>
            </a:r>
            <a:endParaRPr lang="ru-RU" sz="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93342" y="3714752"/>
            <a:ext cx="1902796" cy="789120"/>
          </a:xfrm>
          <a:prstGeom prst="rect">
            <a:avLst/>
          </a:prstGeom>
          <a:noFill/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Налоги на имущество физических лиц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214282" y="214291"/>
            <a:ext cx="8643997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налоги уплачивают жители Борисоглебского городского округа в областной и местный бюджеты?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154591" y="6188832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46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1857359" y="3286126"/>
            <a:ext cx="1669684" cy="1669684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Овал 18"/>
          <p:cNvSpPr/>
          <p:nvPr/>
        </p:nvSpPr>
        <p:spPr>
          <a:xfrm>
            <a:off x="5857889" y="3357565"/>
            <a:ext cx="1669684" cy="1669684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52" name="AutoShape 4" descr="https://alterainvest.ru/upload/iblock/a49/a491b86f7441cd30a548df79da2d7876.jpg"/>
          <p:cNvSpPr>
            <a:spLocks noChangeAspect="1" noChangeArrowheads="1"/>
          </p:cNvSpPr>
          <p:nvPr/>
        </p:nvSpPr>
        <p:spPr bwMode="auto">
          <a:xfrm>
            <a:off x="155576" y="-144461"/>
            <a:ext cx="304800" cy="304801"/>
          </a:xfrm>
          <a:prstGeom prst="rect">
            <a:avLst/>
          </a:prstGeom>
          <a:noFill/>
        </p:spPr>
        <p:txBody>
          <a:bodyPr vert="horz" wrap="square" lIns="95687" tIns="47844" rIns="95687" bIns="47844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42961854"/>
              </p:ext>
            </p:extLst>
          </p:nvPr>
        </p:nvGraphicFramePr>
        <p:xfrm>
          <a:off x="653362" y="1656356"/>
          <a:ext cx="4286280" cy="4929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261654329"/>
              </p:ext>
            </p:extLst>
          </p:nvPr>
        </p:nvGraphicFramePr>
        <p:xfrm>
          <a:off x="4746162" y="1821647"/>
          <a:ext cx="3648527" cy="4357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57359" y="3786192"/>
            <a:ext cx="1392093" cy="6506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5687" tIns="47844" rIns="95687" bIns="47844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Местный бюджет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3" y="4000507"/>
            <a:ext cx="1486970" cy="6506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5687" tIns="47844" rIns="95687" bIns="47844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Областной бюджет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566280" y="214291"/>
            <a:ext cx="8098520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Куда зачисляются налоги, уплачиваемые гражданам Борисоглебского городского округа?</a:t>
            </a: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6954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66280" y="1412777"/>
            <a:ext cx="6186286" cy="148139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>
              <a:buClr>
                <a:srgbClr val="960000"/>
              </a:buClr>
              <a:buNone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>
              <a:buClr>
                <a:srgbClr val="960000"/>
              </a:buClr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13 %  для граждан РФ, получающих заработную плату, доходы в виде дивидендов;</a:t>
            </a:r>
          </a:p>
          <a:p>
            <a:pPr>
              <a:buClr>
                <a:srgbClr val="960000"/>
              </a:buClr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30%  в отношении доходов, полученных физическими лицами-иностранными гражданами;</a:t>
            </a:r>
          </a:p>
          <a:p>
            <a:pPr>
              <a:buClr>
                <a:srgbClr val="960000"/>
              </a:buClr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35%  в отношении стоимости полученных призов, выигрышей, доходов от вложений капитала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6281" y="2967192"/>
            <a:ext cx="8098518" cy="303259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 Налоговым кодексом РФ</a:t>
            </a:r>
          </a:p>
          <a:p>
            <a:pPr algn="ctr"/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 налоговые вычеты гражданам, имеющим доход, облагаемый по ставке 13%: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стандартные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(уменьшающие налогооблагаемую базу) на первого и второго ребенка – по 1400 рублей,  на третьего и каждого последующего- по 3000 рублей. Налоговый вычет производится на каждого ребенка в возрасте до 18 лет, а также на каждого учащегося очной формы обучения, аспиранта, ординатора, интерна, студента, курсанта в возрасте до 24 лет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социальные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сумме  уплаченной за  обучение собственное, а также детей (не более 50 000 рублей в год),  лечение свое, а также супруга, родителей, детей (не  более 120 000 рублей в год);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имущественные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размере доходов:</a:t>
            </a:r>
          </a:p>
          <a:p>
            <a:pPr indent="279089" algn="just">
              <a:buFont typeface="Times New Roman" pitchFamily="18" charset="0"/>
              <a:buChar char="―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жилых домов, квартир, комнат, включая приватизированные жилые помещения, садовых домов или земельных участков или доли (долей) в указанном имуществе, находившихся в собственности налогоплательщика менее минимально предельного срока владения объектом недвижимого имущества (не более 1 000 000 рублей), </a:t>
            </a:r>
          </a:p>
          <a:p>
            <a:pPr indent="279089" algn="just">
              <a:buFont typeface="Times New Roman" pitchFamily="18" charset="0"/>
              <a:buChar char="―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полученных от продажи иного недвижимого имущества, находившегося в собственности налогоплательщика менее минимально предельного срока владения объектом  недвижимого имущества (не более 250 000 рублей), </a:t>
            </a:r>
          </a:p>
          <a:p>
            <a:pPr indent="279089" algn="just">
              <a:buFont typeface="Times New Roman" pitchFamily="18" charset="0"/>
              <a:buChar char="―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иного имущества (за исключением ценных бумаг), находившегося в собственности налогоплательщика менее трех лет (не более 250 000 рублей).</a:t>
            </a:r>
          </a:p>
        </p:txBody>
      </p:sp>
      <p:pic>
        <p:nvPicPr>
          <p:cNvPr id="60417" name="Picture 1" descr="C:\Users\munzakaz4\Desktop\depositphotos_95749598-stock-photo-discount-13-percent-o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556794"/>
            <a:ext cx="2195737" cy="1097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66281" y="214290"/>
            <a:ext cx="8098518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</a:p>
          <a:p>
            <a:pPr algn="ctr" eaLnBrk="0" hangingPunct="0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23 Налогового кодекса Российской Федерации</a:t>
            </a: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7671" y="6292217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356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53362" y="1425663"/>
            <a:ext cx="6357981" cy="266325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lvl="0" algn="ctr"/>
            <a:r>
              <a:rPr lang="ru-RU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имущества: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Комната, квартира , часть квартиры                                                             </a:t>
            </a:r>
            <a:r>
              <a:rPr lang="ru-RU" sz="1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0,1 %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Гараж,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машино-место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1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0,2 %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Жилой дом,  часть жилого дома, объекты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незав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 случае, если проектируемым  назначением объекта  является  жилой  дом, единый </a:t>
            </a:r>
          </a:p>
          <a:p>
            <a:pPr>
              <a:buClr>
                <a:schemeClr val="tx2"/>
              </a:buClr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недвижимый  комплекс, в состав кот-го входит хотя бы одно жилое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помещение ,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строения или сооружения площадью до 50 кв.м                </a:t>
            </a:r>
            <a:r>
              <a:rPr lang="ru-RU" sz="1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0,3 %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налогообложения, включенные в перечень, определяемый в соответствии с пунктом 7 статьи 378.2 налогового Кодекса, объекты налогообложения, пред.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2 пункта 10 статьи 378.2 налогового Кодекса, </a:t>
            </a:r>
          </a:p>
          <a:p>
            <a:pPr>
              <a:buClr>
                <a:schemeClr val="tx2"/>
              </a:buClr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объекты налогообложения, кадастровая стоимость </a:t>
            </a:r>
          </a:p>
          <a:p>
            <a:pPr>
              <a:buClr>
                <a:schemeClr val="tx2"/>
              </a:buClr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каждого из которых превышает 300 млн. рублей                                             </a:t>
            </a:r>
            <a:r>
              <a:rPr lang="ru-RU" sz="1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2,0 %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Прочие объекты                                                                                                </a:t>
            </a:r>
            <a:r>
              <a:rPr lang="ru-RU" sz="1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0,5 %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45541" y="4317813"/>
            <a:ext cx="7924357" cy="164394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уплаты освобождены: Герои СССР, РФ, Соц.Труда, полные кавалеры ордена Славы, участники ВОВ и др. боевых действий, инвалиды 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АЭС,  пенсионеры, дети-сироты и дети, оставшиеся  без попечения родителей, в возрасте до 18 лет,  единственный родитель, имеющий на иждивении несовершеннолетнего ребенка.</a:t>
            </a:r>
          </a:p>
          <a:p>
            <a:pPr indent="196025"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Налоговая льгота предоставляется в отношении имущества,  находящегося в собственности и не используемого в предпринимательской деятельности.</a:t>
            </a:r>
          </a:p>
        </p:txBody>
      </p:sp>
      <p:pic>
        <p:nvPicPr>
          <p:cNvPr id="59393" name="Picture 1" descr="C:\Users\munzakaz4\Desktop\жилье-недвижимость-дом-finobzor.ru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768" y="1951211"/>
            <a:ext cx="2184951" cy="1457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857227" y="500045"/>
            <a:ext cx="513843" cy="481343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r>
              <a:rPr lang="ru-RU" sz="25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53361" y="214290"/>
            <a:ext cx="8011438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</a:p>
          <a:p>
            <a:pPr algn="ctr" eaLnBrk="0" hangingPunct="0"/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32 Налогового кодекса Российской Федерации</a:t>
            </a: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053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7638" y="1624150"/>
            <a:ext cx="6071471" cy="180148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6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автомобили легковые с мощностью двигателя: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100 л.с.- 20 рублей за 1 л.с.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100 л.с.до 150 л.с. – 30 рублей за 1 л.с.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150 л.с. до 200 л.с. – 50 рублей за 1 л.с.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200 л.с. до 250 л.с. – 75 рублей за 1 л.с.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250 л.с. – 150 рублей за 1 л.с.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3361" y="3523592"/>
            <a:ext cx="7924357" cy="247859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уплаты налога освобождаются:</a:t>
            </a:r>
          </a:p>
          <a:p>
            <a:pPr algn="just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СССР, РФ, Социалистического Труда,  полные кавалеры   ордена Славы; ветераны ВОВ, боевых действий, бывшие узники концлагерей, инвалиды всех категорий, участники ликвидации аварии на Чернобыльской АЭС  (за одно транспортное средство с мощностью двигателя до 120 л.с.);-физические лица, на которых зарегистрированы  легковые автомобили с мощностью двигателя до  100 л.с., с года выпуска которых прошло 25 и более лет на начало текущего налогового периода (1 января); члены семей погибших  (умерших)  военнослужащих (за одно транспортное средство с мощностью двигателя до 120 л.л.);  члены многодетных семей получившие транспорт  в рамках реализации  программ по социальной поддержке многодетных семей; добровольные пожарные, состоящие в реестре добровольных пожарных Воронежской области не менее 3 лет по состоянию на начало текущего налогового периода (1 января) – за одно транспортное средство, зарегистрированное на данных граждан, с мощностью двигателя до 120 л.с.  Не являются объектом налогообложения автомобили специально оборудованные  для использования инвалидами, а также легковые автомобили с мощностью двигателя до 100 л.с., полученные (приобретенные) через органы социальной защиты населения. </a:t>
            </a:r>
          </a:p>
        </p:txBody>
      </p:sp>
      <p:pic>
        <p:nvPicPr>
          <p:cNvPr id="57346" name="Picture 2" descr="C:\Users\munzakaz4\Desktop\11.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9109" y="1988841"/>
            <a:ext cx="1980237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53361" y="214290"/>
            <a:ext cx="8011438" cy="121444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</a:t>
            </a:r>
          </a:p>
          <a:p>
            <a:pPr lvl="0" algn="ctr" eaLnBrk="0" hangingPunct="0"/>
            <a:r>
              <a:rPr lang="ru-RU" sz="17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 Воронежской области от 27.12.2002 г. № 80-ОЗ «О введении в действие транспортного налога на территории Воронежской области»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30877" y="6292217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36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M:\Проект бюджета на 2021 год\земельный нало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0772" y="1676560"/>
            <a:ext cx="2611871" cy="175487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40443" y="1033278"/>
            <a:ext cx="5991797" cy="30325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земельных участков: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с/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использования, для размещения домов индивид. жил. застройки, ведения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подсобного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хоз-ва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дачного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садоводства и огородничества             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- 0,3%;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учреждений здравоохранения,  реализующих программы государственных гарантий оказания медицинской помощи                                   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0,5%;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дошкольного, общего и дополн.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обр-ния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за исключением учреждений, с одновременным проживанием или нахождением воспитанников в образовательной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орг-ции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науки, соц.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об-ния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физ. культуры и спорта, культуры, искусства </a:t>
            </a:r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-1,0%;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гаражей  для индивидуального а/транспорта                       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- 0,65%;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иным видам разрешенного использования                                                   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- 1,5%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4146" y="4065869"/>
            <a:ext cx="6522559" cy="210926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81" tIns="38591" rIns="77181" bIns="38591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уплаты освобождены полностью:</a:t>
            </a:r>
          </a:p>
          <a:p>
            <a:pPr algn="just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СССР, РФ, Соц.Труда, полные кавалеры ордена Славы, участники и ветераны  ВОВ и др. боевых действий, инвалиды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 и др.объектах, подвергшиеся воздействию радиации, дети-сироты и дети, оставшиеся без попечения родителей, в возрасте до 18 лет, дети  одиноких родителей в возрасте до 18-ти лет, единственный родитель, имеющий на иждивении несовершеннолетнего ребенка,  родители и опекуны, имеющие на иждивении детей-инвалидов, члены семей военнослужащих, погибших (умерших) при  прохождении  военной службы  в мирное время, члены многодетных семей, в которых 3 и более ребенка в возрасте до 18 лет.</a:t>
            </a:r>
          </a:p>
          <a:p>
            <a:pPr algn="ct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уплаты на 50 процентов освобождены пенсионеры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7" y="500045"/>
            <a:ext cx="513843" cy="481343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r>
              <a:rPr lang="ru-RU" sz="25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28662" y="214291"/>
            <a:ext cx="7358114" cy="64294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4ECFB-421F-43E5-9CE8-2A43AE8B988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3202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260650"/>
            <a:ext cx="8712967" cy="86409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Борисоглебского городского округ на 2022-2024 годы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255751"/>
              </p:ext>
            </p:extLst>
          </p:nvPr>
        </p:nvGraphicFramePr>
        <p:xfrm>
          <a:off x="179516" y="1276435"/>
          <a:ext cx="8715438" cy="513804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895128"/>
                <a:gridCol w="1182520"/>
                <a:gridCol w="1182520"/>
                <a:gridCol w="1120282"/>
                <a:gridCol w="1244759"/>
                <a:gridCol w="1090229"/>
              </a:tblGrid>
              <a:tr h="36576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(утв-но)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(оценка)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 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3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 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8394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Доходы, всего (млн. руб.)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863,8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2 571,9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981,8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1 872,2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1 560,8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1364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+ неналоговые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496,0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644,2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556,1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576,4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599,5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5448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РФ </a:t>
                      </a:r>
                      <a:r>
                        <a:rPr lang="ru-RU" sz="1500" i="1" dirty="0" smtClean="0">
                          <a:latin typeface="Times New Roman" pitchFamily="18" charset="0"/>
                          <a:cs typeface="Times New Roman" pitchFamily="18" charset="0"/>
                        </a:rPr>
                        <a:t>(дотации, субсидии, субвенции, иные межбюджетные трансферты)</a:t>
                      </a:r>
                      <a:endParaRPr lang="ru-RU" sz="15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1 362,0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925,7</a:t>
                      </a:r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2 424,4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1 295,2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970,3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878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от юридических и физических лиц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9102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Расходы, всего (млн.</a:t>
                      </a:r>
                      <a:r>
                        <a:rPr lang="ru-RU" sz="15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885,3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2 583,4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3 009,9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1 872,2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1 560,8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(-),</a:t>
                      </a:r>
                    </a:p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5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  <a:endParaRPr lang="ru-RU" sz="15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-21,5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-11,5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-28,1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8028384" y="1340768"/>
            <a:ext cx="792088" cy="216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69663642"/>
              </p:ext>
            </p:extLst>
          </p:nvPr>
        </p:nvGraphicFramePr>
        <p:xfrm>
          <a:off x="3" y="1571612"/>
          <a:ext cx="9144000" cy="503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hape 1"/>
          <p:cNvSpPr/>
          <p:nvPr/>
        </p:nvSpPr>
        <p:spPr>
          <a:xfrm rot="840016">
            <a:off x="2233696" y="1568701"/>
            <a:ext cx="984606" cy="875641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391" tIns="45695" rIns="91391" bIns="4569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Shape 1"/>
          <p:cNvSpPr/>
          <p:nvPr/>
        </p:nvSpPr>
        <p:spPr>
          <a:xfrm rot="5400000">
            <a:off x="4666639" y="1534158"/>
            <a:ext cx="1322885" cy="1800201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391" tIns="45695" rIns="91391" bIns="4569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Shape 1"/>
          <p:cNvSpPr/>
          <p:nvPr/>
        </p:nvSpPr>
        <p:spPr>
          <a:xfrm rot="2129231">
            <a:off x="6615612" y="2556832"/>
            <a:ext cx="1285024" cy="1001703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391" tIns="45695" rIns="91391" bIns="4569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 flipV="1">
            <a:off x="2402070" y="3429000"/>
            <a:ext cx="907528" cy="72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1" y="285728"/>
            <a:ext cx="8644030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изменения доходов местного бюджета </a:t>
            </a:r>
            <a:br>
              <a:rPr lang="ru-RU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2022 – 2024 годах</a:t>
            </a:r>
            <a: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87628" y="2276877"/>
            <a:ext cx="1214446" cy="35719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3894">
              <a:spcBef>
                <a:spcPct val="20000"/>
              </a:spcBef>
            </a:pPr>
            <a:r>
              <a:rPr lang="ru-RU" sz="1900" b="1" dirty="0">
                <a:latin typeface="Times New Roman" pitchFamily="18" charset="0"/>
                <a:cs typeface="Arial" charset="0"/>
              </a:rPr>
              <a:t>2 571,9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149081733"/>
              </p:ext>
            </p:extLst>
          </p:nvPr>
        </p:nvGraphicFramePr>
        <p:xfrm>
          <a:off x="1691680" y="1340773"/>
          <a:ext cx="2448272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582179"/>
              </p:ext>
            </p:extLst>
          </p:nvPr>
        </p:nvGraphicFramePr>
        <p:xfrm>
          <a:off x="251521" y="3399927"/>
          <a:ext cx="8496951" cy="3023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737"/>
                <a:gridCol w="1062120"/>
                <a:gridCol w="1062120"/>
                <a:gridCol w="1062120"/>
                <a:gridCol w="1132927"/>
                <a:gridCol w="1132927"/>
              </a:tblGrid>
              <a:tr h="52149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утв-но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(проект)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(проект)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(проект)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1491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от других бюджетов - всего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1 361 989,9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1 928 675,7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2 424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426,0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1 295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201,0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961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752,0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21491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 </a:t>
                      </a:r>
                    </a:p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175 296,0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175 296,0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202 531,0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144 812,0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144 863,0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8117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628 289,7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1 109 453,1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1 662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621,7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558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141,2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959,0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9847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522 988,1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534 558,3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533 229,5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566 204,0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609 360,5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1342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Иные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35 416,1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109 368,3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26 043,8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26 043,8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27 569,5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0113" y="5475475"/>
            <a:ext cx="500065" cy="272907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7128" y="4543494"/>
            <a:ext cx="500065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5329" y="5010349"/>
            <a:ext cx="500065" cy="28575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33702" y="6020149"/>
            <a:ext cx="500065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267749" y="2924944"/>
            <a:ext cx="214313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u="sng" dirty="0">
                <a:latin typeface="Times New Roman" pitchFamily="18" charset="0"/>
                <a:cs typeface="Times New Roman" pitchFamily="18" charset="0"/>
              </a:rPr>
              <a:t>2021 год (оценка)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264198407"/>
              </p:ext>
            </p:extLst>
          </p:nvPr>
        </p:nvGraphicFramePr>
        <p:xfrm>
          <a:off x="3635897" y="1268764"/>
          <a:ext cx="2160241" cy="15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Прямоугольник 22"/>
          <p:cNvSpPr/>
          <p:nvPr/>
        </p:nvSpPr>
        <p:spPr bwMode="auto">
          <a:xfrm>
            <a:off x="4355976" y="2924946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u="sng" dirty="0">
                <a:latin typeface="Times New Roman" pitchFamily="18" charset="0"/>
                <a:cs typeface="Times New Roman" pitchFamily="18" charset="0"/>
              </a:rPr>
              <a:t>2022 год</a:t>
            </a: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451834431"/>
              </p:ext>
            </p:extLst>
          </p:nvPr>
        </p:nvGraphicFramePr>
        <p:xfrm>
          <a:off x="5220077" y="1124745"/>
          <a:ext cx="3312367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Прямоугольник 24"/>
          <p:cNvSpPr/>
          <p:nvPr/>
        </p:nvSpPr>
        <p:spPr bwMode="auto">
          <a:xfrm>
            <a:off x="6084168" y="2924946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u="sng" dirty="0">
                <a:latin typeface="Times New Roman" pitchFamily="18" charset="0"/>
                <a:cs typeface="Times New Roman" pitchFamily="18" charset="0"/>
              </a:rPr>
              <a:t>2023 год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2838925214"/>
              </p:ext>
            </p:extLst>
          </p:nvPr>
        </p:nvGraphicFramePr>
        <p:xfrm>
          <a:off x="7020271" y="1268764"/>
          <a:ext cx="2304256" cy="15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Прямоугольник 26"/>
          <p:cNvSpPr/>
          <p:nvPr/>
        </p:nvSpPr>
        <p:spPr bwMode="auto">
          <a:xfrm>
            <a:off x="7740352" y="2924946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u="sng" dirty="0">
                <a:latin typeface="Times New Roman" pitchFamily="18" charset="0"/>
                <a:cs typeface="Times New Roman" pitchFamily="18" charset="0"/>
              </a:rPr>
              <a:t>2024 год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571604" y="1357299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797697" y="2375226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785786" y="1285860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2609241" y="2057420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3786182" y="1357299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698785" y="2338120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714876" y="2571745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809049" y="142873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357950" y="1714489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 bwMode="auto">
          <a:xfrm>
            <a:off x="251520" y="188639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Финансовая помощь из вышестоящего бюджета               на 2022-2024 годы </a:t>
            </a:r>
            <a:r>
              <a:rPr lang="ru-RU" sz="16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>
          <a:xfrm>
            <a:off x="7010400" y="6500836"/>
            <a:ext cx="2133600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3830752598"/>
              </p:ext>
            </p:extLst>
          </p:nvPr>
        </p:nvGraphicFramePr>
        <p:xfrm>
          <a:off x="0" y="1268765"/>
          <a:ext cx="2483768" cy="1440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8" name="Прямоугольник 37"/>
          <p:cNvSpPr/>
          <p:nvPr/>
        </p:nvSpPr>
        <p:spPr bwMode="auto">
          <a:xfrm>
            <a:off x="251520" y="2924946"/>
            <a:ext cx="194421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u="sng" dirty="0">
                <a:latin typeface="Times New Roman" pitchFamily="18" charset="0"/>
                <a:cs typeface="Times New Roman" pitchFamily="18" charset="0"/>
              </a:rPr>
              <a:t>2021 год (утв-но)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41254926"/>
              </p:ext>
            </p:extLst>
          </p:nvPr>
        </p:nvGraphicFramePr>
        <p:xfrm>
          <a:off x="4801727" y="1772816"/>
          <a:ext cx="4342277" cy="4951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785791" y="1285861"/>
            <a:ext cx="3096385" cy="504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391" tIns="45695" rIns="91391" bIns="45695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поступлений, 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643570" y="1285865"/>
            <a:ext cx="2880352" cy="5040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391" tIns="45695" rIns="91391" bIns="45695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Поступления, млн. руб.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12176476"/>
              </p:ext>
            </p:extLst>
          </p:nvPr>
        </p:nvGraphicFramePr>
        <p:xfrm>
          <a:off x="0" y="714359"/>
          <a:ext cx="4929222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1" y="142852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 доходов  бюджета</a:t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 на 2022 год</a:t>
            </a:r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7500958" y="3143248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202,5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286644" y="4857759"/>
            <a:ext cx="571504" cy="21431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98,1</a:t>
            </a: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215211" y="4429131"/>
            <a:ext cx="500065" cy="21431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51,6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7429525" y="3571875"/>
            <a:ext cx="500065" cy="21431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96,9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500958" y="5286389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17,7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143768" y="4000504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12,6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7786710" y="2643184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229,7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7108049" y="6143644"/>
            <a:ext cx="571504" cy="21431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10,4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929454" y="3571875"/>
            <a:ext cx="357190" cy="214315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5292080" y="2643184"/>
            <a:ext cx="129614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НДФЛ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5000631" y="3071813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Дотация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5000631" y="3500441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Земельный налог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6929458" y="4000503"/>
            <a:ext cx="45718" cy="21431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5000631" y="3929066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УСН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000631" y="4357694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Арендная плата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6929453" y="4429131"/>
            <a:ext cx="214314" cy="21431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5000631" y="4857760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6929453" y="4857759"/>
            <a:ext cx="214314" cy="2143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6876257" y="2060848"/>
            <a:ext cx="1440160" cy="2880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6929459" y="3143247"/>
            <a:ext cx="500065" cy="2143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860035" y="5286389"/>
            <a:ext cx="180020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 на имущество</a:t>
            </a: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929454" y="5286387"/>
            <a:ext cx="428628" cy="21431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6929453" y="5715016"/>
            <a:ext cx="142877" cy="214315"/>
          </a:xfrm>
          <a:prstGeom prst="rect">
            <a:avLst/>
          </a:prstGeom>
          <a:solidFill>
            <a:srgbClr val="F297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072066" y="5643578"/>
            <a:ext cx="158816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Платные услуги</a:t>
            </a: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179490" y="5715017"/>
            <a:ext cx="607223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40,4</a:t>
            </a: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6929454" y="6143644"/>
            <a:ext cx="71438" cy="21431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4788027" y="6000768"/>
            <a:ext cx="1800200" cy="740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r" defTabSz="913894" eaLnBrk="0" hangingPunct="0">
              <a:lnSpc>
                <a:spcPct val="7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Доходы от продажи материальных и нематериальных активов</a:t>
            </a:r>
          </a:p>
        </p:txBody>
      </p:sp>
      <p:sp>
        <p:nvSpPr>
          <p:cNvPr id="43" name="Номер слайда 42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24936" cy="4392488"/>
          </a:xfrm>
          <a:blipFill dpi="0" rotWithShape="1">
            <a:blip r:embed="rId2" cstate="print">
              <a:alphaModFix amt="4500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 Вас с положениями основного финансового документа - бюджета Борисоглебского городского округа Воронежской области на </a:t>
            </a: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плановый период </a:t>
            </a: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годов. 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служащим, пенсионерам и другим категориям населения, так как бюджет затрагивает интересы каждого жителя Борисоглебского городского округа. Мы постарались в доступной и понятной для граждан форме показать основные параметры бюджета городского округа. Бюджет для граждан нацелен на получение обратной связи от граждан, которым интересны современные проблемы финансов</a:t>
            </a:r>
            <a:r>
              <a:rPr lang="en-US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Борисоглебском городском округе.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85690" y="6107493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                             Борисоглебского городского округа!</a:t>
            </a:r>
          </a:p>
        </p:txBody>
      </p:sp>
    </p:spTree>
    <p:extLst>
      <p:ext uri="{BB962C8B-B14F-4D97-AF65-F5344CB8AC3E}">
        <p14:creationId xmlns:p14="http://schemas.microsoft.com/office/powerpoint/2010/main" val="392321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/>
        </p:nvGraphicFramePr>
        <p:xfrm>
          <a:off x="0" y="1643049"/>
          <a:ext cx="4143340" cy="5214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Прямоугольник 12"/>
          <p:cNvSpPr/>
          <p:nvPr/>
        </p:nvSpPr>
        <p:spPr bwMode="auto">
          <a:xfrm>
            <a:off x="1571604" y="2071678"/>
            <a:ext cx="1857388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285857" y="5429264"/>
            <a:ext cx="2143139" cy="8572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85721" y="142854"/>
            <a:ext cx="8644030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Поступления налоговых и неналоговых доходов в бюджет Борисоглебского городского округа 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2021-2022 годах (тыс. рублей)</a:t>
            </a:r>
            <a: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4651987" y="1500187"/>
            <a:ext cx="3714048" cy="7142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Изменение суммы налоговых и неналоговых доходов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7236296" y="2143118"/>
            <a:ext cx="1500166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143372" y="6000768"/>
            <a:ext cx="1428760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59235500"/>
              </p:ext>
            </p:extLst>
          </p:nvPr>
        </p:nvGraphicFramePr>
        <p:xfrm>
          <a:off x="3347863" y="1857295"/>
          <a:ext cx="5796137" cy="500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34903517"/>
              </p:ext>
            </p:extLst>
          </p:nvPr>
        </p:nvGraphicFramePr>
        <p:xfrm>
          <a:off x="785786" y="1142984"/>
          <a:ext cx="250033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 bwMode="auto">
          <a:xfrm>
            <a:off x="285722" y="1500174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07966990"/>
              </p:ext>
            </p:extLst>
          </p:nvPr>
        </p:nvGraphicFramePr>
        <p:xfrm>
          <a:off x="1214415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652163196"/>
              </p:ext>
            </p:extLst>
          </p:nvPr>
        </p:nvGraphicFramePr>
        <p:xfrm>
          <a:off x="714348" y="3714753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15651154"/>
              </p:ext>
            </p:extLst>
          </p:nvPr>
        </p:nvGraphicFramePr>
        <p:xfrm>
          <a:off x="642909" y="5286389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 bwMode="auto">
          <a:xfrm>
            <a:off x="285722" y="3000375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85722" y="4429133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85722" y="585789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179512" y="1988841"/>
            <a:ext cx="10081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0" y="3429000"/>
            <a:ext cx="13316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4" y="4857760"/>
            <a:ext cx="14287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>
            <a:off x="0" y="6286519"/>
            <a:ext cx="1403648" cy="228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3" y="142853"/>
            <a:ext cx="9144000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налоговых и неналоговых доходов бюджета Борисоглебского городского округа </a:t>
            </a:r>
            <a:r>
              <a:rPr lang="ru-RU" sz="2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(млн. руб.)</a:t>
            </a: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15006"/>
              </p:ext>
            </p:extLst>
          </p:nvPr>
        </p:nvGraphicFramePr>
        <p:xfrm>
          <a:off x="2857494" y="928665"/>
          <a:ext cx="6179006" cy="628507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2578607">
                  <a:extLst>
                    <a:ext uri="{9D8B030D-6E8A-4147-A177-3AD203B41FA5}"/>
                  </a:extLst>
                </a:gridCol>
                <a:gridCol w="864095"/>
                <a:gridCol w="720080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  <a:gridCol w="720080">
                  <a:extLst>
                    <a:ext uri="{9D8B030D-6E8A-4147-A177-3AD203B41FA5}"/>
                  </a:extLst>
                </a:gridCol>
              </a:tblGrid>
              <a:tr h="55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НАИМЕНОВАНИЕ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год               утверждено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оценка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год план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год план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200" b="1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год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23534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</a:t>
                      </a: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</a:t>
                      </a:r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2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 числе: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556,1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576,4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599,5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25469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450,9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473,3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доходы физических лиц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247,8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267,6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15,8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455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УСН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вменённый </a:t>
                      </a: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455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сельхозналог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взимаемый в связи с применением патентной системы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6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имущество физических лиц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 на игорный бизнес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9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125,5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126,2</a:t>
                      </a: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использования </a:t>
                      </a: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муниципального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60,1</a:t>
                      </a: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8953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продажи материальных и нематериальных активов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9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</a:t>
                      </a:r>
                      <a:r>
                        <a:rPr lang="ru-RU" sz="12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оказания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43,8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санкции, </a:t>
                      </a:r>
                      <a:r>
                        <a:rPr lang="ru-RU" sz="12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</a:t>
                      </a:r>
                      <a:r>
                        <a:rPr lang="ru-RU" sz="12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-е </a:t>
                      </a:r>
                      <a:r>
                        <a:rPr lang="ru-RU" sz="12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неналоговые доходы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31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6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Всего </a:t>
                      </a:r>
                      <a:r>
                        <a:rPr lang="ru-RU" sz="1400" b="1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доходов: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501,8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646,2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557,4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577,0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600,1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 bwMode="auto">
          <a:xfrm>
            <a:off x="4840892" y="1716947"/>
            <a:ext cx="357190" cy="108000"/>
          </a:xfrm>
          <a:prstGeom prst="rect">
            <a:avLst/>
          </a:prstGeom>
          <a:solidFill>
            <a:srgbClr val="5B93D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984745" y="4619387"/>
            <a:ext cx="357190" cy="135698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939298" y="6453336"/>
            <a:ext cx="402636" cy="118810"/>
          </a:xfrm>
          <a:prstGeom prst="rect">
            <a:avLst/>
          </a:prstGeom>
          <a:solidFill>
            <a:srgbClr val="F2974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403648" y="5715016"/>
            <a:ext cx="953774" cy="21431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35,0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%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2000233" y="5301208"/>
            <a:ext cx="857256" cy="40297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6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1" y="285728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НДФЛ </a:t>
            </a:r>
          </a:p>
          <a:p>
            <a:pPr lvl="0"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2021-2022 г. г. (тыс. рублей)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54241445"/>
              </p:ext>
            </p:extLst>
          </p:nvPr>
        </p:nvGraphicFramePr>
        <p:xfrm>
          <a:off x="357158" y="1643049"/>
          <a:ext cx="5286412" cy="5214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 bwMode="auto">
          <a:xfrm flipV="1">
            <a:off x="3214678" y="3786190"/>
            <a:ext cx="928694" cy="7143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2857491" y="3714752"/>
            <a:ext cx="1214446" cy="369281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+15 626,0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285984" y="4714884"/>
            <a:ext cx="1000132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214 053,0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29455353"/>
              </p:ext>
            </p:extLst>
          </p:nvPr>
        </p:nvGraphicFramePr>
        <p:xfrm>
          <a:off x="6072198" y="2000240"/>
          <a:ext cx="271464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ро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214687"/>
            <a:ext cx="4981404" cy="3214710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33562295"/>
              </p:ext>
            </p:extLst>
          </p:nvPr>
        </p:nvGraphicFramePr>
        <p:xfrm>
          <a:off x="142848" y="2786058"/>
          <a:ext cx="5357851" cy="407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142844" y="5214949"/>
            <a:ext cx="100009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2021 г.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42976" y="4357694"/>
            <a:ext cx="100009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2022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214549" y="3786190"/>
            <a:ext cx="100009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2023г.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500430" y="3357562"/>
            <a:ext cx="100009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2024 г. </a:t>
            </a:r>
          </a:p>
        </p:txBody>
      </p:sp>
      <p:grpSp>
        <p:nvGrpSpPr>
          <p:cNvPr id="2" name="Группа 12"/>
          <p:cNvGrpSpPr/>
          <p:nvPr/>
        </p:nvGrpSpPr>
        <p:grpSpPr>
          <a:xfrm>
            <a:off x="4031930" y="2435655"/>
            <a:ext cx="1080142" cy="1986690"/>
            <a:chOff x="2765796" y="1784878"/>
            <a:chExt cx="1080142" cy="198669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defTabSz="977358">
                <a:lnSpc>
                  <a:spcPct val="90000"/>
                </a:lnSpc>
                <a:spcAft>
                  <a:spcPct val="35000"/>
                </a:spcAft>
              </a:pPr>
              <a:endParaRPr lang="ru-RU" dirty="0"/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3500430" y="4071942"/>
            <a:ext cx="1080142" cy="1986690"/>
            <a:chOff x="2765796" y="1784878"/>
            <a:chExt cx="1080142" cy="198669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defTabSz="977358">
                <a:lnSpc>
                  <a:spcPct val="90000"/>
                </a:lnSpc>
                <a:spcAft>
                  <a:spcPct val="35000"/>
                </a:spcAft>
              </a:pPr>
              <a:endParaRPr lang="ru-RU" dirty="0"/>
            </a:p>
          </p:txBody>
        </p:sp>
      </p:grpSp>
      <p:sp>
        <p:nvSpPr>
          <p:cNvPr id="19" name="Прямоугольник 18"/>
          <p:cNvSpPr/>
          <p:nvPr/>
        </p:nvSpPr>
        <p:spPr bwMode="auto">
          <a:xfrm>
            <a:off x="3428992" y="4286256"/>
            <a:ext cx="1285884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16 765,2 т. р.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357158" y="214292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акцизов в бюджет Борисоглебского городского округа в 2021-2024 г.г. </a:t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42844" y="5429264"/>
            <a:ext cx="1000099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оценка)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142979" y="4572008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прогноз)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214548" y="4000503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прогноз)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3500432" y="3571876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прогноз)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285861"/>
            <a:ext cx="8501122" cy="1571636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None/>
              <a:defRPr/>
            </a:pPr>
            <a:r>
              <a:rPr lang="ru-RU" sz="1900" b="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</a:t>
            </a:r>
            <a:r>
              <a:rPr lang="ru-RU" sz="19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акцизов на нефтепродукты </a:t>
            </a:r>
            <a:r>
              <a:rPr lang="ru-RU" sz="1900" b="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доходы от иных поступлений в бюджет округа, установленных Положением  о муниципальном дорожном фонде Борисоглебского городского округа формируют Дорожный фонд  БГО </a:t>
            </a:r>
          </a:p>
          <a:p>
            <a:pPr marL="0" indent="0" algn="ctr" eaLnBrk="1" hangingPunct="1">
              <a:spcBef>
                <a:spcPct val="0"/>
              </a:spcBef>
              <a:buNone/>
              <a:defRPr/>
            </a:pPr>
            <a:endParaRPr lang="ru-RU" sz="1900" b="0" kern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spcBef>
                <a:spcPct val="0"/>
              </a:spcBef>
              <a:buNone/>
              <a:defRPr/>
            </a:pPr>
            <a:r>
              <a:rPr lang="ru-RU" sz="1900" b="0" i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(Решение Борисоглебской городской Думы от 25.11.2013 г. № 196)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1473176073"/>
              </p:ext>
            </p:extLst>
          </p:nvPr>
        </p:nvGraphicFramePr>
        <p:xfrm>
          <a:off x="1980977" y="2013127"/>
          <a:ext cx="2197594" cy="4701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251153407"/>
              </p:ext>
            </p:extLst>
          </p:nvPr>
        </p:nvGraphicFramePr>
        <p:xfrm>
          <a:off x="0" y="2001380"/>
          <a:ext cx="2254250" cy="4595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15793233"/>
              </p:ext>
            </p:extLst>
          </p:nvPr>
        </p:nvGraphicFramePr>
        <p:xfrm>
          <a:off x="4156827" y="2029842"/>
          <a:ext cx="1984555" cy="4575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 bwMode="auto">
          <a:xfrm>
            <a:off x="240457" y="2410031"/>
            <a:ext cx="854581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11 700,0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 flipH="1">
            <a:off x="1439652" y="5225411"/>
            <a:ext cx="576064" cy="2977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159822" y="4286268"/>
            <a:ext cx="854581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-11 700,0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85721" y="142854"/>
            <a:ext cx="8501122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налогов на совокупный доход </a:t>
            </a:r>
          </a:p>
          <a:p>
            <a:pPr lvl="0"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2021-2022 г. г. (тыс. рублей)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07508" y="1846662"/>
            <a:ext cx="1835287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ЕНВД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267745" y="1846662"/>
            <a:ext cx="2107612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ПАТЕНТ 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4139954" y="1846662"/>
            <a:ext cx="2035604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УСН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4404594" y="5239710"/>
            <a:ext cx="606419" cy="30366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5292080" y="2278707"/>
            <a:ext cx="849302" cy="2947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12 550,0</a:t>
            </a:r>
          </a:p>
        </p:txBody>
      </p:sp>
      <p:sp>
        <p:nvSpPr>
          <p:cNvPr id="30" name="Прямая со стрелкой 29"/>
          <p:cNvSpPr/>
          <p:nvPr/>
        </p:nvSpPr>
        <p:spPr bwMode="auto">
          <a:xfrm rot="10800000" flipH="1">
            <a:off x="2830487" y="4856262"/>
            <a:ext cx="576064" cy="56849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690191" y="4594042"/>
            <a:ext cx="720080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+70,0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479299" y="4152598"/>
            <a:ext cx="1126260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+12 550,0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07504" y="6072208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(оценка)</a:t>
            </a: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1187624" y="6072208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2022 год</a:t>
            </a:r>
          </a:p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(проект)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125020" y="6079909"/>
            <a:ext cx="1185976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(оценка)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186236" y="6072208"/>
            <a:ext cx="106099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2022 год</a:t>
            </a:r>
          </a:p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(проект)</a:t>
            </a: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267745" y="6079909"/>
            <a:ext cx="1000132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 defTabSz="913894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(оценка)</a:t>
            </a: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7858148" y="6572272"/>
            <a:ext cx="1285852" cy="285728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586398917"/>
              </p:ext>
            </p:extLst>
          </p:nvPr>
        </p:nvGraphicFramePr>
        <p:xfrm>
          <a:off x="6372092" y="1928403"/>
          <a:ext cx="2304471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9" name="Прямоугольник 38"/>
          <p:cNvSpPr/>
          <p:nvPr/>
        </p:nvSpPr>
        <p:spPr bwMode="auto">
          <a:xfrm>
            <a:off x="6444212" y="2325192"/>
            <a:ext cx="854581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37 200,0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524333" y="2852937"/>
            <a:ext cx="854581" cy="2847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30 200,0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7097042" y="4189136"/>
            <a:ext cx="854581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-7 000,0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053575" y="3857853"/>
            <a:ext cx="854581" cy="2847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20 000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3247682" y="3774364"/>
            <a:ext cx="854581" cy="2847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20 070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803767818"/>
              </p:ext>
            </p:extLst>
          </p:nvPr>
        </p:nvGraphicFramePr>
        <p:xfrm>
          <a:off x="357158" y="-142900"/>
          <a:ext cx="5214974" cy="6786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428865" y="3143248"/>
            <a:ext cx="763252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pPr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+200,0</a:t>
            </a:r>
          </a:p>
        </p:txBody>
      </p:sp>
      <p:graphicFrame>
        <p:nvGraphicFramePr>
          <p:cNvPr id="31" name="Схема 30"/>
          <p:cNvGraphicFramePr/>
          <p:nvPr/>
        </p:nvGraphicFramePr>
        <p:xfrm>
          <a:off x="5429256" y="2000240"/>
          <a:ext cx="335755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214285" y="142854"/>
            <a:ext cx="8715436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налога на имущество физических лиц в бюджет Борисоглебского городского округа 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 2021-2022 г.г.  (тыс. рублей)</a:t>
            </a:r>
            <a: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 rot="5400000" flipH="1" flipV="1">
            <a:off x="-1643107" y="3929068"/>
            <a:ext cx="40005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Прямоугольник 13"/>
          <p:cNvSpPr/>
          <p:nvPr/>
        </p:nvSpPr>
        <p:spPr bwMode="auto">
          <a:xfrm>
            <a:off x="1142979" y="5572140"/>
            <a:ext cx="1357322" cy="5714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2021 год (оценка)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143242" y="5572141"/>
            <a:ext cx="135732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2022 год (проект)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6695536"/>
              </p:ext>
            </p:extLst>
          </p:nvPr>
        </p:nvGraphicFramePr>
        <p:xfrm>
          <a:off x="500038" y="1785926"/>
          <a:ext cx="5357851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 bwMode="auto">
          <a:xfrm>
            <a:off x="857227" y="1643049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2021 год (оценка) – 95 700,0 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28596" y="3286124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Другие доходы  85,2 %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000495" y="2714620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Земельный налог 14,8 %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49043282"/>
              </p:ext>
            </p:extLst>
          </p:nvPr>
        </p:nvGraphicFramePr>
        <p:xfrm>
          <a:off x="285720" y="4572008"/>
          <a:ext cx="5857916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8596" y="6000768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Другие доходы  82,6 %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934" y="5357826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Земельный налог  17,4 %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076699058"/>
              </p:ext>
            </p:extLst>
          </p:nvPr>
        </p:nvGraphicFramePr>
        <p:xfrm>
          <a:off x="6143637" y="2000240"/>
          <a:ext cx="2714644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642911" y="214293"/>
            <a:ext cx="7858180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земельного  налога в бюджет </a:t>
            </a: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85786" y="4143380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2022 год (проект) – 96 900,0 тыс. руб.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90311911"/>
              </p:ext>
            </p:extLst>
          </p:nvPr>
        </p:nvGraphicFramePr>
        <p:xfrm>
          <a:off x="310944" y="2321713"/>
          <a:ext cx="426244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95995168"/>
              </p:ext>
            </p:extLst>
          </p:nvPr>
        </p:nvGraphicFramePr>
        <p:xfrm>
          <a:off x="571473" y="4929198"/>
          <a:ext cx="757242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3000364" y="2071678"/>
            <a:ext cx="207170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Доходы от исп-ния муницип. имущества 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42844" y="4214818"/>
            <a:ext cx="142872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834775296"/>
              </p:ext>
            </p:extLst>
          </p:nvPr>
        </p:nvGraphicFramePr>
        <p:xfrm>
          <a:off x="4619120" y="2399493"/>
          <a:ext cx="4286280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14810" y="4143380"/>
            <a:ext cx="150019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072298" y="2000240"/>
            <a:ext cx="2071702" cy="7143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Доходы от исп-ния муницип. имущества 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571604" y="1571615"/>
            <a:ext cx="1500198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2021 год (оценка)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796136" y="1707337"/>
            <a:ext cx="1500198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2022 год (проект)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1" y="214293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9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поступления в бюджет Борисоглебского городского округа доходов от использования муниципального имущества</a:t>
            </a:r>
          </a:p>
          <a:p>
            <a:pPr lvl="0" algn="ctr" eaLnBrk="0" hangingPunct="0"/>
            <a:endParaRPr lang="ru-RU" sz="29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9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3" y="274641"/>
            <a:ext cx="8229600" cy="128215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r>
              <a:rPr lang="ru-RU" sz="29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прочих доходов в бюджет </a:t>
            </a:r>
          </a:p>
          <a:p>
            <a:pPr algn="ctr" eaLnBrk="0" hangingPunct="0"/>
            <a:r>
              <a:rPr lang="ru-RU" sz="29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9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0128818"/>
              </p:ext>
            </p:extLst>
          </p:nvPr>
        </p:nvGraphicFramePr>
        <p:xfrm>
          <a:off x="251520" y="1628802"/>
          <a:ext cx="4392488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160475"/>
              </p:ext>
            </p:extLst>
          </p:nvPr>
        </p:nvGraphicFramePr>
        <p:xfrm>
          <a:off x="4355976" y="1772816"/>
          <a:ext cx="4320480" cy="5085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556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112731026"/>
              </p:ext>
            </p:extLst>
          </p:nvPr>
        </p:nvGraphicFramePr>
        <p:xfrm>
          <a:off x="3500432" y="928672"/>
          <a:ext cx="5214974" cy="4432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6286520"/>
            <a:ext cx="914399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 стрелкой 11"/>
          <p:cNvCxnSpPr/>
          <p:nvPr/>
        </p:nvCxnSpPr>
        <p:spPr bwMode="auto">
          <a:xfrm flipV="1">
            <a:off x="5580112" y="3789040"/>
            <a:ext cx="1080120" cy="5040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graphicFrame>
        <p:nvGraphicFramePr>
          <p:cNvPr id="14" name="Схема 13"/>
          <p:cNvGraphicFramePr/>
          <p:nvPr/>
        </p:nvGraphicFramePr>
        <p:xfrm>
          <a:off x="500034" y="1643050"/>
          <a:ext cx="226215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4" y="142854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бюджета Борисоглебского городского округа в 2021-2022 г.г. (тыс. рублей)</a:t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29058" y="2420893"/>
            <a:ext cx="2071702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1 885 266,7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000496" y="5000636"/>
            <a:ext cx="1723632" cy="44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2021 год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(утверждено)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86512" y="5000636"/>
            <a:ext cx="1571636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2022 год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(проект)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215073" y="1124749"/>
            <a:ext cx="1957326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009 864,0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292081" y="3429000"/>
            <a:ext cx="1656184" cy="10081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+1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124 597,3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592933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24936" cy="4392488"/>
          </a:xfrm>
          <a:blipFill dpi="0" rotWithShape="1">
            <a:blip r:embed="rId2" cstate="print">
              <a:alphaModFix amt="4500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342804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Принцип  прозрачности (открытости)  бюджетной системы российской федерации означает:</a:t>
            </a:r>
          </a:p>
          <a:p>
            <a:pPr marL="696971" indent="-354167">
              <a:buFont typeface="Wingdings" pitchFamily="2" charset="2"/>
              <a:buChar char="v"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Обязательное опубликование в средствах массовой информации утвержденных бюджетов и отчетов об их исполнении.</a:t>
            </a:r>
          </a:p>
          <a:p>
            <a:pPr marL="696971" indent="-354167">
              <a:buFont typeface="Wingdings" pitchFamily="2" charset="2"/>
              <a:buChar char="v"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«Интернет».</a:t>
            </a:r>
          </a:p>
          <a:p>
            <a:pPr marL="696971" indent="-354167">
              <a:buFont typeface="Wingdings" pitchFamily="2" charset="2"/>
              <a:buChar char="v"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Стабильность и 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года.</a:t>
            </a:r>
          </a:p>
          <a:p>
            <a:pPr indent="0">
              <a:buNone/>
            </a:pP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 прозрачности  бюджетной системы Российской Федерации</a:t>
            </a:r>
            <a:endParaRPr lang="ru-RU" sz="3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0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s://www.lunaria.org/wp-content/uploads/2017/05/bookkeep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290" y="4783271"/>
            <a:ext cx="785850" cy="720080"/>
          </a:xfrm>
          <a:prstGeom prst="rect">
            <a:avLst/>
          </a:prstGeom>
          <a:noFill/>
        </p:spPr>
      </p:pic>
      <p:pic>
        <p:nvPicPr>
          <p:cNvPr id="28" name="Picture 14" descr="https://s.pfst.net/2016.02/29944867567dd782fa29b2c5794fb4a286666fef61b_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6433" y="2848147"/>
            <a:ext cx="864095" cy="720079"/>
          </a:xfrm>
          <a:prstGeom prst="rect">
            <a:avLst/>
          </a:prstGeom>
          <a:noFill/>
          <a:effectLst/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79245336"/>
              </p:ext>
            </p:extLst>
          </p:nvPr>
        </p:nvGraphicFramePr>
        <p:xfrm>
          <a:off x="283441" y="799897"/>
          <a:ext cx="8001055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7" y="1484789"/>
            <a:ext cx="857256" cy="79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соц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5862" y="1340772"/>
            <a:ext cx="763793" cy="720080"/>
          </a:xfrm>
          <a:prstGeom prst="rect">
            <a:avLst/>
          </a:prstGeom>
          <a:effectLst/>
        </p:spPr>
      </p:pic>
      <p:pic>
        <p:nvPicPr>
          <p:cNvPr id="18" name="Рисунок 17" descr="жкх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5774" y="3933057"/>
            <a:ext cx="928726" cy="936103"/>
          </a:xfrm>
          <a:prstGeom prst="rect">
            <a:avLst/>
          </a:prstGeom>
          <a:effectLst/>
        </p:spPr>
      </p:pic>
      <p:sp>
        <p:nvSpPr>
          <p:cNvPr id="7" name="Прямоугольник 6"/>
          <p:cNvSpPr/>
          <p:nvPr/>
        </p:nvSpPr>
        <p:spPr bwMode="auto">
          <a:xfrm>
            <a:off x="6300193" y="1196753"/>
            <a:ext cx="1656186" cy="936103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5981" tIns="35981" rIns="91391" bIns="45695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3894" eaLnBrk="0" hangingPunct="0"/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</a:t>
            </a:r>
          </a:p>
          <a:p>
            <a:pPr algn="ctr" defTabSz="913894" eaLnBrk="0" hangingPunct="0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85 030,8 </a:t>
            </a:r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руб.,  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7,8%</a:t>
            </a:r>
            <a:endPara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414893" y="3609021"/>
            <a:ext cx="1800200" cy="86409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5981" tIns="35981" rIns="91391" bIns="45695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3894" eaLnBrk="0" hangingPunct="0"/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Оплата коммунальных услуг 92 409,1 тыс. руб.</a:t>
            </a:r>
          </a:p>
          <a:p>
            <a:pPr algn="ctr" defTabSz="913894" eaLnBrk="0" hangingPunct="0"/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8,4  </a:t>
            </a:r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 flipH="1" flipV="1">
            <a:off x="6336199" y="3626502"/>
            <a:ext cx="360040" cy="2160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Прямая со стрелкой 11"/>
          <p:cNvCxnSpPr/>
          <p:nvPr/>
        </p:nvCxnSpPr>
        <p:spPr bwMode="auto">
          <a:xfrm flipV="1">
            <a:off x="2915816" y="4908183"/>
            <a:ext cx="1008112" cy="1184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Прямоугольник 14"/>
          <p:cNvSpPr/>
          <p:nvPr/>
        </p:nvSpPr>
        <p:spPr bwMode="auto">
          <a:xfrm>
            <a:off x="1187624" y="1628802"/>
            <a:ext cx="1642472" cy="92869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913894" eaLnBrk="0" hangingPunct="0"/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Расходы на капвложения и приобретение основных средств</a:t>
            </a:r>
          </a:p>
        </p:txBody>
      </p:sp>
      <p:sp>
        <p:nvSpPr>
          <p:cNvPr id="3084" name="AutoShape 12" descr="https://s.pfst.net/2016.02/29944867567dd782fa29b2c5794fb4a286666fef61b_b.jp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395537" y="188641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                     Борисоглебского городского округа на 2022 </a:t>
            </a:r>
            <a:r>
              <a:rPr lang="ru-RU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9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 bwMode="auto">
          <a:xfrm flipH="1">
            <a:off x="5810233" y="1484786"/>
            <a:ext cx="504054" cy="1440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Прямоугольник 36"/>
          <p:cNvSpPr/>
          <p:nvPr/>
        </p:nvSpPr>
        <p:spPr bwMode="auto">
          <a:xfrm>
            <a:off x="4803417" y="5369245"/>
            <a:ext cx="3425603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1 093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519,2 тыс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4513766" y="5713480"/>
            <a:ext cx="3214710" cy="3600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630 379,5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6062260" y="6073520"/>
            <a:ext cx="2596466" cy="5486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- 1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285 965,3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4357690" y="6500836"/>
            <a:ext cx="2428893" cy="3571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5011200" y="2018679"/>
            <a:ext cx="1008112" cy="5760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36,3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4283969" y="1700812"/>
            <a:ext cx="936105" cy="5760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2627784" y="2378721"/>
            <a:ext cx="922994" cy="43204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42,7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3995936" y="4506288"/>
            <a:ext cx="1259053" cy="40189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20,9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8316418" y="6381750"/>
            <a:ext cx="72008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1266227" y="4483091"/>
            <a:ext cx="1800200" cy="86409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5981" tIns="35981" rIns="91391" bIns="45695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ru-RU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Первоочередные расходы</a:t>
            </a:r>
          </a:p>
          <a:p>
            <a:pPr algn="ctr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630 379,5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07966990"/>
              </p:ext>
            </p:extLst>
          </p:nvPr>
        </p:nvGraphicFramePr>
        <p:xfrm>
          <a:off x="1214415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0" y="188640"/>
            <a:ext cx="9144003" cy="96191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Затраты на содержание социально культурной </a:t>
            </a:r>
            <a:r>
              <a:rPr lang="ru-RU" sz="29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сферы</a:t>
            </a: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236403"/>
              </p:ext>
            </p:extLst>
          </p:nvPr>
        </p:nvGraphicFramePr>
        <p:xfrm>
          <a:off x="321443" y="1556792"/>
          <a:ext cx="8501119" cy="46331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3429023">
                  <a:extLst>
                    <a:ext uri="{9D8B030D-6E8A-4147-A177-3AD203B41FA5}"/>
                  </a:extLst>
                </a:gridCol>
                <a:gridCol w="1357322"/>
                <a:gridCol w="1143007">
                  <a:extLst>
                    <a:ext uri="{9D8B030D-6E8A-4147-A177-3AD203B41FA5}"/>
                  </a:extLst>
                </a:gridCol>
                <a:gridCol w="1143007">
                  <a:extLst>
                    <a:ext uri="{9D8B030D-6E8A-4147-A177-3AD203B41FA5}"/>
                  </a:extLst>
                </a:gridCol>
                <a:gridCol w="1428760">
                  <a:extLst>
                    <a:ext uri="{9D8B030D-6E8A-4147-A177-3AD203B41FA5}"/>
                  </a:extLst>
                </a:gridCol>
              </a:tblGrid>
              <a:tr h="38014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Утвержденный бюджет на 2021г.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решением БГД от 24.12.2020г.№ 387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 на 2022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Затраты на содержание социально культурной сферы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662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отклонения (+;-)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950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1 885 266,7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3 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009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864,0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+1 </a:t>
                      </a:r>
                      <a:r>
                        <a:rPr lang="ru-RU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597,3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6656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104 573,5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102 607,0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- 1 966,5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262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оборона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55,0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+5,0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1901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22 539,7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46 318,0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+23 778,3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374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97 042,5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59 677,0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r>
                        <a:rPr lang="ru-RU" sz="14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365</a:t>
                      </a: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1901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144 581,2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388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421,9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+243 840,7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9262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760,0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915,0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+155,0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521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1 266 420,6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598 896,4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+332 </a:t>
                      </a: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475,8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 rowSpan="4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500" b="0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2 411 865,1 или 80,1%</a:t>
                      </a:r>
                      <a:endParaRPr lang="ru-RU" sz="1500" b="0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/>
                </a:extLst>
              </a:tr>
              <a:tr h="29262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Культура, кинематография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122 047,2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115 504,8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-6 542,4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43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90 588,8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615,8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i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4 973,0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055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36 658,2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611 848,1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+575</a:t>
                      </a:r>
                      <a:r>
                        <a:rPr lang="ru-RU" sz="1400" i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189,9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17103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399" marR="5939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6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05731" y="115055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руб.)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57489" y="1071549"/>
          <a:ext cx="7286676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2571748"/>
          <a:ext cx="4000496" cy="2103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524" y="2643184"/>
            <a:ext cx="870652" cy="830946"/>
          </a:xfrm>
          <a:prstGeom prst="rect">
            <a:avLst/>
          </a:prstGeom>
          <a:noFill/>
        </p:spPr>
        <p:txBody>
          <a:bodyPr wrap="none" lIns="91391" tIns="45695" rIns="91391" bIns="45695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000233" y="3214687"/>
            <a:ext cx="185738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009 864,0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57158" y="142853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Реализация </a:t>
            </a:r>
            <a:b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«Программного бюджета» в 2022 году</a:t>
            </a: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00895" y="6429395"/>
            <a:ext cx="1919318" cy="214315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 bwMode="auto">
          <a:xfrm>
            <a:off x="179516" y="1857364"/>
            <a:ext cx="8856984" cy="4572032"/>
          </a:xfrm>
          <a:prstGeom prst="rect">
            <a:avLst/>
          </a:prstGeom>
          <a:solidFill>
            <a:schemeClr val="bg1">
              <a:alpha val="4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9708322"/>
              </p:ext>
            </p:extLst>
          </p:nvPr>
        </p:nvGraphicFramePr>
        <p:xfrm>
          <a:off x="4786317" y="1397005"/>
          <a:ext cx="4357686" cy="5460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4500564" y="5929332"/>
            <a:ext cx="642942" cy="56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l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0,1%</a:t>
            </a:r>
            <a:r>
              <a:rPr lang="ru-RU" sz="1400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9128" y="2000244"/>
            <a:ext cx="766458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47,6 %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2357430"/>
            <a:ext cx="648072" cy="338504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4,7%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714623"/>
            <a:ext cx="715161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12,9%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3140970"/>
            <a:ext cx="663964" cy="338504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3,6 %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00564" y="3501009"/>
            <a:ext cx="612668" cy="338504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1,6%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51860" y="3847099"/>
            <a:ext cx="612569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0,8%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38238" y="4161240"/>
            <a:ext cx="612569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0,7%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4357695"/>
            <a:ext cx="642926" cy="479568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0,4%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00564" y="4929203"/>
            <a:ext cx="612668" cy="275075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0,3%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500564" y="5214951"/>
            <a:ext cx="612569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0,5%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5572142"/>
            <a:ext cx="715161" cy="338504"/>
          </a:xfrm>
          <a:prstGeom prst="rect">
            <a:avLst/>
          </a:prstGeom>
        </p:spPr>
        <p:txBody>
          <a:bodyPr wrap="none" lIns="91391" tIns="45695" rIns="91391" bIns="45695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18,8%</a:t>
            </a:r>
          </a:p>
        </p:txBody>
      </p:sp>
      <p:sp>
        <p:nvSpPr>
          <p:cNvPr id="19" name="Прямоугольник 8"/>
          <p:cNvSpPr>
            <a:spLocks noChangeArrowheads="1"/>
          </p:cNvSpPr>
          <p:nvPr/>
        </p:nvSpPr>
        <p:spPr bwMode="auto">
          <a:xfrm>
            <a:off x="-3143299" y="1428738"/>
            <a:ext cx="3643313" cy="194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4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Calibri" pitchFamily="34" charset="0"/>
            </a:endParaRPr>
          </a:p>
          <a:p>
            <a:pPr algn="r">
              <a:lnSpc>
                <a:spcPct val="194000"/>
              </a:lnSpc>
            </a:pPr>
            <a:endParaRPr lang="ru-RU" sz="1400" dirty="0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6" y="1857364"/>
            <a:ext cx="4352686" cy="516784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ct val="194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МП «Развитие образования»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79514" y="2276872"/>
            <a:ext cx="4410907" cy="421215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МП «Развитие культуры и туризма»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2636912"/>
            <a:ext cx="4535364" cy="529777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3. МП «Обеспечение доступным комфортным жильем и создание эффективной системы жизнеобеспечения»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3068960"/>
            <a:ext cx="4392488" cy="529777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4. МП «Муниципальное управление и гражданское общество»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4509121"/>
            <a:ext cx="4463926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8.  МП «Управление муниципальными финансами»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3861052"/>
            <a:ext cx="4429156" cy="451355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6. МП «Социальная поддержка отдельных категорий граждан»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3573018"/>
            <a:ext cx="4463926" cy="271819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МП «Развитие транспортной системы»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4221092"/>
            <a:ext cx="4643438" cy="358710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7. МП «Безопасность городского округа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>
              <a:lnSpc>
                <a:spcPts val="1038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229204"/>
            <a:ext cx="4643438" cy="490301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10. МП «Развитие сельского хозяйства, производства пищевых продуктов и инфраструктуры агропродовольственного рынка»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4869164"/>
            <a:ext cx="4535364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9. МП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развитие энергетики»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5572140"/>
            <a:ext cx="4429124" cy="31265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11. МП «Развитие физической культуры и спорта»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42844" y="5857892"/>
            <a:ext cx="4429124" cy="529777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12. МП «Экономическое развитие и инновационная 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экономика»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 bwMode="auto">
          <a:xfrm>
            <a:off x="285721" y="214293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расходов бюджета Борисоглебского городского округа  в рамках муниципальных программ в 2022 году  </a:t>
            </a:r>
            <a:r>
              <a:rPr lang="ru-RU" sz="2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(тыс.рублей)</a:t>
            </a:r>
            <a:endParaRPr lang="ru-RU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 rot="5400000" flipH="1" flipV="1">
            <a:off x="2965439" y="4178307"/>
            <a:ext cx="435771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Прямоугольник 32"/>
          <p:cNvSpPr/>
          <p:nvPr/>
        </p:nvSpPr>
        <p:spPr bwMode="auto">
          <a:xfrm>
            <a:off x="5446658" y="5981003"/>
            <a:ext cx="864095" cy="27699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3 076,0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436096" y="4179104"/>
            <a:ext cx="1008112" cy="30283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22  853,0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410430" y="5258083"/>
            <a:ext cx="1008112" cy="25229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15 607,0</a:t>
            </a:r>
          </a:p>
          <a:p>
            <a:pPr lvl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6012163" y="2755646"/>
            <a:ext cx="1000132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422 679,2</a:t>
            </a:r>
            <a:endParaRPr lang="ru-RU" dirty="0"/>
          </a:p>
          <a:p>
            <a:pPr lvl="0"/>
            <a:endParaRPr lang="ru-RU" sz="1600" dirty="0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410430" y="4536715"/>
            <a:ext cx="1008112" cy="36003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14 376,5</a:t>
            </a:r>
            <a:endParaRPr lang="ru-RU" dirty="0"/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>
          <a:xfrm>
            <a:off x="6715142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www.impactteachers.com/wp-content/uploads/2017/11/Books.jp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876096153"/>
              </p:ext>
            </p:extLst>
          </p:nvPr>
        </p:nvGraphicFramePr>
        <p:xfrm>
          <a:off x="142844" y="1285861"/>
          <a:ext cx="878687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Стрелка вправо 13"/>
          <p:cNvSpPr/>
          <p:nvPr/>
        </p:nvSpPr>
        <p:spPr bwMode="auto">
          <a:xfrm>
            <a:off x="3143244" y="2786059"/>
            <a:ext cx="2428893" cy="1357321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 dirty="0"/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6" y="3071814"/>
            <a:ext cx="2428893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329 876,8 тыс. руб.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1" y="357166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образования»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14282" y="1257832"/>
            <a:ext cx="7022014" cy="513873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 для обеспечения деятельности образовательных учреждений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 организацию  питания  детей в дошкольных и общеобразовательных  учреждениях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инвестиции в системе образования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региональный проект «Жилье»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дошкольных общеобразовательных учреждениях</a:t>
            </a:r>
            <a:endParaRPr lang="ru-RU" sz="1700" dirty="0"/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общеобразовательных учреждениях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дополнительного образования и воспитания  детей и молодежи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рганизация отдыха и оздоровления детей </a:t>
            </a:r>
            <a:endParaRPr lang="ru-RU" sz="1700" dirty="0"/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/>
              <a:t>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мероприятия в области молодежной политики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1" y="214293"/>
            <a:ext cx="8572560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образования»</a:t>
            </a: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3" y="6286520"/>
            <a:ext cx="642942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4" y="6240592"/>
            <a:ext cx="785818" cy="61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3" y="6215082"/>
            <a:ext cx="935183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5" y="6280786"/>
            <a:ext cx="1000132" cy="577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6215088"/>
            <a:ext cx="876732" cy="64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4" y="6281752"/>
            <a:ext cx="785818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6240591"/>
            <a:ext cx="785818" cy="61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6253564"/>
            <a:ext cx="714380" cy="60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200" y="6286520"/>
            <a:ext cx="727338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7286644" y="1480429"/>
            <a:ext cx="1428760" cy="29236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71960" tIns="0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20 945,9  т. р.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86644" y="1988841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69 167,5  т. р.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68025" y="2508262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27 978,4 т. р.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256625" y="4196184"/>
            <a:ext cx="1500198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481 663,7 т. р.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282030" y="4866701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100 143,9 т. р.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286644" y="5339192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13 599,9 т. р.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98044" y="5767820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1 806,2 т. р.</a:t>
            </a:r>
            <a:endParaRPr lang="ru-RU" sz="1600" dirty="0"/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5" y="6215082"/>
            <a:ext cx="72736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2462" y="6215082"/>
            <a:ext cx="83127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6858016" y="6072207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56625" y="3624682"/>
            <a:ext cx="14401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276 774,0 т. р.</a:t>
            </a:r>
            <a:endParaRPr lang="ru-RU" sz="1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270933" y="2899685"/>
            <a:ext cx="1428760" cy="3385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1600" b="1" dirty="0">
                <a:latin typeface="Times New Roman"/>
                <a:ea typeface="Times New Roman"/>
              </a:rPr>
              <a:t>565 836,0 т. р.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330533244"/>
              </p:ext>
            </p:extLst>
          </p:nvPr>
        </p:nvGraphicFramePr>
        <p:xfrm>
          <a:off x="3" y="1643051"/>
          <a:ext cx="9286908" cy="450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143240" y="2714620"/>
            <a:ext cx="2571768" cy="1357321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3071802" y="3000376"/>
            <a:ext cx="2571768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Снижение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 4 586,0 тыс. руб.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7158" y="285728"/>
            <a:ext cx="8501122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«Социальная поддержка отдельных категорий граждан»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5572132" y="1785931"/>
            <a:ext cx="3214710" cy="2143139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721" y="1806323"/>
            <a:ext cx="5286412" cy="209281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мероприятие  «Осуществление отдельных государственных полномочий в сфере опеки и попечительства»</a:t>
            </a:r>
          </a:p>
          <a:p>
            <a:pPr>
              <a:spcAft>
                <a:spcPts val="6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мероприятие «Социальная поддержка отдельных категорий граждан»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072198" y="2071679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14 328,9 тыс.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072198" y="3286125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12 060,0 тыс. руб.</a:t>
            </a:r>
          </a:p>
        </p:txBody>
      </p:sp>
      <p:pic>
        <p:nvPicPr>
          <p:cNvPr id="44040" name="Picture 8" descr="https://hyser.com.ua/wp-content/uploads/2016/08/pensionery-1146x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89" y="4251975"/>
            <a:ext cx="2265742" cy="146304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44050" name="AutoShape 18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2" name="AutoShape 20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Рисунок 20" descr="де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6" y="4643446"/>
            <a:ext cx="2285985" cy="1464308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44044" name="Picture 12" descr="http://www.stihi.ru/pics/2018/02/12/7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5" y="5072075"/>
            <a:ext cx="2428893" cy="147601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85721" y="214290"/>
            <a:ext cx="8501122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«Социальная поддержка отдельных категорий граждан»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577840568"/>
              </p:ext>
            </p:extLst>
          </p:nvPr>
        </p:nvGraphicFramePr>
        <p:xfrm>
          <a:off x="285723" y="1785926"/>
          <a:ext cx="8643997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80" y="2928935"/>
            <a:ext cx="2500330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143244" y="3286129"/>
            <a:ext cx="2428893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245 352,9 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285731"/>
            <a:ext cx="8643997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«Обеспечение доступным и комфортным жильем и создание эффективной системы жизнеобеспечения населения»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6215074" y="2071677"/>
            <a:ext cx="2533390" cy="351756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1956290"/>
            <a:ext cx="6072230" cy="383175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жильём молодых семей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ремонт и переселение из аварийного жилья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коммунального хозяйства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благоустройства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национальный проект «Жилье и городская среда»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региональный проект «Жилье»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экологической безопасности  качества окружающей среды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228183" y="2708919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20 100,0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28183" y="3068960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8 170,2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228183" y="3429000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69 082,5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228183" y="3789040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60 600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,1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pic>
        <p:nvPicPr>
          <p:cNvPr id="10" name="Рисунок 9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285721" y="5715016"/>
            <a:ext cx="4500562" cy="1142984"/>
          </a:xfrm>
          <a:prstGeom prst="rect">
            <a:avLst/>
          </a:prstGeom>
        </p:spPr>
      </p:pic>
      <p:pic>
        <p:nvPicPr>
          <p:cNvPr id="11" name="Рисунок 10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4714876" y="5786457"/>
            <a:ext cx="4214842" cy="107154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1" y="214292"/>
            <a:ext cx="8501122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«Обеспечение доступным и комфортным жильем и создание эффективной системы жизнеобеспечения населения»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28183" y="2348881"/>
            <a:ext cx="2160241" cy="28062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57 607,2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6143645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228183" y="4581128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915,0 тыс. 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28183" y="4149080"/>
            <a:ext cx="2160241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206 204,2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7847727" cy="1328733"/>
          </a:xfrm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indent="342804">
              <a:buNone/>
            </a:pPr>
            <a:r>
              <a:rPr lang="ru-RU" sz="1700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7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7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Местный бюджет -это план доходов и расходов городского округа</a:t>
            </a:r>
            <a:r>
              <a:rPr lang="ru-RU" sz="17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30877" y="6199855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pPr algn="l">
                <a:defRPr/>
              </a:pPr>
              <a:t>4</a:t>
            </a:fld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4643446"/>
            <a:ext cx="2571768" cy="74690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случае превышения расходов над доходами образуется </a:t>
            </a:r>
            <a:r>
              <a:rPr lang="ru-RU" sz="1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дефицит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10" y="4643446"/>
            <a:ext cx="2643206" cy="74690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случае превышения доходов над расходами образуется </a:t>
            </a:r>
            <a:r>
              <a:rPr lang="ru-RU" sz="1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5276236"/>
            <a:ext cx="7143800" cy="1042982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57157" y="2000243"/>
          <a:ext cx="4214842" cy="3603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5214943" y="2214556"/>
          <a:ext cx="3571900" cy="3246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357290" y="3643316"/>
            <a:ext cx="940850" cy="27697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72200" y="3643316"/>
            <a:ext cx="940850" cy="27697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РАСХОДЫ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7423" y="3786191"/>
            <a:ext cx="870383" cy="27697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ДОХОДЫ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18" y="3857629"/>
            <a:ext cx="870383" cy="276975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ДОХОДЫ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0" y="285730"/>
            <a:ext cx="857259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</p:spTree>
    <p:extLst>
      <p:ext uri="{BB962C8B-B14F-4D97-AF65-F5344CB8AC3E}">
        <p14:creationId xmlns:p14="http://schemas.microsoft.com/office/powerpoint/2010/main" val="316755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1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«Безопасность городского округа»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75534897"/>
              </p:ext>
            </p:extLst>
          </p:nvPr>
        </p:nvGraphicFramePr>
        <p:xfrm>
          <a:off x="285723" y="1714487"/>
          <a:ext cx="8643997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143244" y="2857496"/>
            <a:ext cx="2428893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071806" y="3214690"/>
            <a:ext cx="2428893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313,3 тыс. руб.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721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         МП «Безопасность городского округа»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5643580"/>
            <a:ext cx="3857619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1" y="5643580"/>
            <a:ext cx="3929090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5" y="5643580"/>
            <a:ext cx="142872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2143147"/>
            <a:ext cx="6072230" cy="2585256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безопасности городского округа в чрезвычайных ситуациях и обеспечение пожарной безопасности граждан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профилактика преступлений и правонарушений на территории Борисоглебского городского округа</a:t>
            </a:r>
          </a:p>
          <a:p>
            <a:pPr>
              <a:spcAft>
                <a:spcPts val="600"/>
              </a:spcAft>
              <a:buClr>
                <a:schemeClr val="tx2"/>
              </a:buClr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90" y="2143121"/>
            <a:ext cx="2286016" cy="2571769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3" y="2500307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22 311,1 тыс.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357953" y="3786193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541,9  тыс. руб.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65190304"/>
              </p:ext>
            </p:extLst>
          </p:nvPr>
        </p:nvGraphicFramePr>
        <p:xfrm>
          <a:off x="214285" y="1500177"/>
          <a:ext cx="871543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право 7"/>
          <p:cNvSpPr/>
          <p:nvPr/>
        </p:nvSpPr>
        <p:spPr bwMode="auto">
          <a:xfrm>
            <a:off x="3357554" y="2857497"/>
            <a:ext cx="2286016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14679" y="3071814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Снижение 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4 451,4 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85721" y="357166"/>
            <a:ext cx="8501122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культуры и туризма»</a:t>
            </a: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1366078"/>
            <a:ext cx="6215106" cy="369325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дополнительного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мероприятий в области культуры</a:t>
            </a: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реализация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мероприятий по развитию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туризма</a:t>
            </a:r>
          </a:p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строительство и оснащение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организаций сферы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«Культурная среда»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2" y="5286389"/>
            <a:ext cx="1557203" cy="100120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0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500705"/>
            <a:ext cx="1571636" cy="9899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5786454"/>
            <a:ext cx="1428760" cy="88795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1" y="214290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культуры и туризма»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500827" y="1643051"/>
            <a:ext cx="2286016" cy="315410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357954" y="1772816"/>
            <a:ext cx="2143139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94 403,3 тыс.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357954" y="2348880"/>
            <a:ext cx="2143139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39 325,9 тыс. 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357954" y="3000372"/>
            <a:ext cx="2143139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508,0 тыс. руб.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357954" y="3571876"/>
            <a:ext cx="2143139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195,0 тыс. руб.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357950" y="4071943"/>
            <a:ext cx="2161380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18 917,7 тыс. 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357950" y="4643446"/>
            <a:ext cx="2161380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332,8 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572941646"/>
              </p:ext>
            </p:extLst>
          </p:nvPr>
        </p:nvGraphicFramePr>
        <p:xfrm>
          <a:off x="214282" y="1643049"/>
          <a:ext cx="878687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214679" y="2786057"/>
            <a:ext cx="2357454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6" y="3000376"/>
            <a:ext cx="2428893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575 750,0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428604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85722" y="1714520"/>
            <a:ext cx="6143668" cy="273914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субсидия на развитие детско-юношеского спорта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массовой физической культуры и спорта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 и реконструкция физкультурно-спортивных сооружений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«Спорт – норма жизни»</a:t>
            </a:r>
          </a:p>
        </p:txBody>
      </p:sp>
      <p:pic>
        <p:nvPicPr>
          <p:cNvPr id="6" name="Picture 8" descr="http://skbsk.16mb.com/style/images/Kompleks/larg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572008"/>
            <a:ext cx="2357454" cy="15082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7" name="Picture 10" descr="http://saysport.info/photos/thumbnails/organisation_16115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786327"/>
            <a:ext cx="2286016" cy="14863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5214955"/>
            <a:ext cx="2214578" cy="14287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5" y="357166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429392" y="1714489"/>
            <a:ext cx="2428893" cy="271464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90" y="1857367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1 435,0 тыс.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429390" y="2643185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1 160,0 тыс.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429390" y="3429003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174 535,7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429390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437 312,4 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s://static.wixstatic.com/media/021105541a56d40d0f8d2080824e8448.jp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74687765"/>
              </p:ext>
            </p:extLst>
          </p:nvPr>
        </p:nvGraphicFramePr>
        <p:xfrm>
          <a:off x="142847" y="1643051"/>
          <a:ext cx="8858312" cy="450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право 8"/>
          <p:cNvSpPr/>
          <p:nvPr/>
        </p:nvSpPr>
        <p:spPr bwMode="auto">
          <a:xfrm>
            <a:off x="3143244" y="2786058"/>
            <a:ext cx="2428893" cy="1143008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071802" y="3000376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2 261,0 тыс. руб.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 «Экономическое развитие и инновационная экономика»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1555874"/>
            <a:ext cx="5929354" cy="255297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по развитию градостроительной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деятельности</a:t>
            </a:r>
          </a:p>
          <a:p>
            <a:pPr marL="342710" indent="-342710">
              <a:spcAft>
                <a:spcPts val="600"/>
              </a:spcAft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по разработке стратегии социально-   экономического развития городского округа на период до 2035 г 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и поддержка малого и среднего  предпринимательства</a:t>
            </a:r>
          </a:p>
        </p:txBody>
      </p:sp>
      <p:sp>
        <p:nvSpPr>
          <p:cNvPr id="4100" name="AutoShape 4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294" y="4072086"/>
            <a:ext cx="3714776" cy="215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72082719"/>
              </p:ext>
            </p:extLst>
          </p:nvPr>
        </p:nvGraphicFramePr>
        <p:xfrm>
          <a:off x="4" y="4005065"/>
          <a:ext cx="4714876" cy="2668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ая выноска 14"/>
          <p:cNvSpPr/>
          <p:nvPr/>
        </p:nvSpPr>
        <p:spPr>
          <a:xfrm>
            <a:off x="107504" y="4293096"/>
            <a:ext cx="1497774" cy="778028"/>
          </a:xfrm>
          <a:prstGeom prst="wedgeRectCallout">
            <a:avLst>
              <a:gd name="adj1" fmla="val 104529"/>
              <a:gd name="adj2" fmla="val -55872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200" i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по развитию градостроительной деятельности</a:t>
            </a:r>
            <a:endParaRPr lang="ru-RU" sz="1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635896" y="5667341"/>
            <a:ext cx="2016224" cy="1008112"/>
          </a:xfrm>
          <a:prstGeom prst="wedgeRectCallout">
            <a:avLst>
              <a:gd name="adj1" fmla="val -42147"/>
              <a:gd name="adj2" fmla="val -118748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разработке стратегии социально-экономического развития городского округа на период до 2035 г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42844" y="142854"/>
            <a:ext cx="8715436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МП «Экономическое развитие и инновационная экономика»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1693948"/>
            <a:ext cx="2571768" cy="2338731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429390" y="178592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500,0 тыс. руб.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410338" y="2490787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66,0 тыс. руб.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786579" y="6215084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410338" y="335699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2 510,0 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54295340"/>
              </p:ext>
            </p:extLst>
          </p:nvPr>
        </p:nvGraphicFramePr>
        <p:xfrm>
          <a:off x="214282" y="1428736"/>
          <a:ext cx="878687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 bwMode="auto">
          <a:xfrm>
            <a:off x="3071806" y="2786059"/>
            <a:ext cx="2643206" cy="1357321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928926" y="3071814"/>
            <a:ext cx="2643206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Снижение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37 555,6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5" y="428604"/>
            <a:ext cx="8715436" cy="11430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61" y="1714488"/>
            <a:ext cx="8286809" cy="301619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повышение безопасности дорожного движения           </a:t>
            </a:r>
            <a:b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(содержание дорожно-сигнальной информации)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организация дорожной деятельности (ремонт и           </a:t>
            </a:r>
            <a:b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автомобильных дорог)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сети регулярных автобусных маршрутов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БГО (установка остановочных павильонов)</a:t>
            </a:r>
          </a:p>
        </p:txBody>
      </p:sp>
      <p:pic>
        <p:nvPicPr>
          <p:cNvPr id="7" name="Picture 2" descr="http://xn----dtbjrxpef0c.xn--p1ai/wp-content/uploads/2017/08/JTvcKSY6x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5" y="5357826"/>
            <a:ext cx="2178037" cy="13477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s://sdelanounas.ru/i/c/m/l/cmlhdnJuLnJ1L3VwbG9hZC9tZWRpYWxpYnJhcnkvOTM3LzkzNzgyNWFlNTAxNjdkMGM3YjM2OTI0ZWU0Yzg3Mzg0LkpQRz9fX2lkPTUxODk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357554" y="5072074"/>
            <a:ext cx="2368582" cy="135732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9" name="Picture 4" descr="http://bebsker.ru/pic/29_79837c7aa40ba7d93b8b83142b481b503832575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7" y="4714889"/>
            <a:ext cx="2143139" cy="135732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21444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бюджета городского округа на реализацию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192880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2 000,0 тыс.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292893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48 394,4 тыс.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650,0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985397"/>
              </p:ext>
            </p:extLst>
          </p:nvPr>
        </p:nvGraphicFramePr>
        <p:xfrm>
          <a:off x="653363" y="1428738"/>
          <a:ext cx="7837276" cy="486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85721" y="285728"/>
            <a:ext cx="8644030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бюджетного процесса</a:t>
            </a: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 bwMode="auto">
          <a:xfrm>
            <a:off x="6553202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87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73755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1063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47511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1843888" algn="l" defTabSz="73755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212665" algn="l" defTabSz="73755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2581443" algn="l" defTabSz="73755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2950220" algn="l" defTabSz="737555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6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82374168"/>
              </p:ext>
            </p:extLst>
          </p:nvPr>
        </p:nvGraphicFramePr>
        <p:xfrm>
          <a:off x="3" y="2000240"/>
          <a:ext cx="914400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79" y="3071810"/>
            <a:ext cx="2357454" cy="1357321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357566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4 771,3 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5" y="357168"/>
            <a:ext cx="8715436" cy="178595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 на реализацию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продуктов и инфраструктуры агропродовольственного рынка»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6804248" y="2420890"/>
            <a:ext cx="1872208" cy="388843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900" dirty="0"/>
          </a:p>
        </p:txBody>
      </p:sp>
      <p:pic>
        <p:nvPicPr>
          <p:cNvPr id="2050" name="Picture 2" descr="http://funkyme.info/wp-content/uploads/2018/01/wheat-powerpoint-template-free-wheat-04-hd-pictures-over-millions-vectors-stock-photos-hd-fre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" y="4286262"/>
            <a:ext cx="3643301" cy="2571743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57226" y="2469829"/>
            <a:ext cx="5889624" cy="361630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развитие улично-дорожной сети  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мероприятия в области коммунального хозяйства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мероприятия в области благоустройства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субвенция на осуществление отдельных государственных полномочий по организации деятельности по отлову и содержанию   безнадзорных животных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создание объектов муниципальной собственности социального и производственного комплексов, в том числе  объектов общегражданского назначения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поддержка местных инициатив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5" y="142852"/>
            <a:ext cx="8715436" cy="177397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пищевых продуктов и инфраструктуры агропродовольственного рынка»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715140" y="2492896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1 371,8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715140" y="2852937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661,1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715140" y="3212975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4 589,2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715140" y="4429132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2 419,5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715140" y="3714752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363,0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33374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715140" y="5301211"/>
            <a:ext cx="1961316" cy="27092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0" rIns="91391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6 202,4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45047854"/>
              </p:ext>
            </p:extLst>
          </p:nvPr>
        </p:nvGraphicFramePr>
        <p:xfrm>
          <a:off x="214285" y="1500174"/>
          <a:ext cx="8929718" cy="450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86119" y="2571744"/>
            <a:ext cx="2428893" cy="1357321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2857500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284,3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5" y="357170"/>
            <a:ext cx="8715436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 и развитие энергетики»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2827"/>
            <a:ext cx="4786314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2160439"/>
            <a:ext cx="6072201" cy="2168067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12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реализация мероприятий в сфере энергосбережения, повышения </a:t>
            </a:r>
            <a:r>
              <a:rPr lang="ru-RU" sz="20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энергоэффективности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субсидии на уличное освещение</a:t>
            </a:r>
          </a:p>
          <a:p>
            <a:pPr>
              <a:spcAft>
                <a:spcPts val="12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86512" y="2204863"/>
            <a:ext cx="2571768" cy="2088233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marL="342710" indent="-342710">
              <a:spcAft>
                <a:spcPts val="120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7" y="4932827"/>
            <a:ext cx="4714876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5" y="428608"/>
            <a:ext cx="8715436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и развитие энергетики»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3" y="2780928"/>
            <a:ext cx="2286016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9 000,0 тыс. руб.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215084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372200" y="3501013"/>
            <a:ext cx="2304256" cy="432047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2 084,3 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08449780"/>
              </p:ext>
            </p:extLst>
          </p:nvPr>
        </p:nvGraphicFramePr>
        <p:xfrm>
          <a:off x="285722" y="142873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81" y="2643182"/>
            <a:ext cx="2428893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214679" y="3000376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                 656,5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357170"/>
            <a:ext cx="8715436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 </a:t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2" y="1878286"/>
            <a:ext cx="5786478" cy="1538816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1200"/>
              </a:spcAft>
              <a:buClr>
                <a:schemeClr val="tx2"/>
              </a:buClr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организацию бюджетного процесса</a:t>
            </a: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обеспечение реализации  муниципальной программы</a:t>
            </a:r>
          </a:p>
        </p:txBody>
      </p:sp>
      <p:pic>
        <p:nvPicPr>
          <p:cNvPr id="7" name="Picture 5" descr="https://reklama-site.ru/wp-content/uploads/2017/04/56d49105898556d1598e3ad6_seo-kopiya-1200x4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6" y="3857628"/>
            <a:ext cx="6143668" cy="214382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5" y="428608"/>
            <a:ext cx="8715436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072198" y="1785926"/>
            <a:ext cx="2714644" cy="171451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215074" y="2214557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2 150,0 тыс.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15074" y="292893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12 226,5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428605"/>
            <a:ext cx="8643997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«Муниципальное управление и гражданское общество»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87453082"/>
              </p:ext>
            </p:extLst>
          </p:nvPr>
        </p:nvGraphicFramePr>
        <p:xfrm>
          <a:off x="214285" y="1714488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81" y="2857496"/>
            <a:ext cx="2428893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214690"/>
            <a:ext cx="2357454" cy="72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1" tIns="45695" rIns="91391" bIns="45695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Рост на     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21 467,6  тыс. руб.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643580"/>
            <a:ext cx="5429289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357166"/>
            <a:ext cx="8643997" cy="1357321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МП «Муниципальное управление и гражданское общество»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3422" y="5643580"/>
            <a:ext cx="524485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4282" y="2481698"/>
            <a:ext cx="5857916" cy="286225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73" tIns="45687" rIns="91373" bIns="45687" anchor="ctr">
            <a:spAutoFit/>
          </a:bodyPr>
          <a:lstStyle/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основное мероприятие «Повышение эффективности муниципального управления»</a:t>
            </a: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«Информационная открытость»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«Повышение эффективности управления муниципальным имуществом и земельными ресурсами»</a:t>
            </a: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«Гражданское общество»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072198" y="2143116"/>
            <a:ext cx="2786081" cy="350046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endParaRPr lang="ru-RU" sz="190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235743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85 970,5 тыс.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314324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3 015,0 тыс.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2 935,2 тыс. руб.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492920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24 792,7 тыс. руб.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786579" y="6215084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58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79516" y="4365104"/>
            <a:ext cx="8784977" cy="2160240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текущий ремонт сетей холодного водоснабжения </a:t>
            </a:r>
            <a:r>
              <a:rPr lang="ru-RU" sz="2000" b="1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haroni" pitchFamily="2" charset="-79"/>
              </a:rPr>
              <a:t>в </a:t>
            </a:r>
            <a:r>
              <a:rPr lang="ru-RU" sz="2000" b="1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haroni" pitchFamily="2" charset="-79"/>
              </a:rPr>
              <a:t>с.Богана</a:t>
            </a:r>
            <a:r>
              <a:rPr lang="ru-RU" sz="2000" b="1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haroni" pitchFamily="2" charset="-79"/>
              </a:rPr>
              <a:t>           </a:t>
            </a:r>
            <a:r>
              <a:rPr lang="ru-RU" b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haroni" pitchFamily="2" charset="-79"/>
              </a:rPr>
              <a:t>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6 202,4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 lvl="0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текущий ремонт канализационной сети по ул.Свободы в г.Борисоглебск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6 747,1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тыс.рублей;</a:t>
            </a:r>
          </a:p>
          <a:p>
            <a:pPr lvl="0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ремонт тротуара по ул.Третьяковская в г.Борисоглебск  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2 722,5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тыс.рублей.</a:t>
            </a: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Проект поддержки местных инициати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1" y="1268763"/>
            <a:ext cx="4302273" cy="166354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95536" y="2924947"/>
            <a:ext cx="8496944" cy="646280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проектов по поддержке местных инициатив                           на территории Борисоглебского городского округа будет осуществлено: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2895" y="188641"/>
            <a:ext cx="8643997" cy="10801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еализация инициативных проектов  в 2022 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59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79516" y="4365104"/>
            <a:ext cx="8964484" cy="2160240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капитальный ремонт зданий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Губаревской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и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Макашевской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7 280,1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 lvl="0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капитальный ремонт кровли здания СК в </a:t>
            </a:r>
            <a:r>
              <a:rPr lang="ru-RU" sz="20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с.Богана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ru-RU" sz="29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679,4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 lvl="0">
              <a:buFontTx/>
              <a:buChar char="-"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капитальный ремонт здания СК в </a:t>
            </a:r>
            <a:r>
              <a:rPr lang="ru-RU" sz="20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с.Макашевка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ru-RU" sz="29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202,3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>
              <a:buFontTx/>
              <a:buChar char="-"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капитальный ремонт здания Борисоглебского ЗАГС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23 465,0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 lvl="0"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1124744"/>
            <a:ext cx="5544616" cy="1692721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ОАПКР в Борисоглебском городском округе планируется капитальный ремонт  объектов муниципальной собственности на общую сумму                          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43 626,8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</a:t>
            </a:r>
          </a:p>
        </p:txBody>
      </p:sp>
      <p:pic>
        <p:nvPicPr>
          <p:cNvPr id="74754" name="Picture 2" descr="Электронное ЖКХ Глав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2592288" cy="25281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0005" y="44622"/>
            <a:ext cx="8643997" cy="10801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областной адресной программы капитального ремонта  в 2022 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040" y="6199855"/>
            <a:ext cx="2133600" cy="476250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4" y="285730"/>
            <a:ext cx="8143932" cy="727165"/>
          </a:xfrm>
          <a:prstGeom prst="rect">
            <a:avLst/>
          </a:prstGeom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16" tIns="45708" rIns="91416" bIns="45708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Стадии бюджетного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процесса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791465"/>
              </p:ext>
            </p:extLst>
          </p:nvPr>
        </p:nvGraphicFramePr>
        <p:xfrm>
          <a:off x="605002" y="1766489"/>
          <a:ext cx="7750195" cy="3780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46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бюджетного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261764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60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7507" y="5589243"/>
            <a:ext cx="8928992" cy="864096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сетей водоснабжения и канализационной станции (</a:t>
            </a:r>
            <a:r>
              <a:rPr lang="ru-RU" sz="14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закольцовка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Восточного района) 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206 545,5 </a:t>
            </a:r>
            <a:r>
              <a:rPr lang="ru-RU" sz="14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lvl="0">
              <a:buFontTx/>
              <a:buChar char="-"/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строительство школы в Восточном районе г.Борисоглебск (НП)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566 189,1 тыс.рублей;</a:t>
            </a:r>
          </a:p>
          <a:p>
            <a:pPr lvl="0">
              <a:buFontTx/>
              <a:buChar char="-"/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строительство ФОК в Юго-Восточном районе г. Борисоглебск  и строительство СОК ( с плавательным бассейном)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172 827,8 </a:t>
            </a:r>
            <a:r>
              <a:rPr lang="ru-RU" sz="14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ледовой арены в г. Борисоглебск  (НП)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437 403,5 тыс.рублей;</a:t>
            </a:r>
          </a:p>
          <a:p>
            <a:pPr>
              <a:buFontTx/>
              <a:buChar char="-"/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детского сада по ул.Дубровинская в г. Борисоглебск 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20 344,9 </a:t>
            </a:r>
            <a:r>
              <a:rPr lang="ru-RU" sz="14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r>
              <a:rPr lang="ru-RU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1298040"/>
            <a:ext cx="5112567" cy="141572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ОАИП Воронежской области в Борисоглебском городском округе планируются расходы на общую сумму                           </a:t>
            </a:r>
            <a:r>
              <a:rPr lang="ru-RU" sz="3200" i="1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1 403 310,8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</a:t>
            </a:r>
          </a:p>
        </p:txBody>
      </p:sp>
      <p:pic>
        <p:nvPicPr>
          <p:cNvPr id="75778" name="Picture 2" descr="Стройка абстрак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5" y="1268760"/>
            <a:ext cx="3438173" cy="19339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7333" y="44624"/>
            <a:ext cx="8643997" cy="122413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                                                               областной адресной инвестиционной программы  в 2022 году</a:t>
            </a:r>
            <a:endParaRPr lang="ru-RU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44408" y="6470375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61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5" y="3284985"/>
            <a:ext cx="2880320" cy="12241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391" tIns="45695" rIns="91391" bIns="45695" rtlCol="0" anchor="ctr"/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Петровском филиале МБУСОШ №6 будет осуществлен ремонт спортивного зала сельской школы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1 549,4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3212980"/>
            <a:ext cx="3384376" cy="15841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391" tIns="45695" rIns="91391" bIns="45695" rtlCol="0" anchor="ctr"/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Планируется приобретение компьютерной техники в целях  реализации проекта «Понятный интернет» для обучения  пожилых людей работе в  сети Интернет              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411,7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тыс.руб.</a:t>
            </a:r>
          </a:p>
        </p:txBody>
      </p:sp>
      <p:sp>
        <p:nvSpPr>
          <p:cNvPr id="2050" name="AutoShape 2" descr="Успех каждого ребенка - Школа №15 г.Калининграда (МАОУ ООШ №15).  Официальный сайт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Успех каждого ребенка - Школа №15 г.Калининграда (МАОУ ООШ №15).  Официальный сайт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xn--15-6kc3bfr2e.xn--80aswg/assets/images/uspeh-kazhdogo-rebenka/logo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572" y="1124744"/>
            <a:ext cx="3028598" cy="213819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60" name="Picture 12" descr="http://minsport.kalmregion.ru/%D0%94%D0%BE%D0%BA%D1%83%D0%BC%D0%B5%D0%BD%D1%82%D1%8B%20%D0%BD%D0%B0%20%D1%81%D0%B0%D0%B9%D1%82/New%20F/logo_edu_ne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4941171"/>
            <a:ext cx="7668344" cy="191683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62" name="Picture 14" descr="https://ug.ru/wp-content/uploads/2021/04/16mv_21_18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052740"/>
            <a:ext cx="2520280" cy="220831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34908" y="160339"/>
            <a:ext cx="8643997" cy="82038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2022 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62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1559" y="1230317"/>
            <a:ext cx="8136905" cy="1152128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основного мероприятия «Национальный проект «Жилье и городская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«Федеральный проект «Формирование комфортной городской среды»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планируется: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Жильё и городская сре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" y="4939266"/>
            <a:ext cx="6804244" cy="191873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896578" y="2599214"/>
            <a:ext cx="3168352" cy="1631165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существить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сетей водоснабжения (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закольцовка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Восточного района) и строительство КНС общую сумму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206 545,6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6" y="157516"/>
            <a:ext cx="8643997" cy="111124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2022 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576" y="2571520"/>
            <a:ext cx="310013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Благоустроить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дворовые территории многоквартирных домов и  установить колесо обозрения в городском парке культуры и отдыха на общую сумму 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60 600,0 </a:t>
            </a:r>
            <a:r>
              <a:rPr lang="ru-RU" sz="16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15947" y="2602348"/>
            <a:ext cx="3228054" cy="1107945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Завершить строительство школы в Восточном районе на общую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сумму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566 189,1 </a:t>
            </a:r>
            <a:r>
              <a:rPr lang="ru-RU" sz="16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63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31640" y="1484783"/>
            <a:ext cx="6840760" cy="3096345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регионального проекта «Культурная среда» национального проекта «Культура» будет осуществлено комплектование документных фондов общедоступных библиотек на сумму                  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332,8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2" name="AutoShape 2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4" name="AutoShape 4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6" name="AutoShape 6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8" name="Picture 8" descr="Национальный проект «Культура» » Театр драмы УГО имени В.Ф. Комиссаржевс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6" y="4725144"/>
            <a:ext cx="7448990" cy="18767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34908" y="160339"/>
            <a:ext cx="8643997" cy="82038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2022 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64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47664" y="1556792"/>
            <a:ext cx="5832648" cy="3024336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регионального проекта «Спорт – норма жизни» национального проекта «Демография» будет обеспечено строительство спортивного объекта              «Ледовая арена»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г.Борисоглебск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сумму                               </a:t>
            </a:r>
            <a:r>
              <a:rPr lang="ru-RU" sz="29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437 403,5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2" name="AutoShape 2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4" name="AutoShape 4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6" name="AutoShape 6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0" name="Picture 2" descr="http://minsport.kalmregion.ru/%D0%94%D0%BE%D0%BA%D1%83%D0%BC%D0%B5%D0%BD%D1%82%D1%8B%20%D0%BD%D0%B0%20%D1%81%D0%B0%D0%B9%D1%82/New%20F/cf4f57c41838a5112b9408ab44f3f72c60737bb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4" y="4581132"/>
            <a:ext cx="7560841" cy="204044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34908" y="160339"/>
            <a:ext cx="8643997" cy="82038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2022 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847" y="332656"/>
            <a:ext cx="8858312" cy="122413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БГО на 2022 год и на плановый период 2023 и 2024 годов</a:t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545258"/>
              </p:ext>
            </p:extLst>
          </p:nvPr>
        </p:nvGraphicFramePr>
        <p:xfrm>
          <a:off x="5572132" y="3286129"/>
          <a:ext cx="3357586" cy="3109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793"/>
                <a:gridCol w="1678793"/>
              </a:tblGrid>
              <a:tr h="678141"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01.01.2020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ru-RU" sz="21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8141"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01.01.2021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2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8141"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2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0 %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7344"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5572132" y="1785928"/>
            <a:ext cx="3357586" cy="150019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ctr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Отношение муниципального долга к доходам бюджета без учета безвозмездных поступлений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72201173"/>
              </p:ext>
            </p:extLst>
          </p:nvPr>
        </p:nvGraphicFramePr>
        <p:xfrm>
          <a:off x="142844" y="2214554"/>
          <a:ext cx="5143536" cy="42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 bwMode="auto">
          <a:xfrm>
            <a:off x="1071542" y="1785931"/>
            <a:ext cx="3714776" cy="571503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Муниципальный долг, тыс. руб. 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42844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01.01.2020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1538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01.01.2021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28927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01.01.2023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2000231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01.01.2022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475656" y="5454531"/>
            <a:ext cx="648072" cy="4033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57158" y="3643313"/>
            <a:ext cx="1071570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365,2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28860" y="5454537"/>
            <a:ext cx="571504" cy="40335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143372" y="5454537"/>
            <a:ext cx="571504" cy="40335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857620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01.01.2024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286117" y="5454537"/>
            <a:ext cx="571504" cy="40335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25951307"/>
              </p:ext>
            </p:extLst>
          </p:nvPr>
        </p:nvGraphicFramePr>
        <p:xfrm>
          <a:off x="755576" y="1484784"/>
          <a:ext cx="799288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715139" y="1809742"/>
            <a:ext cx="1337188" cy="367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" y="6405334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66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51519" y="260648"/>
            <a:ext cx="8643997" cy="108012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Обслуживание муниципального долга </a:t>
            </a:r>
            <a:b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Борисоглебского городского округа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3" y="1071526"/>
            <a:ext cx="8686800" cy="557218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осуществляющий(ее):  контроль за правильностью исчисления,  полнотой и своевременностью уплаты,  начисление, учет, взыскание,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право осуществлять операции с источниками финансирования дефицита бюджета.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государственного внебюджетного фонда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В состав бюджетов государственных внебюджетных фондов входят бюджеты государственных внебюджетных фондов Российской Федерации и бюджеты территориальных государственных внебюджетных фондов. Бюджетами государственных внебюджетных фондов Российской Федерации являются:  бюджет Пенсионного фонда Российской Федерации;  бюджет Фонда социального страхования Российской Федерации;   бюджет Федерального фонда обязательного медицинского страхования. Бюджетами территориальных государственных внебюджетных фондов являются бюджеты территориальных фондов обязательного медицинского страхования.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62035"/>
            <a:ext cx="2221042" cy="604454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</p:spTree>
    <p:extLst>
      <p:ext uri="{BB962C8B-B14F-4D97-AF65-F5344CB8AC3E}">
        <p14:creationId xmlns:p14="http://schemas.microsoft.com/office/powerpoint/2010/main" val="34788307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ts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консолидированный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местного самоуправления.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муниципального образования, поселения на текущий финансовый год, принимаемый представительным органом местного самоуправления.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ведется: - Главным распорядителем бюджетных средств – в целях исполнения бюджета в части расходов; - Главным администратором источников финансирования дефицита бюджета - в целях исполнения бюджета в части источников финансирования дефицита бюджета.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Совокупность всех бюджетов в РФ: федерального, региональных, местных, государственных внебюджетных фондов.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смета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подлежащие исполнению в соответствующем финансовом году.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послание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стратегия построения государственного бюджета  на очередной год, которая предлагается в виде послания президента страны.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Предельные объемы денежных средств, предусмотренные в соответствующем финансовом году для исполнения бюджетных обязательств.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4020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1953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инвестиции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 бюджета, направленные на приобретение, модернизацию государственного (муниципального) имущества.</a:t>
            </a: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Деятельность по подготовке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субъекта Российской Федерации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 субъекта РФ. Бюджет субъекта РФ может быть: собственно бюджет региона – фонд денежных средств, предназначенный для финансирования функций, отнесенных к предметам ведения субъекта РФ; консолидированный – включает в себя бюджет региона и бюджеты муниципальных образований, входящих в состав данного региона.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региона на текущий финансовый год, имеющий силу закона.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федеральный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государства.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страны на текущий финансовый год, имеющий силу закона.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Валоризация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спланированное, организованное повышение цены товаров, курса ценных бумаг, валюты, имеющее место  вследствие мероприятий, проводимых государством, правительством.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Ведение счетов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оформление расчетных счетов, учет движения средств на счетах, осуществление расчетов посредством использования счетов.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Распределение бюджетных средств по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Внешний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иностранной валюте. В объем внешнего долга не включается долг субъектов РФ и муниципальных образований перед Российской Федерацией, выраженный в иностранной валюте. </a:t>
            </a:r>
          </a:p>
        </p:txBody>
      </p:sp>
    </p:spTree>
    <p:extLst>
      <p:ext uri="{BB962C8B-B14F-4D97-AF65-F5344CB8AC3E}">
        <p14:creationId xmlns:p14="http://schemas.microsoft.com/office/powerpoint/2010/main" val="3493793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http://correctaccountingaz.com/wp-content/uploads/2016/05/bookkeeping-675x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1" y="4429108"/>
            <a:ext cx="4572032" cy="24288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1" name="Picture 14" descr="http://www.fusionpartners.com.au/wp-content/uploads/2014/11/shutterstock_171726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429108"/>
            <a:ext cx="4214842" cy="24288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7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проекта были использованы</a:t>
            </a:r>
          </a:p>
        </p:txBody>
      </p:sp>
      <p:sp>
        <p:nvSpPr>
          <p:cNvPr id="11" name="Выноска со стрелкой вниз 10"/>
          <p:cNvSpPr/>
          <p:nvPr/>
        </p:nvSpPr>
        <p:spPr bwMode="auto">
          <a:xfrm>
            <a:off x="1" y="1428735"/>
            <a:ext cx="1475655" cy="40719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8987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Положения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послания Президента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Федеральному собранию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РФ,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определяющих политику (требования к бюджетной политике) в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ыноска со стрелкой вниз 14"/>
          <p:cNvSpPr/>
          <p:nvPr/>
        </p:nvSpPr>
        <p:spPr bwMode="auto">
          <a:xfrm>
            <a:off x="1475656" y="1428736"/>
            <a:ext cx="1656184" cy="4071968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8720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Документы,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определяющих цели национального развития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направления деятельности органов публичной власти по их достижению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носка со стрелкой вниз 15"/>
          <p:cNvSpPr/>
          <p:nvPr/>
        </p:nvSpPr>
        <p:spPr bwMode="auto">
          <a:xfrm>
            <a:off x="4607719" y="1428735"/>
            <a:ext cx="1548457" cy="40719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8480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городского округа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 bwMode="auto">
          <a:xfrm>
            <a:off x="6156176" y="1428735"/>
            <a:ext cx="1368152" cy="403931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9019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Бюджетный                прогноз                 городского              округа                               на                       долгосрочный              период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14282" y="5500705"/>
            <a:ext cx="8786874" cy="92869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</a:t>
            </a:r>
          </a:p>
        </p:txBody>
      </p:sp>
      <p:sp>
        <p:nvSpPr>
          <p:cNvPr id="10" name="Выноска со стрелкой вниз 9"/>
          <p:cNvSpPr/>
          <p:nvPr/>
        </p:nvSpPr>
        <p:spPr bwMode="auto">
          <a:xfrm>
            <a:off x="3131840" y="1428735"/>
            <a:ext cx="1475879" cy="40719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8987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бюджетной и налоговой политики городского округа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643970" y="6215084"/>
            <a:ext cx="285752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Выноска со стрелкой вниз 13"/>
          <p:cNvSpPr/>
          <p:nvPr/>
        </p:nvSpPr>
        <p:spPr bwMode="auto">
          <a:xfrm>
            <a:off x="7524328" y="1428735"/>
            <a:ext cx="1619672" cy="40719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9019"/>
            </a:avLst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городского округа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Внутренний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валюте РФ (рублях), а также долг субъектов РФ и муниципальных               образований перед Российской Федерацией, выраженный в иностранной валюте.</a:t>
            </a: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Возвратность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принцип финансовых, денежных отношений, согласно которому кредитные средства, полученные заемщиком во временное пользование, подлежат обязательному и своевременному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возврату кредитору, владельцу средств. Относится к числу фундаментальных принципов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функционирования финансовых систем.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муниципального образования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высшее должностное лицо муниципального образования, которое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наделяется собственными полномочиями по решению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вопросов местного значения (не является муниципальным служащим)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местной администрации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лицо, назначаемое на должность по контракту, заключаемому по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результатам конкурса на замещение указанной должности на срок полномочий, определяемый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( является по статусу муниципальным служащим)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имеющий(ее) в своем ведении администраторов доходов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в своем ведении администраторов источников финансирования дефицита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(ГРБС)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5709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40"/>
            <a:ext cx="8715436" cy="5662412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или муниципальная гарантия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Вид долгового обязательства государства (муниципального образования). Предполагает обязанность государства (муниципального образования) уплатить кредитору (бенефициару) определенную денежную сумму за должника (принципала) за счет средств соответствующего бюджета при наступлении гарантийного случая.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(муниципальное) задание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требования к составу, качеству, объему, условиям, порядку и результатам оказания государственных (муниципальных) услуг (выполнения работ).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Государственные (муниципальные) услуги (работы)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Услуги (работы), оказываемые (выполняемые) органами государственной власти (органами местного самоуправления), государственными (муниципальными) учреждениями.</a:t>
            </a: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 по полученным кредитам, выпущенным ценным бумагам, предоставленным гарантиям перед третьими лицами.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расходов бюджета над его доходами.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Дефолт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невыполнение обязательств по возврату заемных средств.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Дивиденд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часть прибыли акционерного общества, которую он распределяет между акционерами и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выплачивает им ежегодно в соответствии с имеющимися у них акциями пропорционально взносам 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акционерный капитал.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E99A6-39AC-44E1-9CFA-CF103B54769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800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Поступающие от населения, организаций, учреждений в бюджет денежные средства в виде:  налогов;  неналоговых поступлений (пошлины, доходы от продажи имущества, штрафы и т.п.);  безвозмездных поступлений; доходов от предпринимательской деятельности казенных учреждений. Кредиты, доходы от выпуска ценных бумаг, полученные государством (органами местного самоуправления), не включаются в состав доходов.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Единый счет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процесс получения доходов и осуществления расходов, предусмотренных в утвержденном бюджете. В ходе исполнения бюджета могут наблюдаться  отклонения от принятого варианта, в связи с чем необходимо контролировать и регулировать процесс исполнения.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Казенное учреждение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Государственное (муниципальное) учреждение, финансовое обеспечение деятельности которого осуществляется за счет средств соответствующего бюджета на основании бюджетной сметы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Казна (государственная, муниципальная)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государственное (муниципальное) имущество, не распределенное между государственными ( муниципальными) предприятиями и учреждениями и принадлежащее государству либо административно-территориальному образованию на праве собственности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605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Кредитная линия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предоставление заемщику обязательства кредитного учреждения  на основе оформленного документа выдавать ему в течение  некоторого времени (обычно в течение года) кредиты («открыть кредитную линию») в пределах согласованного лимита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Кредитное соглашение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договор между банком и клиентом о предоставлении разового кредита или кредитной линии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Лимиты бюджетных обязательств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прав (в денежном выражении) по принятию и исполнению казенным учреждением бюджетных обязательств в текущем финансовом году и плановом периоде.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преимущества,  дополнительные права, предоставляемые определенным категориям граждан или отдельным группам учреждений, предприятий. Чаще всего такие преимущества  имеют  форму полного или частичного  освобождения от уплаты налогов (налоговые льготы) и от внесения других обязательных платежей.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Межбюджетные отношения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Взаимоотношения между публично-правовыми образованиями по вопросам осуществления бюджетного процесса. Межбюджетные трансферты Средства, предоставляемые одним бюджетом бюджетной системы РФ другому бюджету.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займы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займы, обычно облигационные, производимые муниципальными органами с целями реализации различных  проектов либо финансирования текущих потребностей бюджетов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финансы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это система отношений по поводу формирования, распределения и использования совокупности денежных средств (включая безналичные деньги и высоколиквидные активы), находящихся (поступающих) в распоряжение муниципального образования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обязательный, индивидуально безвозмездный платеж, принудительно взимаемый органами государственной власти различных уровней с организаций и физических лиц в целях финансового обеспечения деятельности государства и (или) муниципальных образований.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698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Недоимка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часть обязательного платежа, налога, недовнесенная плательщиком в установленный срок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расходы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не включенные в государственные программы.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Обоснование бюджетных ассигнований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информацию о бюджетных средствах в очередном финансовом году (очередном финансовом году и плановом периоде).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Отчетный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предшествующий текущему финансовому году.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следующий за текущим финансовым годом.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Два финансовых года, следующие за очередным финансовым годом.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Получатель бюджетных средств (ПБС)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находящееся в ведении ГРБС казенное учреждение, имеющий(ее) право на исполнение своих функций за счет средств соответствующего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Публичные обязательства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образования, вытекающие из нормативных актов (законов, постановлений, распоряжений и др.), перед населением, организациями, другими публично- правовыми образованиями.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доходов бюджета над его расходами.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Публично-правовое образование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Российская Федерация (федеральное государство) в целом;  Субъекты РФ - республики, края, области, города федерального подчинения, автономные области, автономные округа;  Муниципальные образования. 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Распорядитель бюджетных средств (РБС)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казенное учреждение, наделенный(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правом распределять полученные средства бюджета между подведомственными распорядителями и получателями бюджетных средств.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483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50206" cy="554461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96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Обязанность публично-правового образования предоставить физическому или юридическому лицу, иному уровню бюджета, международной организации средства из соответствующего бюджета. Расходы бюджета -  Выплачиваемые из бюджета денежные средства.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Реальный дефицит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дефицита бюджета без учета поступления средств от продажи акций и иных форм участия в капитале, а также остатков бюджетных средств, являющихся собственными источниками финансирования дефицита.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Сводная 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 финансовым органом (органом управления государственным внебюджетным фондом) в целях организации исполнения бюджета по расходам бюджета и источникам финансирования дефицита бюджета.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Содействие развитию предпринимательства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активные действия органов местного самоуправления, направленные на всемерную поддержку предпринимательства, развитие инфраструктуры предпринимательства, способствующие  достижению экономического процветания муниципального образования.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Текущий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в котором осуществляется исполнение бюджета, составление и рассмотрение проекта бюджета на очередной финансовый год и плановый период.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endParaRPr lang="ru-RU" sz="2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 утверждению бюджетной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val="460168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15436" cy="437652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Финансовый орган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На федеральном уровне – Министерство финансов Российской Федерации. На уровне субъекта РФ – органы исполнительной власти субъектов РФ, осуществляющие составление и организацию исполнения бюджетов субъектов РФ (министерства финансов, департаменты финансов, управления финансов и др.). На местном уровне – органы (должностные лица) местных администраций, осуществляющие составление и организацию исполнения местных бюджетов (департаменты финансов, управления финансов, финансовые отделы и др.).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Целевое финансирование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выделение финансовых ресурсов, денежных средств целевым назначением для использования  в качестве средства достижения определенной цели, решения социально-экономической проблемы, создания определенного объекта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Штрафные санкции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предусмотренные  договором, документально зафиксированные виды  и уровни штрафа, взимаемого с лиц, нарушивших принятые ими условия, обязательства по контракту (за несвоевременное выполнение или полное невыполнение заказа, несоблюдение графика работ, низкое качество продукции, товаров, работ, услуг, за нанесение других видов ущерба, убытков)</a:t>
            </a:r>
            <a:endParaRPr lang="ru-RU" sz="15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3982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562868" y="1027593"/>
            <a:ext cx="3223314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Ссылка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071934" y="1027593"/>
            <a:ext cx="4681591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62869" y="2019738"/>
            <a:ext cx="3223683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adminborisoglebsk.ru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62868" y="3286124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«Экономика»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62868" y="4679167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Подраздел «Финансы»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071889" y="2019738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Официальный сайт администрации Борисоглебского городского округа Воронежской области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889" y="3281680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Основные итоги социально-экономического развития Борисоглебского городского округа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71889" y="4679167"/>
            <a:ext cx="4681635" cy="8929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 бюджете городского округа, исполнении бюджета, муниципальном долге, «Бюджет для граждан»,                    а также иная информация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1830794" y="2948434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1830794" y="4250539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2868" y="279174"/>
            <a:ext cx="8190657" cy="604454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информационные ресурсы</a:t>
            </a:r>
            <a:endParaRPr lang="ru-RU" sz="3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05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2" y="2143119"/>
            <a:ext cx="9144000" cy="271464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8150" y="2355202"/>
            <a:ext cx="5143536" cy="1100453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Отдел по финансам администрации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Борисоглебского городского округа 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  <a:endParaRPr lang="ru-RU" sz="2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2" y="3286124"/>
            <a:ext cx="6357981" cy="1404673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397160, Воронежская обл., г.Борисоглебск, ул.Свободы, д.207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Телефоны (47354) 6-01-72, 6-34-36, 6-22-63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Факс (47354) 6-15-12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otdfin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bebsk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gov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vrn.ru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График работы: понедельник-пятница с 8-00 до 17-00</a:t>
            </a:r>
          </a:p>
        </p:txBody>
      </p:sp>
      <p:pic>
        <p:nvPicPr>
          <p:cNvPr id="18" name="Рисунок 17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732" y="625694"/>
            <a:ext cx="2378037" cy="1738823"/>
          </a:xfrm>
          <a:prstGeom prst="rect">
            <a:avLst/>
          </a:prstGeom>
        </p:spPr>
      </p:pic>
      <p:pic>
        <p:nvPicPr>
          <p:cNvPr id="19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360" y="625694"/>
            <a:ext cx="2622495" cy="1738823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0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4857762"/>
            <a:ext cx="2000264" cy="1333509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1" name="Рисунок 20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78398" y="4857762"/>
            <a:ext cx="2071702" cy="1367756"/>
          </a:xfrm>
          <a:prstGeom prst="rect">
            <a:avLst/>
          </a:prstGeom>
        </p:spPr>
      </p:pic>
      <p:pic>
        <p:nvPicPr>
          <p:cNvPr id="22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3584" y="4845854"/>
            <a:ext cx="1985830" cy="1357324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23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14372" y="4845854"/>
            <a:ext cx="2071702" cy="1357324"/>
          </a:xfrm>
          <a:prstGeom prst="rect">
            <a:avLst/>
          </a:prstGeom>
          <a:noFill/>
          <a:ln w="57150">
            <a:noFill/>
          </a:ln>
        </p:spPr>
      </p:pic>
    </p:spTree>
    <p:extLst>
      <p:ext uri="{BB962C8B-B14F-4D97-AF65-F5344CB8AC3E}">
        <p14:creationId xmlns:p14="http://schemas.microsoft.com/office/powerpoint/2010/main" val="3022118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7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Борисоглебского городского округ на 2022-2024 годы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3882" y="2000243"/>
            <a:ext cx="1084237" cy="369281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391" tIns="45695" rIns="91391" bIns="45695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286118" y="1357299"/>
            <a:ext cx="4071965" cy="107157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общий объем доходов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общий объем расходов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дефицит/профицит</a:t>
            </a: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0" y="1214423"/>
            <a:ext cx="3357554" cy="1357321"/>
          </a:xfrm>
          <a:prstGeom prst="rightArrow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algn="ctr" defTabSz="913894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Основные характеристики  бюджета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39347299"/>
              </p:ext>
            </p:extLst>
          </p:nvPr>
        </p:nvGraphicFramePr>
        <p:xfrm>
          <a:off x="3" y="2342955"/>
          <a:ext cx="914400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 bwMode="auto">
          <a:xfrm>
            <a:off x="7500926" y="3214685"/>
            <a:ext cx="1643074" cy="157163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1" tIns="45695" rIns="91391" bIns="45695" numCol="1" rtlCol="0" anchor="t" anchorCtr="0" compatLnSpc="1">
            <a:prstTxWarp prst="textNoShape">
              <a:avLst/>
            </a:prstTxWarp>
          </a:bodyPr>
          <a:lstStyle/>
          <a:p>
            <a:pPr defTabSz="913894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defTabSz="913894" eaLnBrk="0" hangingPunct="0"/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defTabSz="913894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 defTabSz="913894" eaLnBrk="0" hangingPunct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defTabSz="913894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Дефицит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(-)/</a:t>
            </a:r>
          </a:p>
          <a:p>
            <a:pPr defTabSz="913894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Профицит (+)</a:t>
            </a:r>
            <a:endParaRPr kumimoji="0" 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429389" y="6072207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80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653361" y="1714488"/>
            <a:ext cx="7924358" cy="4257817"/>
          </a:xfrm>
          <a:noFill/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7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7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денежные средства, поступающие в безвозмездном и безвозвратном порядке в соответствии с законодательством Российской Федерации в распоряжение органов местного самоуправления</a:t>
            </a:r>
          </a:p>
          <a:p>
            <a:endParaRPr lang="ru-RU" sz="2500" dirty="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29058" y="2786059"/>
            <a:ext cx="4648661" cy="133350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97C2B"/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15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Поступления от уплаты налогов, установленных Налоговым кодексом РФ (налог на доходы физических лиц,  налог на имущество физических лиц,  земельный налог,  ЕНВД, акцизы на нефтепродукты и др.)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929058" y="4286256"/>
            <a:ext cx="4648661" cy="1571636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97C2B"/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15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Поступления от уплаты пошлин и сборов, установленных законодательством РФ  (доходы от использования муниципального имущества, плата за негативное воздействие на окружающую среду, штрафы за нарушение законодательства и др.)</a:t>
            </a:r>
            <a:endParaRPr lang="ru-RU" sz="15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40443" y="2780928"/>
            <a:ext cx="2967462" cy="309634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E97C2B"/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5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  <a:endParaRPr lang="en-US" sz="1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Поступления от других бюджетов бюджетной системы (межбюджетные трансферты </a:t>
            </a:r>
          </a:p>
          <a:p>
            <a:pPr algn="ctr"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виде дотаций, субвенций, </a:t>
            </a:r>
          </a:p>
          <a:p>
            <a:pPr algn="ctr"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субсидий)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7227" y="500045"/>
            <a:ext cx="513843" cy="481343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r>
              <a:rPr lang="ru-RU" sz="25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539552" y="214290"/>
            <a:ext cx="8038166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</a:bodyPr>
          <a:lstStyle/>
          <a:p>
            <a:pPr algn="ctr" defTabSz="914273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складываются доходы бюджета?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5728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5_Business-Coi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4_Business-Coin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4_Business-Coin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26242</TotalTime>
  <Words>7602</Words>
  <Application>Microsoft Office PowerPoint</Application>
  <PresentationFormat>Экран (4:3)</PresentationFormat>
  <Paragraphs>1282</Paragraphs>
  <Slides>78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35_Business-Coins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бюджетного процесса</vt:lpstr>
      <vt:lpstr>Стадии бюджетного процесса</vt:lpstr>
      <vt:lpstr>При разработке проекта были использованы</vt:lpstr>
      <vt:lpstr>Основные характеристики бюджета Борисоглебского городского округ на 2022-2024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характеристики бюджета Борисоглебского городского округ на 2022-2024 годы</vt:lpstr>
      <vt:lpstr> Динамика изменения доходов местного бюджета  в 2022 – 2024 годах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Сравнительный анализ  поступления   прочих доходов в бюджет  Борисоглебского городского округа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 2019-2021 г.г.</dc:title>
  <dc:creator>Admin</dc:creator>
  <cp:lastModifiedBy>dohodboss2</cp:lastModifiedBy>
  <cp:revision>2364</cp:revision>
  <cp:lastPrinted>2022-03-09T08:36:37Z</cp:lastPrinted>
  <dcterms:created xsi:type="dcterms:W3CDTF">2011-05-18T15:38:07Z</dcterms:created>
  <dcterms:modified xsi:type="dcterms:W3CDTF">2022-03-09T10:18:50Z</dcterms:modified>
</cp:coreProperties>
</file>