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3" r:id="rId16"/>
    <p:sldId id="274" r:id="rId17"/>
    <p:sldId id="275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5118720754289579E-2"/>
          <c:y val="3.5944881889763823E-2"/>
          <c:w val="0.75480384428544323"/>
          <c:h val="0.4669208162359991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 ВШУ</c:v>
                </c:pt>
                <c:pt idx="1">
                  <c:v>систематически пропускающие</c:v>
                </c:pt>
                <c:pt idx="2">
                  <c:v>семьи в социально-опасном положении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44</c:v>
                </c:pt>
                <c:pt idx="1">
                  <c:v>21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 ВШУ</c:v>
                </c:pt>
                <c:pt idx="1">
                  <c:v>систематически пропускающие</c:v>
                </c:pt>
                <c:pt idx="2">
                  <c:v>семьи в социально-опасном положении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44</c:v>
                </c:pt>
                <c:pt idx="1">
                  <c:v>19</c:v>
                </c:pt>
                <c:pt idx="2">
                  <c:v>47</c:v>
                </c:pt>
              </c:numCache>
            </c:numRef>
          </c:val>
        </c:ser>
        <c:axId val="97669888"/>
        <c:axId val="97671424"/>
      </c:barChart>
      <c:catAx>
        <c:axId val="97669888"/>
        <c:scaling>
          <c:orientation val="minMax"/>
        </c:scaling>
        <c:delete val="1"/>
        <c:axPos val="b"/>
        <c:tickLblPos val="none"/>
        <c:crossAx val="97671424"/>
        <c:crosses val="autoZero"/>
        <c:lblAlgn val="ctr"/>
        <c:lblOffset val="100"/>
      </c:catAx>
      <c:valAx>
        <c:axId val="97671424"/>
        <c:scaling>
          <c:orientation val="minMax"/>
        </c:scaling>
        <c:axPos val="l"/>
        <c:numFmt formatCode="General" sourceLinked="1"/>
        <c:tickLblPos val="nextTo"/>
        <c:crossAx val="97669888"/>
        <c:crossesAt val="1"/>
        <c:crossBetween val="between"/>
      </c:valAx>
    </c:plotArea>
    <c:legend>
      <c:legendPos val="r"/>
      <c:layout>
        <c:manualLayout>
          <c:xMode val="edge"/>
          <c:yMode val="edge"/>
          <c:x val="0.77157511191145978"/>
          <c:y val="0.198547558315774"/>
          <c:w val="0.14405607346919891"/>
          <c:h val="0.12403164393183272"/>
        </c:manualLayout>
      </c:layout>
    </c:legend>
    <c:plotVisOnly val="1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0.1017</cdr:x>
      <cdr:y>0.56779</cdr:y>
    </cdr:from>
    <cdr:to>
      <cdr:x>0.24576</cdr:x>
      <cdr:y>0.73845</cdr:y>
    </cdr:to>
    <cdr:sp macro="" textlink="">
      <cdr:nvSpPr>
        <cdr:cNvPr id="2" name="TextBox 11"/>
        <cdr:cNvSpPr txBox="1"/>
      </cdr:nvSpPr>
      <cdr:spPr>
        <a:xfrm xmlns:a="http://schemas.openxmlformats.org/drawingml/2006/main">
          <a:off x="857256" y="3071834"/>
          <a:ext cx="1214446" cy="9233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Perpetua"/>
            </a:defRPr>
          </a:lvl9pPr>
        </a:lstStyle>
        <a:p xmlns:a="http://schemas.openxmlformats.org/drawingml/2006/main">
          <a:pPr algn="ctr"/>
          <a:r>
            <a:rPr lang="ru-RU" b="0" dirty="0" smtClean="0"/>
            <a:t>Кол-во детей на ВШУ</a:t>
          </a:r>
          <a:endParaRPr lang="ru-RU" b="0" dirty="0"/>
        </a:p>
      </cdr:txBody>
    </cdr:sp>
  </cdr:relSizeAnchor>
  <cdr:relSizeAnchor xmlns:cdr="http://schemas.openxmlformats.org/drawingml/2006/chartDrawing">
    <cdr:from>
      <cdr:x>0.29661</cdr:x>
      <cdr:y>0.56779</cdr:y>
    </cdr:from>
    <cdr:to>
      <cdr:x>0.45763</cdr:x>
      <cdr:y>0.8124</cdr:y>
    </cdr:to>
    <cdr:sp macro="" textlink="">
      <cdr:nvSpPr>
        <cdr:cNvPr id="3" name="TextBox 11"/>
        <cdr:cNvSpPr txBox="1"/>
      </cdr:nvSpPr>
      <cdr:spPr>
        <a:xfrm xmlns:a="http://schemas.openxmlformats.org/drawingml/2006/main">
          <a:off x="2500330" y="3071834"/>
          <a:ext cx="1357322" cy="13234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Perpetua"/>
            </a:defRPr>
          </a:lvl1pPr>
          <a:lvl2pPr marL="457200" indent="0">
            <a:defRPr sz="1100">
              <a:latin typeface="Perpetua"/>
            </a:defRPr>
          </a:lvl2pPr>
          <a:lvl3pPr marL="914400" indent="0">
            <a:defRPr sz="1100">
              <a:latin typeface="Perpetua"/>
            </a:defRPr>
          </a:lvl3pPr>
          <a:lvl4pPr marL="1371600" indent="0">
            <a:defRPr sz="1100">
              <a:latin typeface="Perpetua"/>
            </a:defRPr>
          </a:lvl4pPr>
          <a:lvl5pPr marL="1828800" indent="0">
            <a:defRPr sz="1100">
              <a:latin typeface="Perpetua"/>
            </a:defRPr>
          </a:lvl5pPr>
          <a:lvl6pPr marL="2286000" indent="0">
            <a:defRPr sz="1100">
              <a:latin typeface="Perpetua"/>
            </a:defRPr>
          </a:lvl6pPr>
          <a:lvl7pPr marL="2743200" indent="0">
            <a:defRPr sz="1100">
              <a:latin typeface="Perpetua"/>
            </a:defRPr>
          </a:lvl7pPr>
          <a:lvl8pPr marL="3200400" indent="0">
            <a:defRPr sz="1100">
              <a:latin typeface="Perpetua"/>
            </a:defRPr>
          </a:lvl8pPr>
          <a:lvl9pPr marL="3657600" indent="0">
            <a:defRPr sz="1100">
              <a:latin typeface="Perpetua"/>
            </a:defRPr>
          </a:lvl9pPr>
        </a:lstStyle>
        <a:p xmlns:a="http://schemas.openxmlformats.org/drawingml/2006/main">
          <a:pPr algn="ctr"/>
          <a:r>
            <a:rPr lang="ru-RU" sz="1600" b="0" dirty="0" smtClean="0"/>
            <a:t>Кол-во детей систематически пропускающих занятия</a:t>
          </a:r>
          <a:endParaRPr lang="ru-RU" sz="1600" b="0" dirty="0"/>
        </a:p>
      </cdr:txBody>
    </cdr:sp>
  </cdr:relSizeAnchor>
  <cdr:relSizeAnchor xmlns:cdr="http://schemas.openxmlformats.org/drawingml/2006/chartDrawing">
    <cdr:from>
      <cdr:x>0.50848</cdr:x>
      <cdr:y>0.56779</cdr:y>
    </cdr:from>
    <cdr:to>
      <cdr:x>0.65254</cdr:x>
      <cdr:y>0.8124</cdr:y>
    </cdr:to>
    <cdr:sp macro="" textlink="">
      <cdr:nvSpPr>
        <cdr:cNvPr id="4" name="TextBox 11"/>
        <cdr:cNvSpPr txBox="1"/>
      </cdr:nvSpPr>
      <cdr:spPr>
        <a:xfrm xmlns:a="http://schemas.openxmlformats.org/drawingml/2006/main">
          <a:off x="4286280" y="3071834"/>
          <a:ext cx="1214446" cy="132343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Perpetua"/>
            </a:defRPr>
          </a:lvl1pPr>
          <a:lvl2pPr marL="457200" indent="0">
            <a:defRPr sz="1100">
              <a:latin typeface="Perpetua"/>
            </a:defRPr>
          </a:lvl2pPr>
          <a:lvl3pPr marL="914400" indent="0">
            <a:defRPr sz="1100">
              <a:latin typeface="Perpetua"/>
            </a:defRPr>
          </a:lvl3pPr>
          <a:lvl4pPr marL="1371600" indent="0">
            <a:defRPr sz="1100">
              <a:latin typeface="Perpetua"/>
            </a:defRPr>
          </a:lvl4pPr>
          <a:lvl5pPr marL="1828800" indent="0">
            <a:defRPr sz="1100">
              <a:latin typeface="Perpetua"/>
            </a:defRPr>
          </a:lvl5pPr>
          <a:lvl6pPr marL="2286000" indent="0">
            <a:defRPr sz="1100">
              <a:latin typeface="Perpetua"/>
            </a:defRPr>
          </a:lvl6pPr>
          <a:lvl7pPr marL="2743200" indent="0">
            <a:defRPr sz="1100">
              <a:latin typeface="Perpetua"/>
            </a:defRPr>
          </a:lvl7pPr>
          <a:lvl8pPr marL="3200400" indent="0">
            <a:defRPr sz="1100">
              <a:latin typeface="Perpetua"/>
            </a:defRPr>
          </a:lvl8pPr>
          <a:lvl9pPr marL="3657600" indent="0">
            <a:defRPr sz="1100">
              <a:latin typeface="Perpetua"/>
            </a:defRPr>
          </a:lvl9pPr>
        </a:lstStyle>
        <a:p xmlns:a="http://schemas.openxmlformats.org/drawingml/2006/main">
          <a:pPr algn="ctr"/>
          <a:r>
            <a:rPr lang="ru-RU" sz="1600" b="0" dirty="0" smtClean="0"/>
            <a:t>Кол-во семей в социально-опасном положении</a:t>
          </a:r>
          <a:endParaRPr lang="ru-RU" sz="1600" b="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1506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792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60718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2882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72991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0206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8326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419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9102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467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009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725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642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578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716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266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304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8437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 результатах межведомственного взаимодействия органов и учреждений системы профилактики по профилактике безнадзорности, беспризорности, наркомании, алкоголизма, правонарушений и суицидов несовершеннолетних, защите их прав, по итогам 2022 года»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Расширенное заседание комиссии по делам несовершеннолетних и защите их прав администрации Борисоглебского городского округа Воронежской области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количестве семей, находящихся в социально опасном положении, проживающих в квартирах многоквартирных домов и домовладениях на территории Борисоглебского городского округа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56988575"/>
              </p:ext>
            </p:extLst>
          </p:nvPr>
        </p:nvGraphicFramePr>
        <p:xfrm>
          <a:off x="0" y="2132856"/>
          <a:ext cx="9144000" cy="3168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0291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муниципального района, городского округа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многодетных семей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Проживающих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квартир и домовладений, подлежащих оборудованию АДПИ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37916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Борисоглебский городской округ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домовладениях 20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52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квартирах 5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Мобильная антикризисная бригада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Постановление главы администрации Борисоглебского городского округа Воронежской области от 15.02.2021 г. №450 </a:t>
            </a:r>
          </a:p>
          <a:p>
            <a:pPr algn="just"/>
            <a:r>
              <a:rPr lang="ru-RU" sz="3200" i="1" dirty="0" smtClean="0">
                <a:solidFill>
                  <a:srgbClr val="FF0000"/>
                </a:solidFill>
              </a:rPr>
              <a:t>«О создании мобильной антикризисной бригады Борисоглебского городского округа»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Кризисные ситуации в 2022 году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 квартал 2022 г.  – 0</a:t>
            </a:r>
          </a:p>
          <a:p>
            <a:r>
              <a:rPr lang="ru-RU" sz="3200" b="1" dirty="0" smtClean="0"/>
              <a:t>2 квартал 2022 г. – 1  (утопление)</a:t>
            </a:r>
          </a:p>
          <a:p>
            <a:r>
              <a:rPr lang="ru-RU" sz="3200" b="1" dirty="0" smtClean="0"/>
              <a:t>3 квартал 2022 г. – 1 (попытка суицида)</a:t>
            </a:r>
          </a:p>
          <a:p>
            <a:r>
              <a:rPr lang="ru-RU" sz="3200" b="1" dirty="0" smtClean="0"/>
              <a:t>4 квартал 2022 г. - 0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Номофобия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412776"/>
            <a:ext cx="6347714" cy="46285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Страх остаться без мобильного телефона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8352928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Осторожно, ВЕЙП!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7992888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по 2023 год: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8642921" cy="3880773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1.Повышение качества межведомственного взаимодействия;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2. Проведение мероприятий в 6-10 классах посвященных половому воспитанию;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3. Нравственное и патриотическое воспитание подростков;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4. проведение мероприятий по предупреждению экстремистских проявлений в подростковой среде;</a:t>
            </a:r>
          </a:p>
          <a:p>
            <a:pPr algn="just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на 2023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8534401" cy="3880773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5. Пропаганда здорового образа жизни;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6. Защита прав и законных интересов детей;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7. Проведение мероприятий, направленных на предупреждение преступности в отношении несовершеннолетних и несовершеннолетними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</a:rPr>
              <a:t>8. Пропаганда семейных ценностей. Ответственного </a:t>
            </a:r>
            <a:r>
              <a:rPr lang="ru-RU" sz="2400" dirty="0" err="1" smtClean="0">
                <a:solidFill>
                  <a:schemeClr val="tx1"/>
                </a:solidFill>
              </a:rPr>
              <a:t>родительства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6347713" cy="1320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Задачи на 2023 год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8282881" cy="38807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9. Пропаганда рабочих востребованных профессий;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10. Содействие трудовой деятельности и </a:t>
            </a:r>
            <a:r>
              <a:rPr lang="ru-RU" sz="2800" dirty="0" err="1" smtClean="0">
                <a:solidFill>
                  <a:schemeClr val="tx1"/>
                </a:solidFill>
              </a:rPr>
              <a:t>досуговой</a:t>
            </a:r>
            <a:r>
              <a:rPr lang="ru-RU" sz="2800" dirty="0" smtClean="0">
                <a:solidFill>
                  <a:schemeClr val="tx1"/>
                </a:solidFill>
              </a:rPr>
              <a:t> занятости несовершеннолетних;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11. Поиск и применение новых эффективных методов в работе с несовершеннолетними и их семьями.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772400" cy="2714644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 работе отдела образования и молодежной политики администрации Борисоглебского городского округа по профилактике безнадзорности и правонарушений, профилактике суицида в образовательных организациях</a:t>
            </a:r>
            <a:br>
              <a:rPr lang="ru-RU" sz="2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 итогам 2022 года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4077072"/>
            <a:ext cx="7772400" cy="165618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400" b="1" dirty="0" smtClean="0"/>
              <a:t>Морозова Татьяна  Васильевна  </a:t>
            </a:r>
            <a:r>
              <a:rPr lang="ru-RU" sz="2400" dirty="0" smtClean="0"/>
              <a:t>–  </a:t>
            </a:r>
          </a:p>
          <a:p>
            <a:pPr algn="ctr">
              <a:buNone/>
            </a:pPr>
            <a:r>
              <a:rPr lang="ru-RU" sz="2400" dirty="0" smtClean="0"/>
              <a:t>и.о.начальника отдела образования и молодежной политики администрации Борисоглебского городского округа Воронежской области</a:t>
            </a:r>
          </a:p>
          <a:p>
            <a:pPr algn="ctr">
              <a:buNone/>
            </a:pPr>
            <a:r>
              <a:rPr lang="ru-RU" sz="2400" dirty="0" smtClean="0"/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Ежеквартальные мониторинги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4572000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несовершеннолетних, находящихся в социально-опасном положении, состоящих на профилактических учетах, проживающих на территории Борисоглебского городского округа;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семей, находящихся в социально-опасном положении, состоящих на профилактических учетах,  проживающих на территории Борисоглебского городского округа;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занятости несовершеннолетних, состоящих на профилактических учетах;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детей пропускающих занятия по неуважительным причинам.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Координирующая роль комиссии по делам несовершеннолетних и защите их прав в организации межведомственного взаимодействия органов и учреждений системы профилактики, безнадзорности и правонарушений несовершеннолетних. </a:t>
            </a:r>
            <a:b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2022 года, проблемы. Задачи.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46491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Данные статистики за 2022 год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071546"/>
          <a:ext cx="8429655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772400" cy="618994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Количество несовершеннолетних, не посещающих или систематически пропускающих по неуважительным причинам занятия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642918"/>
          <a:ext cx="8136905" cy="5737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2357454"/>
                <a:gridCol w="2207551"/>
              </a:tblGrid>
              <a:tr h="353838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Образовательная организация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b="1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Количество обучающихся</a:t>
                      </a:r>
                      <a:endParaRPr lang="ru-RU" sz="1400" b="1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19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2022год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2021 год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«Борисоглебская гимназия № 1»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СОШ №3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3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МБОУ БГО СОШ №4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1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МБОУ БГО СОШ №5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МБОУ БГО СОШ №6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3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ООШ №9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реорганизация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3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717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МБОУ БГО СОШ №10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ООШ №11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СОШ №12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БГО СОШ №13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Чигоракская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4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Боганская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Макашевская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59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Танцырейская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8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Ульяновская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Третьяковская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46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МКОУ БГО Губаревская СОШ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-</a:t>
                      </a:r>
                      <a:endParaRPr lang="ru-RU" sz="15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3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b="1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21</a:t>
                      </a:r>
                      <a:endParaRPr lang="ru-RU" sz="1500" b="1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1500" b="1" dirty="0" smtClean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19</a:t>
                      </a:r>
                      <a:endParaRPr lang="ru-RU" sz="1500" b="1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1560538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Меры по работе с детьми, не посещающими или систематически пропускающими по неуважительным причинам занятия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8129590" cy="49292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посещение семей с привлечением сотрудников системы профилактики;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проведение профилактических бесед с обучающимися и их родителями;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приглашение обучающихся и родителей на заседания Советов по  профилактике;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за ненадлежащее исполнение родительских обязанностей по обучению и воспитанию детей привлечение родителей к административной ответственности;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направление ходатайства в ОМВД России по г. Борисоглебску.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Основные направления профилактической работы в образовательных организациях 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72816"/>
            <a:ext cx="8243396" cy="4572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проведение обследования семей несовершеннолетних, состоящих на </a:t>
            </a:r>
            <a:r>
              <a:rPr lang="ru-RU" dirty="0" err="1" smtClean="0"/>
              <a:t>внутришкольном</a:t>
            </a:r>
            <a:r>
              <a:rPr lang="ru-RU" dirty="0" smtClean="0"/>
              <a:t> учете с посещением на дому;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работа служб школьной медиации;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работа Советов по профилактике безнадзорности, правонарушений, наркомании среди несовершеннолетних  и пропаганде здорового образа жизни;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проведение мониторинговых исследований.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560406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Направления мониторинговых исследований: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000108"/>
            <a:ext cx="8115328" cy="542928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мониторинг сети Интернет по изучению проблем в молодёжной среде;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мониторинговое исследование по составлению банка данных «Молодежные субкультуры»;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проверка системы </a:t>
            </a:r>
            <a:r>
              <a:rPr lang="ru-RU" sz="2400" dirty="0" err="1" smtClean="0"/>
              <a:t>контентной</a:t>
            </a:r>
            <a:r>
              <a:rPr lang="ru-RU" sz="2400" dirty="0" smtClean="0"/>
              <a:t> фильтрации на предмет выявления эффективности применяемых мер по исключению доступа обучающихся к сайтам экстремистской направленности и иным ресурсам сети Интернет, несовместимыми с образовательным процессом.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mol36.ru/wp-content/uploads/2021/03/img_8345-1024x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581128"/>
            <a:ext cx="3413641" cy="22768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Участие несовершеннолетних, находящихся в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трудной жизненной ситуации, социально опасном положении и состоящие на учете в органах и учреждениях системы профилактики в мероприятиях каникул обучающихся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755576" y="2204864"/>
          <a:ext cx="7992888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8222"/>
                <a:gridCol w="1998222"/>
                <a:gridCol w="1998222"/>
                <a:gridCol w="19982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Зимние</a:t>
                      </a:r>
                      <a:r>
                        <a:rPr lang="ru-RU" baseline="0" dirty="0" smtClean="0"/>
                        <a:t> каникулы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Весенние каникулы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Осенни</a:t>
                      </a:r>
                      <a:r>
                        <a:rPr lang="ru-RU" baseline="0" dirty="0" smtClean="0"/>
                        <a:t>е каникулы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95%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4033" name="Picture 1" descr="E:\Рабочий стол Пущина\Алена\2019 год\статьи на сайт\Статья зимние каникулы\зима 1.JPG"/>
          <p:cNvPicPr>
            <a:picLocks noChangeAspect="1" noChangeArrowheads="1"/>
          </p:cNvPicPr>
          <p:nvPr/>
        </p:nvPicPr>
        <p:blipFill>
          <a:blip r:embed="rId3" cstate="print"/>
          <a:srcRect t="399"/>
          <a:stretch>
            <a:fillRect/>
          </a:stretch>
        </p:blipFill>
        <p:spPr bwMode="auto">
          <a:xfrm>
            <a:off x="0" y="4581128"/>
            <a:ext cx="3429024" cy="2276872"/>
          </a:xfrm>
          <a:prstGeom prst="rect">
            <a:avLst/>
          </a:prstGeom>
          <a:noFill/>
        </p:spPr>
      </p:pic>
      <p:pic>
        <p:nvPicPr>
          <p:cNvPr id="44037" name="Picture 5" descr="https://content.childcamp.com.ua/_Content/detskiy-lager-freeland-camp-zima/Images/Camp/IMG_0490.JPG"/>
          <p:cNvPicPr>
            <a:picLocks noChangeAspect="1" noChangeArrowheads="1"/>
          </p:cNvPicPr>
          <p:nvPr/>
        </p:nvPicPr>
        <p:blipFill>
          <a:blip r:embed="rId4" cstate="print"/>
          <a:srcRect t="399"/>
          <a:stretch>
            <a:fillRect/>
          </a:stretch>
        </p:blipFill>
        <p:spPr bwMode="auto">
          <a:xfrm>
            <a:off x="6310378" y="4581128"/>
            <a:ext cx="2833622" cy="2276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Организация отдыха детей в </a:t>
            </a:r>
            <a:br>
              <a:rPr lang="ru-RU" sz="2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МБУДО «БДООЦ«Дружба»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4 good\Desktop\Алена\фото лагерей\4-768x512 1 смена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4104456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4 good\Desktop\Алена\фото лагерей\1-1-768x512 артиада народное искусство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410445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4 good\Desktop\Алена\фото лагерей\3-768x432 4 смена.jpg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9504" y="1052736"/>
            <a:ext cx="4068960" cy="266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4 good\Desktop\Алена\фото лагерей\8-768x432 путешествие во времени.jpg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61619" y="3861049"/>
            <a:ext cx="4086845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1417638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Работа с обучающимися и их родителями по профилактике распространения экстремистских настроений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8186766" cy="4429156"/>
          </a:xfrm>
        </p:spPr>
        <p:txBody>
          <a:bodyPr>
            <a:normAutofit fontScale="3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dirty="0" smtClean="0"/>
              <a:t>а) </a:t>
            </a:r>
            <a:r>
              <a:rPr lang="ru-RU" sz="3400" dirty="0" smtClean="0"/>
              <a:t>с обучающимися и студентами: занятия в рамках курса внеурочной деятельности «Разговоры о важном», классные часы, круглые столы, занятия по ОБЖ, уроки безопасности, уроки мужества, уроки добра, уроки права, встречи с инспекторами ОДН ОМВД России по городу Борисоглебску, представителями Борисоглебской епархии, групповые занятия с обучающимися, склонными к </a:t>
            </a:r>
            <a:r>
              <a:rPr lang="ru-RU" sz="3400" dirty="0" err="1" smtClean="0"/>
              <a:t>девиантному</a:t>
            </a:r>
            <a:r>
              <a:rPr lang="ru-RU" sz="3400" dirty="0" smtClean="0"/>
              <a:t> поведению, изучение нормативных документов по противодействию экстремизму, </a:t>
            </a:r>
            <a:r>
              <a:rPr lang="ru-RU" sz="3400" dirty="0" err="1" smtClean="0"/>
              <a:t>этносепаратизму</a:t>
            </a:r>
            <a:r>
              <a:rPr lang="ru-RU" sz="3400" dirty="0" smtClean="0"/>
              <a:t>, участие в окружных и областных мероприятиях, изучение на уроках нормативных документов по противодействию экстремизму, участие в окружных и областных мероприятиях, акции ко Дню солидарности в борьбе с терроризмом», «Беслан – город белых ангелов» (о</a:t>
            </a:r>
            <a:r>
              <a:rPr lang="x-none" sz="3400" smtClean="0"/>
              <a:t>бщий охват</a:t>
            </a:r>
            <a:r>
              <a:rPr lang="ru-RU" sz="3400" dirty="0" smtClean="0"/>
              <a:t> участников в мероприятиях составил</a:t>
            </a:r>
            <a:r>
              <a:rPr lang="x-none" sz="3400" smtClean="0"/>
              <a:t> более </a:t>
            </a:r>
            <a:r>
              <a:rPr lang="ru-RU" sz="3400" dirty="0" smtClean="0"/>
              <a:t>9500</a:t>
            </a:r>
            <a:r>
              <a:rPr lang="x-none" sz="3400" smtClean="0"/>
              <a:t> человек</a:t>
            </a:r>
            <a:r>
              <a:rPr lang="ru-RU" sz="3400" dirty="0" smtClean="0"/>
              <a:t>)</a:t>
            </a:r>
            <a:r>
              <a:rPr lang="x-none" sz="3400" smtClean="0"/>
              <a:t>; </a:t>
            </a:r>
            <a:endParaRPr lang="ru-RU" sz="3400" dirty="0" smtClean="0"/>
          </a:p>
          <a:p>
            <a:pPr algn="just">
              <a:buNone/>
            </a:pPr>
            <a:endParaRPr lang="ru-RU" sz="3400" dirty="0" smtClean="0"/>
          </a:p>
          <a:p>
            <a:pPr algn="just">
              <a:buNone/>
            </a:pPr>
            <a:r>
              <a:rPr lang="ru-RU" sz="3400" dirty="0" smtClean="0"/>
              <a:t>б) с педагогическими кадрами совещания классных руководителей, рассмотрение вопросов на методических объединениях классных руководителей, педсоветы, участие в межведомственных профилактических акциях и др. (общий охват составил более 1000 человек); </a:t>
            </a:r>
          </a:p>
          <a:p>
            <a:pPr algn="just">
              <a:buNone/>
            </a:pPr>
            <a:endParaRPr lang="ru-RU" sz="3400" dirty="0" smtClean="0"/>
          </a:p>
          <a:p>
            <a:pPr algn="just">
              <a:buNone/>
            </a:pPr>
            <a:r>
              <a:rPr lang="ru-RU" sz="3400" dirty="0" smtClean="0"/>
              <a:t> в) с родителями (законными представителями): проведение разъяснительной работы по профилактике экстремизма в молодежной среде, родительские собрания, привлечения родителей к участию в учебно-воспитательном процессе, инструктажи по профилактике терроризма и экстремизма и т.д. (общий охват родителей в мероприятиях составил более 2000 человек).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Межведомственные  комплексные профилактические акции, проведенные на территории Борисоглебского городского округа в 2022 году: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«Безопасность детства»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«Подросток»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«Каникулы»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«Школа»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«Здоровье»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«Семья»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2556325"/>
              </p:ext>
            </p:extLst>
          </p:nvPr>
        </p:nvGraphicFramePr>
        <p:xfrm>
          <a:off x="0" y="0"/>
          <a:ext cx="9144000" cy="6924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84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96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518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4072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41345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Проведено заседаний КДН с рассмотрением административных материалов в отношении родителей и несовершеннолетних всего</a:t>
                      </a:r>
                      <a:endParaRPr lang="ru-RU" sz="14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статьям </a:t>
                      </a:r>
                    </a:p>
                    <a:p>
                      <a:pPr algn="ctr"/>
                      <a:r>
                        <a:rPr lang="ru-RU" sz="1400" b="1" kern="1200" dirty="0" err="1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b="1" kern="12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330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Рассмотрено</a:t>
                      </a:r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дел всего: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Рассмотрено административных материалов за ненадлежащее исполнение родительских обязанностей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ч.1, ст. 5.35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Рассмотрено материалов в отношении несовершеннолетних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распитие спиртных напитков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ч.1, ст. 20.20;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ст. 20.21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27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мелкое хищение имущества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ч.1, ст. 7.27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-переход железнодорожных путей в неустановленном месте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ч.5, ст. 11.1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нанесение побоев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ст.6.1.1. 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65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курение в неустановленном месте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ч.1, ст. 6.24</a:t>
                      </a:r>
                    </a:p>
                    <a:p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7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порча имущества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ст.7.17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765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административные правонарушения несовершеннолетними в области дорожного движения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ч.1, ст. 12.7, ч.1, ст. 12.1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КоАП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РФ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7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Отказные материалы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Профилактическая работа с социально неблагополучными семьями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                            2022 год                    начало 2023 года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20 семей                           26 семей                                    20 семей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Поставлено на учет: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11 семей                            12 семей                                    1 семья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Снято с профилактического  учета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6 семей                            10 семей                                    1 семья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связи с нормализацией обстановки в семье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3 семьи                              7 семей                                     1 семья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Подано исковых заявлений о лишении родительских прав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3 иска                                3    иска                                    2 иска</a:t>
            </a:r>
          </a:p>
          <a:p>
            <a:pPr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Преступления, совершенные в отношении несовершеннолетних</a:t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(</a:t>
            </a:r>
            <a:r>
              <a:rPr 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Преступления против половой свободы и неприкосновенности в 2022 году)</a:t>
            </a:r>
            <a:endParaRPr lang="ru-RU" sz="2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Рост на 15%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Воронежская область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Борисоглебский городской округ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69 преступлений                          Всего: 9 преступлений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Жертвами стали: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детей мужского пола                             0 детей мужского пола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63 детей женского пола                            8 детей женского пола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возрастам: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чел.                                        1-5 лет                   1 чел.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чел.                                      6-10 лет                 0 чел.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26 чел.                                      11-14 лет               4 чел.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26 чел.                                      15-17 лет               3 чел.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Правонарушения несовершеннолетними в области дорожного движения в 2022 году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628800"/>
            <a:ext cx="8534402" cy="441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ДПТ с участием несовершеннолетних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Воронежская область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Борисоглебский городской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округ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285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чел.  погибли                                            0 чел. погибли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313 чел.  – получили ранения              14 чел. получили ранения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166 протоколов по ч.1, ст. 5.35            16 протоколов по ч.1, ст. 5.35</a:t>
            </a: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Российской Федерации от 24.10.2022 г. №1885 «О внесении изменений в Правила противопожарного режима в Российской Федерации»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</a:p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количестве многодетных семей, проживающих в квартирах многоквартирных домов и домовладениях на территории Борисоглебского городского округа</a:t>
            </a:r>
          </a:p>
          <a:p>
            <a:pPr algn="just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64767518"/>
              </p:ext>
            </p:extLst>
          </p:nvPr>
        </p:nvGraphicFramePr>
        <p:xfrm>
          <a:off x="1" y="2557991"/>
          <a:ext cx="9180511" cy="4111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7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356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995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309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48049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590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муниципального района, городского округа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многодетных семей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Проживающих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квартир и домовладений, подлежащих оборудованию АДПИ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6278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Борисоглебский городской округ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домовладениях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523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439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квартирах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количестве семей, находящихся в трудной жизненной ситуации, проживающих в квартирах многоквартирных домов и домовладениях на территории Борисоглебского городского округа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31817059"/>
              </p:ext>
            </p:extLst>
          </p:nvPr>
        </p:nvGraphicFramePr>
        <p:xfrm>
          <a:off x="0" y="2492896"/>
          <a:ext cx="9143999" cy="3528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873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846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56239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муниципального района, городского округа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многодетных семей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Проживающих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Количество квартир и домовладений, подлежащих оборудованию АДПИ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86076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Борисоглебский городской округ</a:t>
                      </a:r>
                      <a:endParaRPr lang="ru-RU" dirty="0"/>
                    </a:p>
                  </a:txBody>
                  <a:tcPr marL="70538" marR="70538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1869</a:t>
                      </a:r>
                      <a:endParaRPr lang="ru-RU" dirty="0"/>
                    </a:p>
                  </a:txBody>
                  <a:tcPr marL="70538" marR="7053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домовладениях -</a:t>
                      </a:r>
                      <a:r>
                        <a:rPr lang="ru-RU" baseline="0" dirty="0" smtClean="0"/>
                        <a:t> 1225</a:t>
                      </a:r>
                      <a:endParaRPr lang="ru-RU" dirty="0"/>
                    </a:p>
                  </a:txBody>
                  <a:tcPr marL="70538" marR="70538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1869</a:t>
                      </a:r>
                      <a:endParaRPr lang="ru-RU" dirty="0"/>
                    </a:p>
                  </a:txBody>
                  <a:tcPr marL="70538" marR="70538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607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квартирах</a:t>
                      </a:r>
                    </a:p>
                    <a:p>
                      <a:pPr algn="ctr"/>
                      <a:r>
                        <a:rPr lang="ru-RU" dirty="0" smtClean="0"/>
                        <a:t>644</a:t>
                      </a:r>
                      <a:endParaRPr lang="ru-RU" dirty="0"/>
                    </a:p>
                  </a:txBody>
                  <a:tcPr marL="70538" marR="70538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679</TotalTime>
  <Words>1407</Words>
  <Application>Microsoft Office PowerPoint</Application>
  <PresentationFormat>Экран (4:3)</PresentationFormat>
  <Paragraphs>261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«О результатах межведомственного взаимодействия органов и учреждений системы профилактики по профилактике безнадзорности, беспризорности, наркомании, алкоголизма, правонарушений и суицидов несовершеннолетних, защите их прав, по итогам 2022 года»</vt:lpstr>
      <vt:lpstr> Координирующая роль комиссии по делам несовершеннолетних и защите их прав в организации межведомственного взаимодействия органов и учреждений системы профилактики, безнадзорности и правонарушений несовершеннолетних.   Итоги 2022 года, проблемы. Задачи.</vt:lpstr>
      <vt:lpstr>Межведомственные  комплексные профилактические акции, проведенные на территории Борисоглебского городского округа в 2022 году:</vt:lpstr>
      <vt:lpstr>Слайд 4</vt:lpstr>
      <vt:lpstr>Профилактическая работа с социально неблагополучными семьями</vt:lpstr>
      <vt:lpstr>Преступления, совершенные в отношении несовершеннолетних  (Преступления против половой свободы и неприкосновенности в 2022 году)</vt:lpstr>
      <vt:lpstr>Правонарушения несовершеннолетними в области дорожного движения в 2022 году</vt:lpstr>
      <vt:lpstr> Постановление Правительства Российской Федерации от 24.10.2022 г. №1885 «О внесении изменений в Правила противопожарного режима в Российской Федерации» </vt:lpstr>
      <vt:lpstr>Сведения  О количестве семей, находящихся в трудной жизненной ситуации, проживающих в квартирах многоквартирных домов и домовладениях на территории Борисоглебского городского округа </vt:lpstr>
      <vt:lpstr>Сведения  О количестве семей, находящихся в социально опасном положении, проживающих в квартирах многоквартирных домов и домовладениях на территории Борисоглебского городского округа  </vt:lpstr>
      <vt:lpstr>Мобильная антикризисная бригада</vt:lpstr>
      <vt:lpstr>Кризисные ситуации в 2022 году</vt:lpstr>
      <vt:lpstr>Номофобия</vt:lpstr>
      <vt:lpstr>Осторожно, ВЕЙП! </vt:lpstr>
      <vt:lpstr>Задачи по 2023 год:</vt:lpstr>
      <vt:lpstr>Задачи на 2023 год</vt:lpstr>
      <vt:lpstr>Задачи на 2023 год</vt:lpstr>
      <vt:lpstr>О работе отдела образования и молодежной политики администрации Борисоглебского городского округа по профилактике безнадзорности и правонарушений, профилактике суицида в образовательных организациях по итогам 2022 года</vt:lpstr>
      <vt:lpstr>Ежеквартальные мониторинги</vt:lpstr>
      <vt:lpstr>Данные статистики за 2022 год</vt:lpstr>
      <vt:lpstr>Количество несовершеннолетних, не посещающих или систематически пропускающих по неуважительным причинам занятия</vt:lpstr>
      <vt:lpstr>Меры по работе с детьми, не посещающими или систематически пропускающими по неуважительным причинам занятия</vt:lpstr>
      <vt:lpstr>Основные направления профилактической работы в образовательных организациях </vt:lpstr>
      <vt:lpstr>Направления мониторинговых исследований:</vt:lpstr>
      <vt:lpstr>Участие несовершеннолетних, находящихся в  трудной жизненной ситуации, социально опасном положении и состоящие на учете в органах и учреждениях системы профилактики в мероприятиях каникул обучающихся</vt:lpstr>
      <vt:lpstr>Организация отдыха детей в  МБУДО «БДООЦ«Дружба»</vt:lpstr>
      <vt:lpstr>Работа с обучающимися и их родителями по профилактике распространения экстремистских настроений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результатах межведомственного взаимодействия органов и учреждений системы профилактики по профилактике безнадзорности, беспризорности, наркомании, алкоголизма, правонарушений и суицидов несовершеннолетних, защите их прав, по итогам 2022 года»</dc:title>
  <dc:creator>Савидова Елена Петровна</dc:creator>
  <cp:lastModifiedBy>Савидова Елена Петровна</cp:lastModifiedBy>
  <cp:revision>85</cp:revision>
  <dcterms:created xsi:type="dcterms:W3CDTF">2023-02-13T08:15:19Z</dcterms:created>
  <dcterms:modified xsi:type="dcterms:W3CDTF">2023-03-28T06:10:32Z</dcterms:modified>
</cp:coreProperties>
</file>